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6.xml" ContentType="application/vnd.openxmlformats-officedocument.drawingml.chartshape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8.xml" ContentType="application/vnd.openxmlformats-officedocument.drawingml.chartshape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9.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7.xml" ContentType="application/vnd.openxmlformats-officedocument.presentationml.notesSlide+xml"/>
  <Override PartName="/ppt/charts/chart13.xml" ContentType="application/vnd.openxmlformats-officedocument.drawingml.chart+xml"/>
  <Override PartName="/ppt/notesSlides/notesSlide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charts/chart14.xml" ContentType="application/vnd.openxmlformats-officedocument.drawingml.chart+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1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13.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14.xml" ContentType="application/vnd.openxmlformats-officedocument.presentationml.notesSlide+xml"/>
  <Override PartName="/ppt/charts/chart21.xml" ContentType="application/vnd.openxmlformats-officedocument.drawingml.chart+xml"/>
  <Override PartName="/ppt/tags/tag370.xml" ContentType="application/vnd.openxmlformats-officedocument.presentationml.tags+xml"/>
  <Override PartName="/ppt/tags/tag371.xml" ContentType="application/vnd.openxmlformats-officedocument.presentationml.tags+xml"/>
  <Override PartName="/ppt/notesSlides/notesSlide15.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16.xml" ContentType="application/vnd.openxmlformats-officedocument.presentationml.notesSlide+xml"/>
  <Override PartName="/ppt/charts/chart22.xml" ContentType="application/vnd.openxmlformats-officedocument.drawingml.chart+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1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2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2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drawings/drawing11.xml" ContentType="application/vnd.openxmlformats-officedocument.drawingml.chartshapes+xml"/>
  <Override PartName="/ppt/charts/chart3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3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02"/>
  </p:notesMasterIdLst>
  <p:sldIdLst>
    <p:sldId id="277" r:id="rId3"/>
    <p:sldId id="278" r:id="rId4"/>
    <p:sldId id="367" r:id="rId5"/>
    <p:sldId id="368" r:id="rId6"/>
    <p:sldId id="301" r:id="rId7"/>
    <p:sldId id="276" r:id="rId8"/>
    <p:sldId id="604" r:id="rId9"/>
    <p:sldId id="261" r:id="rId10"/>
    <p:sldId id="651" r:id="rId11"/>
    <p:sldId id="653" r:id="rId12"/>
    <p:sldId id="517" r:id="rId13"/>
    <p:sldId id="510" r:id="rId14"/>
    <p:sldId id="518" r:id="rId15"/>
    <p:sldId id="519" r:id="rId16"/>
    <p:sldId id="520" r:id="rId17"/>
    <p:sldId id="587" r:id="rId18"/>
    <p:sldId id="588" r:id="rId19"/>
    <p:sldId id="589" r:id="rId20"/>
    <p:sldId id="590" r:id="rId21"/>
    <p:sldId id="591" r:id="rId22"/>
    <p:sldId id="592" r:id="rId23"/>
    <p:sldId id="593" r:id="rId24"/>
    <p:sldId id="511" r:id="rId25"/>
    <p:sldId id="512" r:id="rId26"/>
    <p:sldId id="594" r:id="rId27"/>
    <p:sldId id="513" r:id="rId28"/>
    <p:sldId id="650" r:id="rId29"/>
    <p:sldId id="263" r:id="rId30"/>
    <p:sldId id="264" r:id="rId31"/>
    <p:sldId id="260" r:id="rId32"/>
    <p:sldId id="266" r:id="rId33"/>
    <p:sldId id="267" r:id="rId34"/>
    <p:sldId id="268" r:id="rId35"/>
    <p:sldId id="486" r:id="rId36"/>
    <p:sldId id="487" r:id="rId37"/>
    <p:sldId id="465" r:id="rId38"/>
    <p:sldId id="454" r:id="rId39"/>
    <p:sldId id="269" r:id="rId40"/>
    <p:sldId id="501" r:id="rId41"/>
    <p:sldId id="502" r:id="rId42"/>
    <p:sldId id="504" r:id="rId43"/>
    <p:sldId id="505" r:id="rId44"/>
    <p:sldId id="506" r:id="rId45"/>
    <p:sldId id="492" r:id="rId46"/>
    <p:sldId id="507" r:id="rId47"/>
    <p:sldId id="265" r:id="rId48"/>
    <p:sldId id="595" r:id="rId49"/>
    <p:sldId id="514" r:id="rId50"/>
    <p:sldId id="596" r:id="rId51"/>
    <p:sldId id="598" r:id="rId52"/>
    <p:sldId id="597" r:id="rId53"/>
    <p:sldId id="599" r:id="rId54"/>
    <p:sldId id="600" r:id="rId55"/>
    <p:sldId id="601" r:id="rId56"/>
    <p:sldId id="602" r:id="rId57"/>
    <p:sldId id="603" r:id="rId58"/>
    <p:sldId id="606" r:id="rId59"/>
    <p:sldId id="607" r:id="rId60"/>
    <p:sldId id="608" r:id="rId61"/>
    <p:sldId id="609" r:id="rId62"/>
    <p:sldId id="610" r:id="rId63"/>
    <p:sldId id="611" r:id="rId64"/>
    <p:sldId id="612" r:id="rId65"/>
    <p:sldId id="613" r:id="rId66"/>
    <p:sldId id="291" r:id="rId67"/>
    <p:sldId id="274" r:id="rId68"/>
    <p:sldId id="273" r:id="rId69"/>
    <p:sldId id="614" r:id="rId70"/>
    <p:sldId id="615" r:id="rId71"/>
    <p:sldId id="638" r:id="rId72"/>
    <p:sldId id="616" r:id="rId73"/>
    <p:sldId id="640" r:id="rId74"/>
    <p:sldId id="641" r:id="rId75"/>
    <p:sldId id="644" r:id="rId76"/>
    <p:sldId id="272" r:id="rId77"/>
    <p:sldId id="618" r:id="rId78"/>
    <p:sldId id="645" r:id="rId79"/>
    <p:sldId id="621" r:id="rId80"/>
    <p:sldId id="622" r:id="rId81"/>
    <p:sldId id="623" r:id="rId82"/>
    <p:sldId id="262" r:id="rId83"/>
    <p:sldId id="624" r:id="rId84"/>
    <p:sldId id="646" r:id="rId85"/>
    <p:sldId id="647" r:id="rId86"/>
    <p:sldId id="648" r:id="rId87"/>
    <p:sldId id="628" r:id="rId88"/>
    <p:sldId id="629" r:id="rId89"/>
    <p:sldId id="630" r:id="rId90"/>
    <p:sldId id="631" r:id="rId91"/>
    <p:sldId id="632" r:id="rId92"/>
    <p:sldId id="633" r:id="rId93"/>
    <p:sldId id="649" r:id="rId94"/>
    <p:sldId id="634" r:id="rId95"/>
    <p:sldId id="635" r:id="rId96"/>
    <p:sldId id="636" r:id="rId97"/>
    <p:sldId id="637" r:id="rId98"/>
    <p:sldId id="625" r:id="rId99"/>
    <p:sldId id="626" r:id="rId100"/>
    <p:sldId id="627" r:id="rId101"/>
  </p:sldIdLst>
  <p:sldSz cx="12192000" cy="6858000"/>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userDrawn="1">
          <p15:clr>
            <a:srgbClr val="A4A3A4"/>
          </p15:clr>
        </p15:guide>
        <p15:guide id="2" pos="3840" userDrawn="1">
          <p15:clr>
            <a:srgbClr val="A4A3A4"/>
          </p15:clr>
        </p15:guide>
        <p15:guide id="3" orient="horz" pos="1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297"/>
    <a:srgbClr val="D4009A"/>
    <a:srgbClr val="EFEBF2"/>
    <a:srgbClr val="D0FDFF"/>
    <a:srgbClr val="FF9A94"/>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3D287-55A0-4E97-8AF6-68A0E1CB5239}" v="72011" dt="2018-09-27T06:49:07.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82" autoAdjust="0"/>
    <p:restoredTop sz="96371" autoAdjust="0"/>
  </p:normalViewPr>
  <p:slideViewPr>
    <p:cSldViewPr snapToGrid="0" showGuides="1">
      <p:cViewPr varScale="1">
        <p:scale>
          <a:sx n="75" d="100"/>
          <a:sy n="75" d="100"/>
        </p:scale>
        <p:origin x="96" y="942"/>
      </p:cViewPr>
      <p:guideLst>
        <p:guide orient="horz" pos="2704"/>
        <p:guide pos="3840"/>
        <p:guide orient="horz" pos="11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gs" Target="tags/tag1.xml"/><Relationship Id="rId108"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8.xml"/><Relationship Id="rId4" Type="http://schemas.openxmlformats.org/officeDocument/2006/relationships/oleObject" Target="https://d.docs.live.net/857a8f7002735771/ada%202016.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9.xml"/><Relationship Id="rId4" Type="http://schemas.openxmlformats.org/officeDocument/2006/relationships/oleObject" Target="https://d.docs.live.net/857a8f7002735771/ada%202016.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65.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6.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1.xml"/><Relationship Id="rId4" Type="http://schemas.openxmlformats.org/officeDocument/2006/relationships/oleObject" Target="../embeddings/oleObject67.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d.docs.live.net/857a8f7002735771/ada%202016.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68.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69.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https://d.docs.live.net/857a8f7002735771/ada%202016.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oleObject" Target="https://d.docs.live.net/857a8f7002735771/ada%202016.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oleObject" Target="https://d.docs.live.net/857a8f7002735771/ada%202016.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oleObject" Target="https://d.docs.live.net/857a8f7002735771/ada%202016.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oleObject" Target="https://d.docs.live.net/857a8f7002735771/ada%202016.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7.xml"/><Relationship Id="rId4" Type="http://schemas.openxmlformats.org/officeDocument/2006/relationships/oleObject" Target="https://d.docs.live.net/857a8f7002735771/ada%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ED7D31"/>
              </a:solidFill>
              <a:ln>
                <a:solidFill>
                  <a:srgbClr val="ED7D31"/>
                </a:solidFill>
              </a:ln>
              <a:effectLst/>
            </c:spPr>
            <c:extLst>
              <c:ext xmlns:c16="http://schemas.microsoft.com/office/drawing/2014/chart" uri="{C3380CC4-5D6E-409C-BE32-E72D297353CC}">
                <c16:uniqueId val="{00000005-2DC7-4A6E-91FF-323814BF87B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Контроль</c:v>
                </c:pt>
                <c:pt idx="1">
                  <c:v>Вмешательтво</c:v>
                </c:pt>
              </c:strCache>
            </c:strRef>
          </c:cat>
          <c:val>
            <c:numRef>
              <c:f>Sheet1!$B$2:$B$3</c:f>
              <c:numCache>
                <c:formatCode>0%</c:formatCode>
                <c:ptCount val="2"/>
                <c:pt idx="0">
                  <c:v>0.04</c:v>
                </c:pt>
                <c:pt idx="1">
                  <c:v>0.46</c:v>
                </c:pt>
              </c:numCache>
            </c:numRef>
          </c:val>
          <c:extLst>
            <c:ext xmlns:c16="http://schemas.microsoft.com/office/drawing/2014/chart" uri="{C3380CC4-5D6E-409C-BE32-E72D297353CC}">
              <c16:uniqueId val="{00000000-2DC7-4A6E-91FF-323814BF87B7}"/>
            </c:ext>
          </c:extLst>
        </c:ser>
        <c:dLbls>
          <c:showLegendKey val="0"/>
          <c:showVal val="0"/>
          <c:showCatName val="0"/>
          <c:showSerName val="0"/>
          <c:showPercent val="0"/>
          <c:showBubbleSize val="0"/>
        </c:dLbls>
        <c:gapWidth val="10"/>
        <c:overlap val="-27"/>
        <c:axId val="805338920"/>
        <c:axId val="805334000"/>
      </c:barChart>
      <c:catAx>
        <c:axId val="805338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805334000"/>
        <c:crosses val="autoZero"/>
        <c:auto val="1"/>
        <c:lblAlgn val="ctr"/>
        <c:lblOffset val="100"/>
        <c:noMultiLvlLbl val="0"/>
      </c:catAx>
      <c:valAx>
        <c:axId val="805334000"/>
        <c:scaling>
          <c:orientation val="minMax"/>
          <c:max val="1"/>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ru-RU"/>
                  <a:t>Доля пациентов с ремиссией через 12 мес</a:t>
                </a:r>
                <a:endParaRPr lang="en-US"/>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title>
        <c:numFmt formatCode="0%" sourceLinked="1"/>
        <c:majorTickMark val="out"/>
        <c:minorTickMark val="none"/>
        <c:tickLblPos val="nextTo"/>
        <c:spPr>
          <a:noFill/>
          <a:ln>
            <a:solidFill>
              <a:srgbClr val="4472C4"/>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8053389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mn-lt"/>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90367586408512"/>
          <c:y val="3.3509600323093247E-2"/>
          <c:w val="0.81378523649389201"/>
          <c:h val="0.72861992131522102"/>
        </c:manualLayout>
      </c:layout>
      <c:scatterChart>
        <c:scatterStyle val="lineMarker"/>
        <c:varyColors val="0"/>
        <c:ser>
          <c:idx val="0"/>
          <c:order val="0"/>
          <c:spPr>
            <a:ln w="38100" cap="rnd">
              <a:solidFill>
                <a:schemeClr val="accent1"/>
              </a:solidFill>
              <a:round/>
            </a:ln>
            <a:effectLst/>
          </c:spPr>
          <c:marker>
            <c:symbol val="none"/>
          </c:marker>
          <c:xVal>
            <c:numRef>
              <c:f>'[ada 2016.xlsx]Sheet8'!$U$5:$U$137</c:f>
              <c:numCache>
                <c:formatCode>0.00</c:formatCode>
                <c:ptCount val="133"/>
                <c:pt idx="0">
                  <c:v>0</c:v>
                </c:pt>
                <c:pt idx="1">
                  <c:v>1.7996570931515701</c:v>
                </c:pt>
                <c:pt idx="2">
                  <c:v>4.1974601888983001</c:v>
                </c:pt>
                <c:pt idx="3">
                  <c:v>4.8004370804273497</c:v>
                </c:pt>
                <c:pt idx="4">
                  <c:v>5.3988346918211603</c:v>
                </c:pt>
                <c:pt idx="5">
                  <c:v>6.3311028013644401</c:v>
                </c:pt>
                <c:pt idx="6">
                  <c:v>6.5769030311671397</c:v>
                </c:pt>
                <c:pt idx="7">
                  <c:v>6.6001085512245599</c:v>
                </c:pt>
                <c:pt idx="8">
                  <c:v>6.8227248274383001</c:v>
                </c:pt>
                <c:pt idx="9">
                  <c:v>7.0685466237094596</c:v>
                </c:pt>
                <c:pt idx="10">
                  <c:v>7.5601686497833196</c:v>
                </c:pt>
                <c:pt idx="11">
                  <c:v>7.5601686497833196</c:v>
                </c:pt>
                <c:pt idx="12">
                  <c:v>7.5601686497833196</c:v>
                </c:pt>
                <c:pt idx="13">
                  <c:v>8.0517762982115393</c:v>
                </c:pt>
                <c:pt idx="14">
                  <c:v>8.0517762982115393</c:v>
                </c:pt>
                <c:pt idx="15">
                  <c:v>8.2975837168370603</c:v>
                </c:pt>
                <c:pt idx="16">
                  <c:v>8.5387471559219694</c:v>
                </c:pt>
                <c:pt idx="17">
                  <c:v>8.5387471559219694</c:v>
                </c:pt>
                <c:pt idx="18">
                  <c:v>9.0073002495719692</c:v>
                </c:pt>
                <c:pt idx="19">
                  <c:v>9.0073002495719692</c:v>
                </c:pt>
                <c:pt idx="20">
                  <c:v>9.2531292346659395</c:v>
                </c:pt>
                <c:pt idx="21">
                  <c:v>9.5035446887179802</c:v>
                </c:pt>
                <c:pt idx="22">
                  <c:v>9.6008525943862502</c:v>
                </c:pt>
                <c:pt idx="23">
                  <c:v>9.7493161632294107</c:v>
                </c:pt>
                <c:pt idx="24">
                  <c:v>9.9997388061042702</c:v>
                </c:pt>
                <c:pt idx="25">
                  <c:v>10.1991279957921</c:v>
                </c:pt>
                <c:pt idx="26">
                  <c:v>10.2501614489791</c:v>
                </c:pt>
                <c:pt idx="27">
                  <c:v>10.4959401123134</c:v>
                </c:pt>
                <c:pt idx="28">
                  <c:v>10.746348377542599</c:v>
                </c:pt>
                <c:pt idx="29">
                  <c:v>10.8019682996876</c:v>
                </c:pt>
                <c:pt idx="30">
                  <c:v>10.996763831594601</c:v>
                </c:pt>
                <c:pt idx="31">
                  <c:v>11.247164908001</c:v>
                </c:pt>
                <c:pt idx="32">
                  <c:v>11.4001933793338</c:v>
                </c:pt>
                <c:pt idx="33">
                  <c:v>11.4975659844074</c:v>
                </c:pt>
                <c:pt idx="34">
                  <c:v>11.7479886272823</c:v>
                </c:pt>
                <c:pt idx="35">
                  <c:v>11.9937960459078</c:v>
                </c:pt>
                <c:pt idx="36">
                  <c:v>12.239617842178999</c:v>
                </c:pt>
                <c:pt idx="37">
                  <c:v>12.4854324496273</c:v>
                </c:pt>
                <c:pt idx="38">
                  <c:v>12.7312254906072</c:v>
                </c:pt>
                <c:pt idx="39">
                  <c:v>12.9816481334821</c:v>
                </c:pt>
                <c:pt idx="40">
                  <c:v>13.2274483632848</c:v>
                </c:pt>
                <c:pt idx="41">
                  <c:v>13.4732557819103</c:v>
                </c:pt>
                <c:pt idx="42">
                  <c:v>13.7236999912536</c:v>
                </c:pt>
                <c:pt idx="43">
                  <c:v>13.8025469999245</c:v>
                </c:pt>
                <c:pt idx="44">
                  <c:v>13.9695002210563</c:v>
                </c:pt>
                <c:pt idx="45">
                  <c:v>14.219922863931201</c:v>
                </c:pt>
                <c:pt idx="46">
                  <c:v>14.400800834862</c:v>
                </c:pt>
                <c:pt idx="47">
                  <c:v>14.470367073274501</c:v>
                </c:pt>
                <c:pt idx="48">
                  <c:v>14.7069727986926</c:v>
                </c:pt>
                <c:pt idx="49">
                  <c:v>14.9065920307107</c:v>
                </c:pt>
                <c:pt idx="50">
                  <c:v>14.9990043480397</c:v>
                </c:pt>
                <c:pt idx="51">
                  <c:v>15.5973947706107</c:v>
                </c:pt>
                <c:pt idx="52">
                  <c:v>16.2003572844941</c:v>
                </c:pt>
                <c:pt idx="53">
                  <c:v>16.7985967417859</c:v>
                </c:pt>
                <c:pt idx="54">
                  <c:v>17.396972786711199</c:v>
                </c:pt>
                <c:pt idx="55">
                  <c:v>17.424822286309201</c:v>
                </c:pt>
                <c:pt idx="56">
                  <c:v>17.999884978834899</c:v>
                </c:pt>
                <c:pt idx="57">
                  <c:v>17.999884978834899</c:v>
                </c:pt>
                <c:pt idx="58">
                  <c:v>18.157550240885499</c:v>
                </c:pt>
                <c:pt idx="59">
                  <c:v>18.4079513172919</c:v>
                </c:pt>
                <c:pt idx="60">
                  <c:v>18.4079513172919</c:v>
                </c:pt>
                <c:pt idx="61">
                  <c:v>18.5981244361267</c:v>
                </c:pt>
                <c:pt idx="62">
                  <c:v>18.6537874912087</c:v>
                </c:pt>
                <c:pt idx="63">
                  <c:v>19.1963926487098</c:v>
                </c:pt>
                <c:pt idx="64">
                  <c:v>19.799240141428101</c:v>
                </c:pt>
                <c:pt idx="65">
                  <c:v>20.397472409897102</c:v>
                </c:pt>
                <c:pt idx="66">
                  <c:v>21.000664966110701</c:v>
                </c:pt>
                <c:pt idx="67">
                  <c:v>21.603692179399498</c:v>
                </c:pt>
                <c:pt idx="68">
                  <c:v>22.201931636691299</c:v>
                </c:pt>
                <c:pt idx="69">
                  <c:v>22.800214226920001</c:v>
                </c:pt>
                <c:pt idx="70">
                  <c:v>23.3984752506802</c:v>
                </c:pt>
                <c:pt idx="71">
                  <c:v>23.997031016175999</c:v>
                </c:pt>
                <c:pt idx="72">
                  <c:v>24.599856942425902</c:v>
                </c:pt>
                <c:pt idx="73">
                  <c:v>25.198168287945901</c:v>
                </c:pt>
                <c:pt idx="74">
                  <c:v>25.801001403018599</c:v>
                </c:pt>
                <c:pt idx="75">
                  <c:v>26.3992983708929</c:v>
                </c:pt>
                <c:pt idx="76">
                  <c:v>26.9975090728935</c:v>
                </c:pt>
                <c:pt idx="77">
                  <c:v>27.600313432674898</c:v>
                </c:pt>
                <c:pt idx="78">
                  <c:v>28.198689477600201</c:v>
                </c:pt>
                <c:pt idx="79">
                  <c:v>28.801687935597698</c:v>
                </c:pt>
                <c:pt idx="80">
                  <c:v>29.399999281117701</c:v>
                </c:pt>
                <c:pt idx="81">
                  <c:v>30.002818018544801</c:v>
                </c:pt>
                <c:pt idx="82">
                  <c:v>30.601057475836601</c:v>
                </c:pt>
                <c:pt idx="83">
                  <c:v>31.199419143116302</c:v>
                </c:pt>
                <c:pt idx="84">
                  <c:v>31.7280636067043</c:v>
                </c:pt>
                <c:pt idx="85">
                  <c:v>31.802273824657401</c:v>
                </c:pt>
                <c:pt idx="86">
                  <c:v>31.973878214152599</c:v>
                </c:pt>
                <c:pt idx="87">
                  <c:v>32.219714388069399</c:v>
                </c:pt>
                <c:pt idx="88">
                  <c:v>32.400657058405599</c:v>
                </c:pt>
                <c:pt idx="89">
                  <c:v>32.447082476166102</c:v>
                </c:pt>
                <c:pt idx="90">
                  <c:v>32.999133746850397</c:v>
                </c:pt>
                <c:pt idx="91">
                  <c:v>33.597358826496603</c:v>
                </c:pt>
                <c:pt idx="92">
                  <c:v>34.200220696860498</c:v>
                </c:pt>
                <c:pt idx="93">
                  <c:v>34.798532042380501</c:v>
                </c:pt>
                <c:pt idx="94">
                  <c:v>35.401494556263899</c:v>
                </c:pt>
                <c:pt idx="95">
                  <c:v>35.999884978834899</c:v>
                </c:pt>
                <c:pt idx="96">
                  <c:v>36.598074114367002</c:v>
                </c:pt>
                <c:pt idx="97">
                  <c:v>37.200986306490698</c:v>
                </c:pt>
                <c:pt idx="98">
                  <c:v>37.7992473302509</c:v>
                </c:pt>
                <c:pt idx="99">
                  <c:v>38.402296110008201</c:v>
                </c:pt>
                <c:pt idx="100">
                  <c:v>39.000535567299998</c:v>
                </c:pt>
                <c:pt idx="101">
                  <c:v>39.598839723997102</c:v>
                </c:pt>
                <c:pt idx="102">
                  <c:v>40.201715972006703</c:v>
                </c:pt>
                <c:pt idx="103">
                  <c:v>40.7999482404757</c:v>
                </c:pt>
                <c:pt idx="104">
                  <c:v>41.398187697767497</c:v>
                </c:pt>
                <c:pt idx="105">
                  <c:v>42.001107078714</c:v>
                </c:pt>
                <c:pt idx="106">
                  <c:v>42.5995046901078</c:v>
                </c:pt>
                <c:pt idx="107">
                  <c:v>43.197693825639902</c:v>
                </c:pt>
                <c:pt idx="108">
                  <c:v>43.800685094814597</c:v>
                </c:pt>
                <c:pt idx="109">
                  <c:v>44.398960496220496</c:v>
                </c:pt>
                <c:pt idx="110">
                  <c:v>45.001829555407298</c:v>
                </c:pt>
                <c:pt idx="111">
                  <c:v>45.600126523281602</c:v>
                </c:pt>
                <c:pt idx="112">
                  <c:v>46.198315658813698</c:v>
                </c:pt>
                <c:pt idx="113">
                  <c:v>46.801141585063498</c:v>
                </c:pt>
                <c:pt idx="114">
                  <c:v>47.399445741760701</c:v>
                </c:pt>
                <c:pt idx="115">
                  <c:v>47.668322092810101</c:v>
                </c:pt>
                <c:pt idx="116">
                  <c:v>47.668322092810101</c:v>
                </c:pt>
                <c:pt idx="117">
                  <c:v>48.0023938779985</c:v>
                </c:pt>
                <c:pt idx="118">
                  <c:v>48.600676468227199</c:v>
                </c:pt>
                <c:pt idx="119">
                  <c:v>49.198865603759302</c:v>
                </c:pt>
                <c:pt idx="120">
                  <c:v>49.801799362351403</c:v>
                </c:pt>
                <c:pt idx="121">
                  <c:v>50.400074763757303</c:v>
                </c:pt>
                <c:pt idx="122">
                  <c:v>51.002958200589703</c:v>
                </c:pt>
                <c:pt idx="123">
                  <c:v>51.601219224349997</c:v>
                </c:pt>
                <c:pt idx="124">
                  <c:v>52.449823813934103</c:v>
                </c:pt>
                <c:pt idx="125">
                  <c:v>52.4872056925892</c:v>
                </c:pt>
                <c:pt idx="126">
                  <c:v>52.4872056925892</c:v>
                </c:pt>
                <c:pt idx="127">
                  <c:v>52.737556447235796</c:v>
                </c:pt>
                <c:pt idx="128">
                  <c:v>52.987950334819402</c:v>
                </c:pt>
                <c:pt idx="129">
                  <c:v>53.233707431685197</c:v>
                </c:pt>
                <c:pt idx="130">
                  <c:v>53.479435773259702</c:v>
                </c:pt>
                <c:pt idx="131">
                  <c:v>53.720520135293597</c:v>
                </c:pt>
                <c:pt idx="132">
                  <c:v>53.970942778168499</c:v>
                </c:pt>
              </c:numCache>
            </c:numRef>
          </c:xVal>
          <c:yVal>
            <c:numRef>
              <c:f>'[ada 2016.xlsx]Sheet8'!$W$5:$W$137</c:f>
              <c:numCache>
                <c:formatCode>0.00</c:formatCode>
                <c:ptCount val="133"/>
                <c:pt idx="0">
                  <c:v>0</c:v>
                </c:pt>
                <c:pt idx="1">
                  <c:v>0.28010316226996901</c:v>
                </c:pt>
                <c:pt idx="2">
                  <c:v>0.56054979051903397</c:v>
                </c:pt>
                <c:pt idx="3">
                  <c:v>0.65391928629367102</c:v>
                </c:pt>
                <c:pt idx="4">
                  <c:v>0.77484859873202505</c:v>
                </c:pt>
                <c:pt idx="5">
                  <c:v>0.90630554280870801</c:v>
                </c:pt>
                <c:pt idx="6">
                  <c:v>0.93056382602995502</c:v>
                </c:pt>
                <c:pt idx="7">
                  <c:v>0.94091306836131205</c:v>
                </c:pt>
                <c:pt idx="8">
                  <c:v>0.96515803894771102</c:v>
                </c:pt>
                <c:pt idx="9">
                  <c:v>0.99975225186546601</c:v>
                </c:pt>
                <c:pt idx="10">
                  <c:v>1.05860474800447</c:v>
                </c:pt>
                <c:pt idx="11">
                  <c:v>1.05860474800447</c:v>
                </c:pt>
                <c:pt idx="12">
                  <c:v>1.05860474800447</c:v>
                </c:pt>
                <c:pt idx="13">
                  <c:v>1.1105666243457999</c:v>
                </c:pt>
                <c:pt idx="14">
                  <c:v>1.1105666243457999</c:v>
                </c:pt>
                <c:pt idx="15">
                  <c:v>1.1382702174658801</c:v>
                </c:pt>
                <c:pt idx="16">
                  <c:v>1.16252583816016</c:v>
                </c:pt>
                <c:pt idx="17">
                  <c:v>1.17967251184525</c:v>
                </c:pt>
                <c:pt idx="18">
                  <c:v>1.2764899800456899</c:v>
                </c:pt>
                <c:pt idx="19">
                  <c:v>1.2764899800456899</c:v>
                </c:pt>
                <c:pt idx="20">
                  <c:v>1.3145295028622801</c:v>
                </c:pt>
                <c:pt idx="21">
                  <c:v>1.32845451891399</c:v>
                </c:pt>
                <c:pt idx="22">
                  <c:v>1.32845451891399</c:v>
                </c:pt>
                <c:pt idx="23">
                  <c:v>1.3389315625399001</c:v>
                </c:pt>
                <c:pt idx="24">
                  <c:v>1.3563018884904401</c:v>
                </c:pt>
                <c:pt idx="25">
                  <c:v>1.3598616870489799</c:v>
                </c:pt>
                <c:pt idx="26">
                  <c:v>1.3736722144409901</c:v>
                </c:pt>
                <c:pt idx="27">
                  <c:v>1.38759456796573</c:v>
                </c:pt>
                <c:pt idx="28">
                  <c:v>1.3980742741186001</c:v>
                </c:pt>
                <c:pt idx="29">
                  <c:v>1.3980742741186001</c:v>
                </c:pt>
                <c:pt idx="30">
                  <c:v>1.41199929017031</c:v>
                </c:pt>
                <c:pt idx="31">
                  <c:v>1.41903368642435</c:v>
                </c:pt>
                <c:pt idx="32">
                  <c:v>1.42601216961202</c:v>
                </c:pt>
                <c:pt idx="33">
                  <c:v>1.42606808267838</c:v>
                </c:pt>
                <c:pt idx="34">
                  <c:v>1.44343840862893</c:v>
                </c:pt>
                <c:pt idx="35">
                  <c:v>1.47114200174901</c:v>
                </c:pt>
                <c:pt idx="36">
                  <c:v>1.5057362146667701</c:v>
                </c:pt>
                <c:pt idx="37">
                  <c:v>1.5368851176856899</c:v>
                </c:pt>
                <c:pt idx="38">
                  <c:v>1.5576980910081</c:v>
                </c:pt>
                <c:pt idx="39">
                  <c:v>1.57506841695865</c:v>
                </c:pt>
                <c:pt idx="40">
                  <c:v>1.5993267001798901</c:v>
                </c:pt>
                <c:pt idx="41">
                  <c:v>1.6270302932999801</c:v>
                </c:pt>
                <c:pt idx="42">
                  <c:v>1.65473654894703</c:v>
                </c:pt>
                <c:pt idx="43">
                  <c:v>1.66511774160202</c:v>
                </c:pt>
                <c:pt idx="44">
                  <c:v>1.6789948321682799</c:v>
                </c:pt>
                <c:pt idx="45">
                  <c:v>1.6963651581188199</c:v>
                </c:pt>
                <c:pt idx="46">
                  <c:v>1.7171408560636601</c:v>
                </c:pt>
                <c:pt idx="47">
                  <c:v>1.7240714137658799</c:v>
                </c:pt>
                <c:pt idx="48">
                  <c:v>1.7862227808203801</c:v>
                </c:pt>
                <c:pt idx="49">
                  <c:v>1.79</c:v>
                </c:pt>
                <c:pt idx="50">
                  <c:v>1.79</c:v>
                </c:pt>
                <c:pt idx="51">
                  <c:v>1.86253080377296</c:v>
                </c:pt>
                <c:pt idx="52">
                  <c:v>1.9490096797499199</c:v>
                </c:pt>
                <c:pt idx="53">
                  <c:v>1.9941421744138901</c:v>
                </c:pt>
                <c:pt idx="54">
                  <c:v>2.1047355571557298</c:v>
                </c:pt>
                <c:pt idx="55">
                  <c:v>2.1185327719128999</c:v>
                </c:pt>
                <c:pt idx="56">
                  <c:v>2.1670972638408501</c:v>
                </c:pt>
                <c:pt idx="57">
                  <c:v>2.17048932320029</c:v>
                </c:pt>
                <c:pt idx="58">
                  <c:v>2.1740784095554901</c:v>
                </c:pt>
                <c:pt idx="59">
                  <c:v>2.1811128058095299</c:v>
                </c:pt>
                <c:pt idx="60">
                  <c:v>2.1811128058095299</c:v>
                </c:pt>
                <c:pt idx="61">
                  <c:v>2.2122297585048099</c:v>
                </c:pt>
                <c:pt idx="62">
                  <c:v>2.2225976385249502</c:v>
                </c:pt>
                <c:pt idx="63">
                  <c:v>2.2711434927641201</c:v>
                </c:pt>
                <c:pt idx="64">
                  <c:v>2.30249741035971</c:v>
                </c:pt>
                <c:pt idx="65">
                  <c:v>2.3441845951248301</c:v>
                </c:pt>
                <c:pt idx="66">
                  <c:v>2.54091338786455</c:v>
                </c:pt>
                <c:pt idx="67">
                  <c:v>2.6584000529310399</c:v>
                </c:pt>
                <c:pt idx="68">
                  <c:v>2.7035325475950001</c:v>
                </c:pt>
                <c:pt idx="69">
                  <c:v>2.7693369016519802</c:v>
                </c:pt>
                <c:pt idx="70">
                  <c:v>2.8248053260124499</c:v>
                </c:pt>
                <c:pt idx="71">
                  <c:v>3.02153145622519</c:v>
                </c:pt>
                <c:pt idx="72">
                  <c:v>3.0425494441242802</c:v>
                </c:pt>
                <c:pt idx="73">
                  <c:v>3.1221350377766002</c:v>
                </c:pt>
                <c:pt idx="74">
                  <c:v>3.1465983355745202</c:v>
                </c:pt>
                <c:pt idx="75">
                  <c:v>3.2192933094291698</c:v>
                </c:pt>
                <c:pt idx="76">
                  <c:v>3.2506445644977902</c:v>
                </c:pt>
                <c:pt idx="77">
                  <c:v>3.2613266227003601</c:v>
                </c:pt>
                <c:pt idx="78">
                  <c:v>3.37192000544221</c:v>
                </c:pt>
                <c:pt idx="79">
                  <c:v>3.4756254309133499</c:v>
                </c:pt>
                <c:pt idx="80">
                  <c:v>3.5552110245656698</c:v>
                </c:pt>
                <c:pt idx="81">
                  <c:v>3.5727837025659199</c:v>
                </c:pt>
                <c:pt idx="82">
                  <c:v>3.6179161972298801</c:v>
                </c:pt>
                <c:pt idx="83">
                  <c:v>3.7216189601740499</c:v>
                </c:pt>
                <c:pt idx="84">
                  <c:v>3.74603965754046</c:v>
                </c:pt>
                <c:pt idx="85">
                  <c:v>3.7564181876684799</c:v>
                </c:pt>
                <c:pt idx="86">
                  <c:v>3.77718856055938</c:v>
                </c:pt>
                <c:pt idx="87">
                  <c:v>3.8186733932747998</c:v>
                </c:pt>
                <c:pt idx="88">
                  <c:v>3.8704568803091601</c:v>
                </c:pt>
                <c:pt idx="89">
                  <c:v>3.8980459847695501</c:v>
                </c:pt>
                <c:pt idx="90">
                  <c:v>4.0292846016347097</c:v>
                </c:pt>
                <c:pt idx="91">
                  <c:v>4.0675264765010004</c:v>
                </c:pt>
                <c:pt idx="92">
                  <c:v>4.1057710138942598</c:v>
                </c:pt>
                <c:pt idx="93">
                  <c:v>4.1853566075465896</c:v>
                </c:pt>
                <c:pt idx="94">
                  <c:v>4.2718354835235504</c:v>
                </c:pt>
                <c:pt idx="95">
                  <c:v>4.3893194860630702</c:v>
                </c:pt>
                <c:pt idx="96">
                  <c:v>4.4103348114351801</c:v>
                </c:pt>
                <c:pt idx="97">
                  <c:v>4.4726965181202898</c:v>
                </c:pt>
                <c:pt idx="98">
                  <c:v>4.5281649424807604</c:v>
                </c:pt>
                <c:pt idx="99">
                  <c:v>4.6559875372437602</c:v>
                </c:pt>
                <c:pt idx="100">
                  <c:v>4.7011200319077204</c:v>
                </c:pt>
                <c:pt idx="101">
                  <c:v>4.7772603156612101</c:v>
                </c:pt>
                <c:pt idx="102">
                  <c:v>4.8223954728521399</c:v>
                </c:pt>
                <c:pt idx="103">
                  <c:v>4.8640826576172698</c:v>
                </c:pt>
                <c:pt idx="104">
                  <c:v>4.90921515228123</c:v>
                </c:pt>
                <c:pt idx="105">
                  <c:v>4.9750221688651797</c:v>
                </c:pt>
                <c:pt idx="106">
                  <c:v>5.0959514813035396</c:v>
                </c:pt>
                <c:pt idx="107">
                  <c:v>5.1169668066756504</c:v>
                </c:pt>
                <c:pt idx="108">
                  <c:v>5.2172269222479501</c:v>
                </c:pt>
                <c:pt idx="109">
                  <c:v>5.2795859664061</c:v>
                </c:pt>
                <c:pt idx="110">
                  <c:v>5.3212758136982004</c:v>
                </c:pt>
                <c:pt idx="111">
                  <c:v>5.39397078755285</c:v>
                </c:pt>
                <c:pt idx="112">
                  <c:v>5.4149861129249599</c:v>
                </c:pt>
                <c:pt idx="113">
                  <c:v>5.4360041008240403</c:v>
                </c:pt>
                <c:pt idx="114">
                  <c:v>5.51214438457753</c:v>
                </c:pt>
                <c:pt idx="115">
                  <c:v>5.51214438457753</c:v>
                </c:pt>
                <c:pt idx="116">
                  <c:v>5.6</c:v>
                </c:pt>
                <c:pt idx="117">
                  <c:v>5.6</c:v>
                </c:pt>
                <c:pt idx="118">
                  <c:v>5.6575369948137997</c:v>
                </c:pt>
                <c:pt idx="119">
                  <c:v>5.6785523201859096</c:v>
                </c:pt>
                <c:pt idx="120">
                  <c:v>5.7512499565675297</c:v>
                </c:pt>
                <c:pt idx="121">
                  <c:v>5.8136090007256698</c:v>
                </c:pt>
                <c:pt idx="122">
                  <c:v>5.8621894678154396</c:v>
                </c:pt>
                <c:pt idx="123">
                  <c:v>5.9176578921759102</c:v>
                </c:pt>
                <c:pt idx="124">
                  <c:v>5.9525982335997298</c:v>
                </c:pt>
                <c:pt idx="125">
                  <c:v>6.09043192976893</c:v>
                </c:pt>
                <c:pt idx="126">
                  <c:v>6.1386556182447496</c:v>
                </c:pt>
                <c:pt idx="127">
                  <c:v>6.14</c:v>
                </c:pt>
                <c:pt idx="128">
                  <c:v>6.14</c:v>
                </c:pt>
                <c:pt idx="129">
                  <c:v>6.14</c:v>
                </c:pt>
                <c:pt idx="130">
                  <c:v>6.14</c:v>
                </c:pt>
                <c:pt idx="131">
                  <c:v>6.14</c:v>
                </c:pt>
                <c:pt idx="132">
                  <c:v>6.14</c:v>
                </c:pt>
              </c:numCache>
            </c:numRef>
          </c:yVal>
          <c:smooth val="0"/>
          <c:extLst>
            <c:ext xmlns:c15="http://schemas.microsoft.com/office/drawing/2012/chart" uri="{02D57815-91ED-43cb-92C2-25804820EDAC}">
              <c15:filteredSeriesTitle>
                <c15:tx>
                  <c:strRef>
                    <c:extLst>
                      <c:ext uri="{02D57815-91ED-43cb-92C2-25804820EDAC}">
                        <c15:formulaRef>
                          <c15:sqref>'[ada 2016.xlsx]Sheet8'!$T$4</c15:sqref>
                        </c15:formulaRef>
                      </c:ext>
                    </c:extLst>
                    <c:strCache>
                      <c:ptCount val="1"/>
                      <c:pt idx="0">
                        <c:v>Placebo</c:v>
                      </c:pt>
                    </c:strCache>
                  </c:strRef>
                </c15:tx>
              </c15:filteredSeriesTitle>
            </c:ext>
            <c:ext xmlns:c16="http://schemas.microsoft.com/office/drawing/2014/chart" uri="{C3380CC4-5D6E-409C-BE32-E72D297353CC}">
              <c16:uniqueId val="{00000000-6D54-4C13-9F69-79BDB9DAC03D}"/>
            </c:ext>
          </c:extLst>
        </c:ser>
        <c:ser>
          <c:idx val="1"/>
          <c:order val="1"/>
          <c:spPr>
            <a:ln w="38100" cap="rnd">
              <a:solidFill>
                <a:schemeClr val="accent2"/>
              </a:solidFill>
              <a:round/>
            </a:ln>
            <a:effectLst/>
          </c:spPr>
          <c:marker>
            <c:symbol val="none"/>
          </c:marker>
          <c:xVal>
            <c:numRef>
              <c:f>'[ada 2016.xlsx]Sheet8'!$Y$5:$Y$214</c:f>
              <c:numCache>
                <c:formatCode>0.00</c:formatCode>
                <c:ptCount val="210"/>
                <c:pt idx="0">
                  <c:v>0</c:v>
                </c:pt>
                <c:pt idx="1">
                  <c:v>0.31510048177094302</c:v>
                </c:pt>
                <c:pt idx="2">
                  <c:v>2.1193656103490301</c:v>
                </c:pt>
                <c:pt idx="3">
                  <c:v>2.61561004949505</c:v>
                </c:pt>
                <c:pt idx="4">
                  <c:v>2.8522229637359802</c:v>
                </c:pt>
                <c:pt idx="5">
                  <c:v>3.10267436190211</c:v>
                </c:pt>
                <c:pt idx="6">
                  <c:v>3.3530898159541498</c:v>
                </c:pt>
                <c:pt idx="7">
                  <c:v>3.5988469128199498</c:v>
                </c:pt>
                <c:pt idx="8">
                  <c:v>3.84459682086292</c:v>
                </c:pt>
                <c:pt idx="9">
                  <c:v>3.84459682086292</c:v>
                </c:pt>
                <c:pt idx="10">
                  <c:v>4.0950338413834197</c:v>
                </c:pt>
                <c:pt idx="11">
                  <c:v>4.3362404134052399</c:v>
                </c:pt>
                <c:pt idx="12">
                  <c:v>4.5774397966042404</c:v>
                </c:pt>
                <c:pt idx="13">
                  <c:v>4.8232687816982196</c:v>
                </c:pt>
                <c:pt idx="14">
                  <c:v>5.0644537872515798</c:v>
                </c:pt>
                <c:pt idx="15">
                  <c:v>5.3102683946999196</c:v>
                </c:pt>
                <c:pt idx="16">
                  <c:v>5.5514605890761004</c:v>
                </c:pt>
                <c:pt idx="17">
                  <c:v>5.7880591256714098</c:v>
                </c:pt>
                <c:pt idx="18">
                  <c:v>6.0246360957982503</c:v>
                </c:pt>
                <c:pt idx="19">
                  <c:v>6.2657995348831603</c:v>
                </c:pt>
                <c:pt idx="20">
                  <c:v>6.5115853870402303</c:v>
                </c:pt>
                <c:pt idx="21">
                  <c:v>6.7527632037707797</c:v>
                </c:pt>
                <c:pt idx="22">
                  <c:v>6.99859218886475</c:v>
                </c:pt>
                <c:pt idx="23">
                  <c:v>7.2443924186674602</c:v>
                </c:pt>
                <c:pt idx="24">
                  <c:v>7.4900632496594302</c:v>
                </c:pt>
                <c:pt idx="25">
                  <c:v>7.5503990395732696</c:v>
                </c:pt>
                <c:pt idx="26">
                  <c:v>9.2478742051857807</c:v>
                </c:pt>
                <c:pt idx="27">
                  <c:v>9.2478742051857807</c:v>
                </c:pt>
                <c:pt idx="28">
                  <c:v>9.2478742051857807</c:v>
                </c:pt>
                <c:pt idx="29">
                  <c:v>9.2478742051857807</c:v>
                </c:pt>
                <c:pt idx="30">
                  <c:v>9.2478742051857807</c:v>
                </c:pt>
                <c:pt idx="31">
                  <c:v>9.2478742051857807</c:v>
                </c:pt>
                <c:pt idx="32">
                  <c:v>9.2478742051857807</c:v>
                </c:pt>
                <c:pt idx="33">
                  <c:v>11.478436526888</c:v>
                </c:pt>
                <c:pt idx="34">
                  <c:v>11.478436526888</c:v>
                </c:pt>
                <c:pt idx="35">
                  <c:v>11.478436526888</c:v>
                </c:pt>
                <c:pt idx="36">
                  <c:v>11.478436526888</c:v>
                </c:pt>
                <c:pt idx="37">
                  <c:v>11.478436526888</c:v>
                </c:pt>
                <c:pt idx="38">
                  <c:v>11.478436526888</c:v>
                </c:pt>
                <c:pt idx="39">
                  <c:v>11.478436526888</c:v>
                </c:pt>
                <c:pt idx="40">
                  <c:v>11.478436526888</c:v>
                </c:pt>
                <c:pt idx="41">
                  <c:v>11.478436526888</c:v>
                </c:pt>
                <c:pt idx="42">
                  <c:v>11.72885198094</c:v>
                </c:pt>
                <c:pt idx="43">
                  <c:v>11.9792746238149</c:v>
                </c:pt>
                <c:pt idx="44">
                  <c:v>12.220481195836699</c:v>
                </c:pt>
                <c:pt idx="45">
                  <c:v>12.461709334327001</c:v>
                </c:pt>
                <c:pt idx="46">
                  <c:v>12.7029159063488</c:v>
                </c:pt>
                <c:pt idx="47">
                  <c:v>12.948723324974299</c:v>
                </c:pt>
                <c:pt idx="48">
                  <c:v>13.194509177131399</c:v>
                </c:pt>
                <c:pt idx="49">
                  <c:v>13.444939008829101</c:v>
                </c:pt>
                <c:pt idx="50">
                  <c:v>13.6907464274546</c:v>
                </c:pt>
                <c:pt idx="51">
                  <c:v>13.9365394684345</c:v>
                </c:pt>
                <c:pt idx="52">
                  <c:v>14.186940544840899</c:v>
                </c:pt>
                <c:pt idx="53">
                  <c:v>14.437341621247301</c:v>
                </c:pt>
                <c:pt idx="54">
                  <c:v>14.6831490398728</c:v>
                </c:pt>
                <c:pt idx="55">
                  <c:v>14.9243628007174</c:v>
                </c:pt>
                <c:pt idx="56">
                  <c:v>15.1655765615621</c:v>
                </c:pt>
                <c:pt idx="57">
                  <c:v>15.411412735478899</c:v>
                </c:pt>
                <c:pt idx="58">
                  <c:v>15.657220154104399</c:v>
                </c:pt>
                <c:pt idx="59">
                  <c:v>15.9030131950843</c:v>
                </c:pt>
                <c:pt idx="60">
                  <c:v>16.148827802532601</c:v>
                </c:pt>
                <c:pt idx="61">
                  <c:v>16.3900343745544</c:v>
                </c:pt>
                <c:pt idx="62">
                  <c:v>16.6312265689306</c:v>
                </c:pt>
                <c:pt idx="63">
                  <c:v>16.881663589451101</c:v>
                </c:pt>
                <c:pt idx="64">
                  <c:v>17.127456630430999</c:v>
                </c:pt>
                <c:pt idx="65">
                  <c:v>17.3732424825881</c:v>
                </c:pt>
                <c:pt idx="66">
                  <c:v>17.6097475644867</c:v>
                </c:pt>
                <c:pt idx="67">
                  <c:v>17.846259835208201</c:v>
                </c:pt>
                <c:pt idx="68">
                  <c:v>18.082779294752498</c:v>
                </c:pt>
                <c:pt idx="69">
                  <c:v>18.319291565474</c:v>
                </c:pt>
                <c:pt idx="70">
                  <c:v>18.560440626913302</c:v>
                </c:pt>
                <c:pt idx="71">
                  <c:v>18.810870458610999</c:v>
                </c:pt>
                <c:pt idx="72">
                  <c:v>19.056656310767998</c:v>
                </c:pt>
                <c:pt idx="73">
                  <c:v>19.302420596456599</c:v>
                </c:pt>
                <c:pt idx="74">
                  <c:v>19.5481848821452</c:v>
                </c:pt>
                <c:pt idx="75">
                  <c:v>19.798578769728799</c:v>
                </c:pt>
                <c:pt idx="76">
                  <c:v>20.049001412603701</c:v>
                </c:pt>
                <c:pt idx="77">
                  <c:v>20.285556816262101</c:v>
                </c:pt>
                <c:pt idx="78">
                  <c:v>20.522119408743301</c:v>
                </c:pt>
                <c:pt idx="79">
                  <c:v>20.758667623578901</c:v>
                </c:pt>
                <c:pt idx="80">
                  <c:v>20.990586236519501</c:v>
                </c:pt>
                <c:pt idx="81">
                  <c:v>21.2224832829916</c:v>
                </c:pt>
                <c:pt idx="82">
                  <c:v>21.463617966785201</c:v>
                </c:pt>
                <c:pt idx="83">
                  <c:v>21.709403818942299</c:v>
                </c:pt>
                <c:pt idx="84">
                  <c:v>21.9551968599222</c:v>
                </c:pt>
                <c:pt idx="85">
                  <c:v>22.200982712079298</c:v>
                </c:pt>
                <c:pt idx="86">
                  <c:v>22.451390977308499</c:v>
                </c:pt>
                <c:pt idx="87">
                  <c:v>22.7017992425377</c:v>
                </c:pt>
                <c:pt idx="88">
                  <c:v>22.952221885412602</c:v>
                </c:pt>
                <c:pt idx="89">
                  <c:v>23.198000548746801</c:v>
                </c:pt>
                <c:pt idx="90">
                  <c:v>23.448416002798801</c:v>
                </c:pt>
                <c:pt idx="91">
                  <c:v>23.6942234214244</c:v>
                </c:pt>
                <c:pt idx="92">
                  <c:v>23.940066784163999</c:v>
                </c:pt>
                <c:pt idx="93">
                  <c:v>24.1766509431136</c:v>
                </c:pt>
                <c:pt idx="94">
                  <c:v>24.4178431374898</c:v>
                </c:pt>
                <c:pt idx="95">
                  <c:v>24.663636178469702</c:v>
                </c:pt>
                <c:pt idx="96">
                  <c:v>24.909436408272398</c:v>
                </c:pt>
                <c:pt idx="97">
                  <c:v>25.150628602648599</c:v>
                </c:pt>
                <c:pt idx="98">
                  <c:v>25.387191195129802</c:v>
                </c:pt>
                <c:pt idx="99">
                  <c:v>25.619124185716</c:v>
                </c:pt>
                <c:pt idx="100">
                  <c:v>25.8510427986567</c:v>
                </c:pt>
                <c:pt idx="101">
                  <c:v>26.096821461990899</c:v>
                </c:pt>
                <c:pt idx="102">
                  <c:v>26.3472297272201</c:v>
                </c:pt>
                <c:pt idx="103">
                  <c:v>26.5930299570228</c:v>
                </c:pt>
                <c:pt idx="104">
                  <c:v>26.8342293402218</c:v>
                </c:pt>
                <c:pt idx="105">
                  <c:v>27.070763177411798</c:v>
                </c:pt>
                <c:pt idx="106">
                  <c:v>27.3118834835598</c:v>
                </c:pt>
                <c:pt idx="107">
                  <c:v>27.5576262027799</c:v>
                </c:pt>
                <c:pt idx="108">
                  <c:v>27.7987608865736</c:v>
                </c:pt>
                <c:pt idx="109">
                  <c:v>28.039938703304099</c:v>
                </c:pt>
                <c:pt idx="110">
                  <c:v>28.281116520034701</c:v>
                </c:pt>
                <c:pt idx="111">
                  <c:v>28.522272770296698</c:v>
                </c:pt>
                <c:pt idx="112">
                  <c:v>28.763407454090402</c:v>
                </c:pt>
                <c:pt idx="113">
                  <c:v>29.004542137883998</c:v>
                </c:pt>
                <c:pt idx="114">
                  <c:v>29.245712765791701</c:v>
                </c:pt>
                <c:pt idx="115">
                  <c:v>29.486897771345099</c:v>
                </c:pt>
                <c:pt idx="116">
                  <c:v>29.732712378793501</c:v>
                </c:pt>
                <c:pt idx="117">
                  <c:v>29.983156588136801</c:v>
                </c:pt>
                <c:pt idx="118">
                  <c:v>30.228949629116599</c:v>
                </c:pt>
                <c:pt idx="119">
                  <c:v>30.474735481273701</c:v>
                </c:pt>
                <c:pt idx="120">
                  <c:v>30.725194068262699</c:v>
                </c:pt>
                <c:pt idx="121">
                  <c:v>30.961749471921099</c:v>
                </c:pt>
                <c:pt idx="122">
                  <c:v>31.189024105321</c:v>
                </c:pt>
                <c:pt idx="123">
                  <c:v>31.407017968462601</c:v>
                </c:pt>
                <c:pt idx="124">
                  <c:v>31.634278224216999</c:v>
                </c:pt>
                <c:pt idx="125">
                  <c:v>31.870804872584099</c:v>
                </c:pt>
                <c:pt idx="126">
                  <c:v>32.111982689314701</c:v>
                </c:pt>
                <c:pt idx="127">
                  <c:v>32.353160506045199</c:v>
                </c:pt>
                <c:pt idx="128">
                  <c:v>32.5943239451301</c:v>
                </c:pt>
                <c:pt idx="129">
                  <c:v>32.835465817746602</c:v>
                </c:pt>
                <c:pt idx="130">
                  <c:v>33.081215725789498</c:v>
                </c:pt>
                <c:pt idx="131">
                  <c:v>33.3269728226553</c:v>
                </c:pt>
                <c:pt idx="132">
                  <c:v>33.568121884094602</c:v>
                </c:pt>
                <c:pt idx="133">
                  <c:v>33.8000189305668</c:v>
                </c:pt>
                <c:pt idx="134">
                  <c:v>34.036559956579502</c:v>
                </c:pt>
                <c:pt idx="135">
                  <c:v>34.282367375204998</c:v>
                </c:pt>
                <c:pt idx="136">
                  <c:v>34.528138849716498</c:v>
                </c:pt>
                <c:pt idx="137">
                  <c:v>34.778554303768502</c:v>
                </c:pt>
                <c:pt idx="138">
                  <c:v>35.019724931676201</c:v>
                </c:pt>
                <c:pt idx="139">
                  <c:v>35.256258768866203</c:v>
                </c:pt>
                <c:pt idx="140">
                  <c:v>35.497422207951097</c:v>
                </c:pt>
                <c:pt idx="141">
                  <c:v>35.738592835858803</c:v>
                </c:pt>
                <c:pt idx="142">
                  <c:v>35.989022667556497</c:v>
                </c:pt>
                <c:pt idx="143">
                  <c:v>36.234808519713503</c:v>
                </c:pt>
                <c:pt idx="144">
                  <c:v>36.466705566185702</c:v>
                </c:pt>
                <c:pt idx="145">
                  <c:v>36.693973010762903</c:v>
                </c:pt>
                <c:pt idx="146">
                  <c:v>36.930506847952799</c:v>
                </c:pt>
                <c:pt idx="147">
                  <c:v>37.171648720569301</c:v>
                </c:pt>
                <c:pt idx="148">
                  <c:v>37.412769026717299</c:v>
                </c:pt>
                <c:pt idx="149">
                  <c:v>37.653882144042399</c:v>
                </c:pt>
                <c:pt idx="150">
                  <c:v>37.894988072544798</c:v>
                </c:pt>
                <c:pt idx="151">
                  <c:v>38.140737980587801</c:v>
                </c:pt>
                <c:pt idx="152">
                  <c:v>38.386487888630803</c:v>
                </c:pt>
                <c:pt idx="153">
                  <c:v>38.6322306078509</c:v>
                </c:pt>
                <c:pt idx="154">
                  <c:v>38.877980515893903</c:v>
                </c:pt>
                <c:pt idx="155">
                  <c:v>39.128395969945899</c:v>
                </c:pt>
                <c:pt idx="156">
                  <c:v>39.369552220208</c:v>
                </c:pt>
                <c:pt idx="157">
                  <c:v>39.610708470470101</c:v>
                </c:pt>
                <c:pt idx="158">
                  <c:v>39.847242307660103</c:v>
                </c:pt>
                <c:pt idx="159">
                  <c:v>40.083797711318397</c:v>
                </c:pt>
                <c:pt idx="160">
                  <c:v>40.325018660985897</c:v>
                </c:pt>
                <c:pt idx="161">
                  <c:v>40.561602819935601</c:v>
                </c:pt>
                <c:pt idx="162">
                  <c:v>40.8027806366661</c:v>
                </c:pt>
                <c:pt idx="163">
                  <c:v>41.048573677645997</c:v>
                </c:pt>
                <c:pt idx="164">
                  <c:v>41.294366718625902</c:v>
                </c:pt>
                <c:pt idx="165">
                  <c:v>41.544796550323603</c:v>
                </c:pt>
                <c:pt idx="166">
                  <c:v>41.785967178231303</c:v>
                </c:pt>
                <c:pt idx="167">
                  <c:v>42.027173750253098</c:v>
                </c:pt>
                <c:pt idx="168">
                  <c:v>42.2637722868484</c:v>
                </c:pt>
                <c:pt idx="169">
                  <c:v>42.500356445798097</c:v>
                </c:pt>
                <c:pt idx="170">
                  <c:v>42.7461638644236</c:v>
                </c:pt>
                <c:pt idx="171">
                  <c:v>42.996557752007199</c:v>
                </c:pt>
                <c:pt idx="172">
                  <c:v>43.242300471227303</c:v>
                </c:pt>
                <c:pt idx="173">
                  <c:v>43.474190328876702</c:v>
                </c:pt>
                <c:pt idx="174">
                  <c:v>43.692263269069301</c:v>
                </c:pt>
                <c:pt idx="175">
                  <c:v>43.910372153375903</c:v>
                </c:pt>
                <c:pt idx="176">
                  <c:v>44.137711486181303</c:v>
                </c:pt>
                <c:pt idx="177">
                  <c:v>44.383540471275303</c:v>
                </c:pt>
                <c:pt idx="178">
                  <c:v>44.633977491795797</c:v>
                </c:pt>
                <c:pt idx="179">
                  <c:v>44.884400134670599</c:v>
                </c:pt>
                <c:pt idx="180">
                  <c:v>45.125549196109901</c:v>
                </c:pt>
                <c:pt idx="181">
                  <c:v>45.357453431404799</c:v>
                </c:pt>
                <c:pt idx="182">
                  <c:v>45.589364855522597</c:v>
                </c:pt>
                <c:pt idx="183">
                  <c:v>45.830528294607497</c:v>
                </c:pt>
                <c:pt idx="184">
                  <c:v>46.080950937482399</c:v>
                </c:pt>
                <c:pt idx="185">
                  <c:v>46.3313807691801</c:v>
                </c:pt>
                <c:pt idx="186">
                  <c:v>46.567914606370003</c:v>
                </c:pt>
                <c:pt idx="187">
                  <c:v>46.7951604844787</c:v>
                </c:pt>
                <c:pt idx="188">
                  <c:v>47.027021586836803</c:v>
                </c:pt>
                <c:pt idx="189">
                  <c:v>47.272771494879798</c:v>
                </c:pt>
                <c:pt idx="190">
                  <c:v>47.518514214099902</c:v>
                </c:pt>
                <c:pt idx="191">
                  <c:v>47.764264122142897</c:v>
                </c:pt>
                <c:pt idx="192">
                  <c:v>48.000776392864402</c:v>
                </c:pt>
                <c:pt idx="193">
                  <c:v>48.232702194627798</c:v>
                </c:pt>
                <c:pt idx="194">
                  <c:v>48.4739087666496</c:v>
                </c:pt>
                <c:pt idx="195">
                  <c:v>48.715086583380199</c:v>
                </c:pt>
                <c:pt idx="196">
                  <c:v>48.951620420570102</c:v>
                </c:pt>
                <c:pt idx="197">
                  <c:v>49.169664605471397</c:v>
                </c:pt>
                <c:pt idx="198">
                  <c:v>49.383050433186497</c:v>
                </c:pt>
                <c:pt idx="199">
                  <c:v>49.619404549805999</c:v>
                </c:pt>
                <c:pt idx="200">
                  <c:v>50.583857019106702</c:v>
                </c:pt>
                <c:pt idx="201">
                  <c:v>51.047802077330203</c:v>
                </c:pt>
                <c:pt idx="202">
                  <c:v>51.047802077330203</c:v>
                </c:pt>
                <c:pt idx="203">
                  <c:v>51.548589852497301</c:v>
                </c:pt>
                <c:pt idx="204">
                  <c:v>51.548589852497301</c:v>
                </c:pt>
                <c:pt idx="205">
                  <c:v>51.799012495372203</c:v>
                </c:pt>
                <c:pt idx="206">
                  <c:v>51.980120508633199</c:v>
                </c:pt>
                <c:pt idx="207">
                  <c:v>52.193621357513301</c:v>
                </c:pt>
                <c:pt idx="208">
                  <c:v>53.635677648392303</c:v>
                </c:pt>
                <c:pt idx="209">
                  <c:v>53.635677648392303</c:v>
                </c:pt>
              </c:numCache>
            </c:numRef>
          </c:xVal>
          <c:yVal>
            <c:numRef>
              <c:f>'[ada 2016.xlsx]Sheet8'!$AA$5:$AA$214</c:f>
              <c:numCache>
                <c:formatCode>0.00</c:formatCode>
                <c:ptCount val="210"/>
                <c:pt idx="0">
                  <c:v>0</c:v>
                </c:pt>
                <c:pt idx="1">
                  <c:v>0</c:v>
                </c:pt>
                <c:pt idx="2">
                  <c:v>0.17003695986813</c:v>
                </c:pt>
                <c:pt idx="3">
                  <c:v>0.22200149873643099</c:v>
                </c:pt>
                <c:pt idx="4">
                  <c:v>0.28759817568977097</c:v>
                </c:pt>
                <c:pt idx="5">
                  <c:v>0.31874974123566002</c:v>
                </c:pt>
                <c:pt idx="6">
                  <c:v>0.33267475728737</c:v>
                </c:pt>
                <c:pt idx="7">
                  <c:v>0.33626118111560099</c:v>
                </c:pt>
                <c:pt idx="8">
                  <c:v>0.33640229504499702</c:v>
                </c:pt>
                <c:pt idx="9">
                  <c:v>0.33640229504499702</c:v>
                </c:pt>
                <c:pt idx="10">
                  <c:v>0.36066324079321499</c:v>
                </c:pt>
                <c:pt idx="11">
                  <c:v>0.40559072088050802</c:v>
                </c:pt>
                <c:pt idx="12">
                  <c:v>0.44707289106896603</c:v>
                </c:pt>
                <c:pt idx="13">
                  <c:v>0.48511241388555698</c:v>
                </c:pt>
                <c:pt idx="14">
                  <c:v>0.51970396427634302</c:v>
                </c:pt>
                <c:pt idx="15">
                  <c:v>0.55085286729526295</c:v>
                </c:pt>
                <c:pt idx="16">
                  <c:v>0.588889727584884</c:v>
                </c:pt>
                <c:pt idx="17">
                  <c:v>0.64759578474055202</c:v>
                </c:pt>
                <c:pt idx="18">
                  <c:v>0.69596591219971204</c:v>
                </c:pt>
                <c:pt idx="19">
                  <c:v>0.72022153289399005</c:v>
                </c:pt>
                <c:pt idx="20">
                  <c:v>0.73758919631756503</c:v>
                </c:pt>
                <c:pt idx="21">
                  <c:v>0.76873543680951495</c:v>
                </c:pt>
                <c:pt idx="22">
                  <c:v>0.80677495962610701</c:v>
                </c:pt>
                <c:pt idx="23">
                  <c:v>0.83103324284735403</c:v>
                </c:pt>
                <c:pt idx="24">
                  <c:v>0.83103324284735403</c:v>
                </c:pt>
                <c:pt idx="25">
                  <c:v>0.82087303993084904</c:v>
                </c:pt>
                <c:pt idx="26">
                  <c:v>1.01823018903542</c:v>
                </c:pt>
                <c:pt idx="27">
                  <c:v>1.01823018903542</c:v>
                </c:pt>
                <c:pt idx="28">
                  <c:v>1.01823018903542</c:v>
                </c:pt>
                <c:pt idx="29">
                  <c:v>1.01823018903542</c:v>
                </c:pt>
                <c:pt idx="30">
                  <c:v>1.01823018903542</c:v>
                </c:pt>
                <c:pt idx="31">
                  <c:v>1.01823018903542</c:v>
                </c:pt>
                <c:pt idx="32">
                  <c:v>1.01823018903542</c:v>
                </c:pt>
                <c:pt idx="33">
                  <c:v>1.14698733076479</c:v>
                </c:pt>
                <c:pt idx="34">
                  <c:v>1.14698733076479</c:v>
                </c:pt>
                <c:pt idx="35">
                  <c:v>1.1501450877509001</c:v>
                </c:pt>
                <c:pt idx="36">
                  <c:v>1.1501450877509001</c:v>
                </c:pt>
                <c:pt idx="37">
                  <c:v>1.1501450877509001</c:v>
                </c:pt>
                <c:pt idx="38">
                  <c:v>1.1501450877509001</c:v>
                </c:pt>
                <c:pt idx="39">
                  <c:v>1.1501450877509001</c:v>
                </c:pt>
                <c:pt idx="40">
                  <c:v>1.1501450877509001</c:v>
                </c:pt>
                <c:pt idx="41">
                  <c:v>1.1501450877509001</c:v>
                </c:pt>
                <c:pt idx="42">
                  <c:v>1.1609123468164999</c:v>
                </c:pt>
                <c:pt idx="43">
                  <c:v>1.1782826727670499</c:v>
                </c:pt>
                <c:pt idx="44">
                  <c:v>1.22321015285434</c:v>
                </c:pt>
                <c:pt idx="45">
                  <c:v>1.27847356263814</c:v>
                </c:pt>
                <c:pt idx="46">
                  <c:v>1.3234010427254399</c:v>
                </c:pt>
                <c:pt idx="47">
                  <c:v>1.3511046358455201</c:v>
                </c:pt>
                <c:pt idx="48">
                  <c:v>1.3684722992691001</c:v>
                </c:pt>
                <c:pt idx="49">
                  <c:v>1.3892879351184799</c:v>
                </c:pt>
                <c:pt idx="50">
                  <c:v>1.4169915282385599</c:v>
                </c:pt>
                <c:pt idx="51">
                  <c:v>1.4378045015609699</c:v>
                </c:pt>
                <c:pt idx="52">
                  <c:v>1.44483889781501</c:v>
                </c:pt>
                <c:pt idx="53">
                  <c:v>1.45187329406905</c:v>
                </c:pt>
                <c:pt idx="54">
                  <c:v>1.4795768871891299</c:v>
                </c:pt>
                <c:pt idx="55">
                  <c:v>1.5279496771752601</c:v>
                </c:pt>
                <c:pt idx="56">
                  <c:v>1.57632246716139</c:v>
                </c:pt>
                <c:pt idx="57">
                  <c:v>1.61780729987682</c:v>
                </c:pt>
                <c:pt idx="58">
                  <c:v>1.6455108929969</c:v>
                </c:pt>
                <c:pt idx="59">
                  <c:v>1.6663238663193101</c:v>
                </c:pt>
                <c:pt idx="60">
                  <c:v>1.6974727693382301</c:v>
                </c:pt>
                <c:pt idx="61">
                  <c:v>1.74240024942553</c:v>
                </c:pt>
                <c:pt idx="62">
                  <c:v>1.7804371097151499</c:v>
                </c:pt>
                <c:pt idx="63">
                  <c:v>1.80469805546337</c:v>
                </c:pt>
                <c:pt idx="64">
                  <c:v>1.8255110287857801</c:v>
                </c:pt>
                <c:pt idx="65">
                  <c:v>1.8428786922093501</c:v>
                </c:pt>
                <c:pt idx="66">
                  <c:v>1.85679572068015</c:v>
                </c:pt>
                <c:pt idx="67">
                  <c:v>1.8741580590497899</c:v>
                </c:pt>
                <c:pt idx="68">
                  <c:v>1.89496570731826</c:v>
                </c:pt>
                <c:pt idx="69">
                  <c:v>1.9123280456878999</c:v>
                </c:pt>
                <c:pt idx="70">
                  <c:v>1.9296930465844999</c:v>
                </c:pt>
                <c:pt idx="71">
                  <c:v>1.95050868243389</c:v>
                </c:pt>
                <c:pt idx="72">
                  <c:v>1.96787634585746</c:v>
                </c:pt>
                <c:pt idx="73">
                  <c:v>1.97490807958453</c:v>
                </c:pt>
                <c:pt idx="74">
                  <c:v>1.9819398133116</c:v>
                </c:pt>
                <c:pt idx="75">
                  <c:v>1.9855288996667999</c:v>
                </c:pt>
                <c:pt idx="76">
                  <c:v>2.0028992256173401</c:v>
                </c:pt>
                <c:pt idx="77">
                  <c:v>2.0409334233799998</c:v>
                </c:pt>
                <c:pt idx="78">
                  <c:v>2.0824129310414801</c:v>
                </c:pt>
                <c:pt idx="79">
                  <c:v>2.1170018189053001</c:v>
                </c:pt>
                <c:pt idx="80">
                  <c:v>2.1550333541409801</c:v>
                </c:pt>
                <c:pt idx="81">
                  <c:v>2.1827289596801598</c:v>
                </c:pt>
                <c:pt idx="82">
                  <c:v>2.1932033407790898</c:v>
                </c:pt>
                <c:pt idx="83">
                  <c:v>2.2105710042026701</c:v>
                </c:pt>
                <c:pt idx="84">
                  <c:v>2.2313839775250801</c:v>
                </c:pt>
                <c:pt idx="85">
                  <c:v>2.2487516409486501</c:v>
                </c:pt>
                <c:pt idx="86">
                  <c:v>2.25923134710153</c:v>
                </c:pt>
                <c:pt idx="87">
                  <c:v>2.2697110532544</c:v>
                </c:pt>
                <c:pt idx="88">
                  <c:v>2.2870813792049498</c:v>
                </c:pt>
                <c:pt idx="89">
                  <c:v>2.3010037327296899</c:v>
                </c:pt>
                <c:pt idx="90">
                  <c:v>2.3149287487813899</c:v>
                </c:pt>
                <c:pt idx="91">
                  <c:v>2.3426323419014801</c:v>
                </c:pt>
                <c:pt idx="92">
                  <c:v>2.3875624845157399</c:v>
                </c:pt>
                <c:pt idx="93">
                  <c:v>2.4393779218737399</c:v>
                </c:pt>
                <c:pt idx="94">
                  <c:v>2.4774147821633599</c:v>
                </c:pt>
                <c:pt idx="95">
                  <c:v>2.4982277554857699</c:v>
                </c:pt>
                <c:pt idx="96">
                  <c:v>2.52248603870702</c:v>
                </c:pt>
                <c:pt idx="97">
                  <c:v>2.56052289899664</c:v>
                </c:pt>
                <c:pt idx="98">
                  <c:v>2.60200240665813</c:v>
                </c:pt>
                <c:pt idx="99">
                  <c:v>2.6469245616914798</c:v>
                </c:pt>
                <c:pt idx="100">
                  <c:v>2.6849560969271602</c:v>
                </c:pt>
                <c:pt idx="101">
                  <c:v>2.6988784504518999</c:v>
                </c:pt>
                <c:pt idx="102">
                  <c:v>2.7093581566047802</c:v>
                </c:pt>
                <c:pt idx="103">
                  <c:v>2.7336164398260299</c:v>
                </c:pt>
                <c:pt idx="104">
                  <c:v>2.7750986100144801</c:v>
                </c:pt>
                <c:pt idx="105">
                  <c:v>2.8027968780806298</c:v>
                </c:pt>
                <c:pt idx="106">
                  <c:v>2.80638063938189</c:v>
                </c:pt>
                <c:pt idx="107">
                  <c:v>2.80638063938189</c:v>
                </c:pt>
                <c:pt idx="108">
                  <c:v>2.8135508245113798</c:v>
                </c:pt>
                <c:pt idx="109">
                  <c:v>2.8446970650033299</c:v>
                </c:pt>
                <c:pt idx="110">
                  <c:v>2.8758433054952799</c:v>
                </c:pt>
                <c:pt idx="111">
                  <c:v>2.8966536162907199</c:v>
                </c:pt>
                <c:pt idx="112">
                  <c:v>2.9071279973896602</c:v>
                </c:pt>
                <c:pt idx="113">
                  <c:v>2.9176023784885898</c:v>
                </c:pt>
                <c:pt idx="114">
                  <c:v>2.94530330908171</c:v>
                </c:pt>
                <c:pt idx="115">
                  <c:v>2.9798948594724899</c:v>
                </c:pt>
                <c:pt idx="116">
                  <c:v>3.0110437624914099</c:v>
                </c:pt>
                <c:pt idx="117">
                  <c:v>3.0387500181384701</c:v>
                </c:pt>
                <c:pt idx="118">
                  <c:v>3.0595629914608802</c:v>
                </c:pt>
                <c:pt idx="119">
                  <c:v>3.0769306548844502</c:v>
                </c:pt>
                <c:pt idx="120">
                  <c:v>3.1115275303291798</c:v>
                </c:pt>
                <c:pt idx="121">
                  <c:v>3.1495617280918302</c:v>
                </c:pt>
                <c:pt idx="122">
                  <c:v>3.1841452909017098</c:v>
                </c:pt>
                <c:pt idx="123">
                  <c:v>3.2152782187588098</c:v>
                </c:pt>
                <c:pt idx="124">
                  <c:v>3.2429711617710102</c:v>
                </c:pt>
                <c:pt idx="125">
                  <c:v>3.2672241199383198</c:v>
                </c:pt>
                <c:pt idx="126">
                  <c:v>3.2983703604302699</c:v>
                </c:pt>
                <c:pt idx="127">
                  <c:v>3.3295166009222199</c:v>
                </c:pt>
                <c:pt idx="128">
                  <c:v>3.3537722216165</c:v>
                </c:pt>
                <c:pt idx="129">
                  <c:v>3.3676919126142701</c:v>
                </c:pt>
                <c:pt idx="130">
                  <c:v>3.3678330265436598</c:v>
                </c:pt>
                <c:pt idx="131">
                  <c:v>3.3714194503719002</c:v>
                </c:pt>
                <c:pt idx="132">
                  <c:v>3.3887844512685001</c:v>
                </c:pt>
                <c:pt idx="133">
                  <c:v>3.4164800568076799</c:v>
                </c:pt>
                <c:pt idx="134">
                  <c:v>3.4476236347726599</c:v>
                </c:pt>
                <c:pt idx="135">
                  <c:v>3.4753272278927398</c:v>
                </c:pt>
                <c:pt idx="136">
                  <c:v>3.4858042715186399</c:v>
                </c:pt>
                <c:pt idx="137">
                  <c:v>3.4997292875703501</c:v>
                </c:pt>
                <c:pt idx="138">
                  <c:v>3.5274302181634698</c:v>
                </c:pt>
                <c:pt idx="139">
                  <c:v>3.5551284862296102</c:v>
                </c:pt>
                <c:pt idx="140">
                  <c:v>3.5793841069238899</c:v>
                </c:pt>
                <c:pt idx="141">
                  <c:v>3.6070850375169998</c:v>
                </c:pt>
                <c:pt idx="142">
                  <c:v>3.6279006733663799</c:v>
                </c:pt>
                <c:pt idx="143">
                  <c:v>3.6452683367899601</c:v>
                </c:pt>
                <c:pt idx="144">
                  <c:v>3.67296394232913</c:v>
                </c:pt>
                <c:pt idx="145">
                  <c:v>3.70410219524017</c:v>
                </c:pt>
                <c:pt idx="146">
                  <c:v>3.7318004633063202</c:v>
                </c:pt>
                <c:pt idx="147">
                  <c:v>3.7457201543040899</c:v>
                </c:pt>
                <c:pt idx="148">
                  <c:v>3.74930391560535</c:v>
                </c:pt>
                <c:pt idx="149">
                  <c:v>3.7494423670077799</c:v>
                </c:pt>
                <c:pt idx="150">
                  <c:v>3.7494423670077799</c:v>
                </c:pt>
                <c:pt idx="151">
                  <c:v>3.7462766224407602</c:v>
                </c:pt>
                <c:pt idx="152">
                  <c:v>3.7464177363701601</c:v>
                </c:pt>
                <c:pt idx="153">
                  <c:v>3.7464177363701601</c:v>
                </c:pt>
                <c:pt idx="154">
                  <c:v>3.74325465433011</c:v>
                </c:pt>
                <c:pt idx="155">
                  <c:v>3.7571796703818201</c:v>
                </c:pt>
                <c:pt idx="156">
                  <c:v>3.7779899811772699</c:v>
                </c:pt>
                <c:pt idx="157">
                  <c:v>3.79880029197271</c:v>
                </c:pt>
                <c:pt idx="158">
                  <c:v>3.8264985600388499</c:v>
                </c:pt>
                <c:pt idx="159">
                  <c:v>3.8645327578014999</c:v>
                </c:pt>
                <c:pt idx="160">
                  <c:v>3.9163508576864698</c:v>
                </c:pt>
                <c:pt idx="161">
                  <c:v>3.9681662950444601</c:v>
                </c:pt>
                <c:pt idx="162">
                  <c:v>3.9993125355364101</c:v>
                </c:pt>
                <c:pt idx="163">
                  <c:v>4.0201255088588299</c:v>
                </c:pt>
                <c:pt idx="164">
                  <c:v>4.0409384821812404</c:v>
                </c:pt>
                <c:pt idx="165">
                  <c:v>4.0617541180306196</c:v>
                </c:pt>
                <c:pt idx="166">
                  <c:v>4.08945504862373</c:v>
                </c:pt>
                <c:pt idx="167">
                  <c:v>4.1343825287110301</c:v>
                </c:pt>
                <c:pt idx="168">
                  <c:v>4.1930885858666898</c:v>
                </c:pt>
                <c:pt idx="169">
                  <c:v>4.2449040232246897</c:v>
                </c:pt>
                <c:pt idx="170">
                  <c:v>4.2726076163447697</c:v>
                </c:pt>
                <c:pt idx="171">
                  <c:v>4.2761967026999796</c:v>
                </c:pt>
                <c:pt idx="172">
                  <c:v>4.2761967026999796</c:v>
                </c:pt>
                <c:pt idx="173">
                  <c:v>4.2971428023708702</c:v>
                </c:pt>
                <c:pt idx="174">
                  <c:v>4.36617413911517</c:v>
                </c:pt>
                <c:pt idx="175">
                  <c:v>4.4524320253536498</c:v>
                </c:pt>
                <c:pt idx="176">
                  <c:v>4.5180233772530496</c:v>
                </c:pt>
                <c:pt idx="177">
                  <c:v>4.55606290006964</c:v>
                </c:pt>
                <c:pt idx="178">
                  <c:v>4.5803238458178601</c:v>
                </c:pt>
                <c:pt idx="179">
                  <c:v>4.5976941717684001</c:v>
                </c:pt>
                <c:pt idx="180">
                  <c:v>4.6150591726650099</c:v>
                </c:pt>
                <c:pt idx="181">
                  <c:v>4.6462000881030203</c:v>
                </c:pt>
                <c:pt idx="182">
                  <c:v>4.6807863134398602</c:v>
                </c:pt>
                <c:pt idx="183">
                  <c:v>4.7050419341341403</c:v>
                </c:pt>
                <c:pt idx="184">
                  <c:v>4.7224122600846901</c:v>
                </c:pt>
                <c:pt idx="185">
                  <c:v>4.7432278959340701</c:v>
                </c:pt>
                <c:pt idx="186">
                  <c:v>4.7709261640002101</c:v>
                </c:pt>
                <c:pt idx="187">
                  <c:v>4.7917284872147503</c:v>
                </c:pt>
                <c:pt idx="188">
                  <c:v>4.8021975432597399</c:v>
                </c:pt>
                <c:pt idx="189">
                  <c:v>4.8023386571891402</c:v>
                </c:pt>
                <c:pt idx="190">
                  <c:v>4.8023386571891402</c:v>
                </c:pt>
                <c:pt idx="191">
                  <c:v>4.7991755751490901</c:v>
                </c:pt>
                <c:pt idx="192">
                  <c:v>4.8165379135187303</c:v>
                </c:pt>
                <c:pt idx="193">
                  <c:v>4.8580147586532503</c:v>
                </c:pt>
                <c:pt idx="194">
                  <c:v>4.9029422387405397</c:v>
                </c:pt>
                <c:pt idx="195">
                  <c:v>4.9340884792324902</c:v>
                </c:pt>
                <c:pt idx="196">
                  <c:v>4.9617867472986301</c:v>
                </c:pt>
                <c:pt idx="197">
                  <c:v>5.0170368444475901</c:v>
                </c:pt>
                <c:pt idx="198">
                  <c:v>5.0619483493730604</c:v>
                </c:pt>
                <c:pt idx="199">
                  <c:v>5.0619483493730604</c:v>
                </c:pt>
                <c:pt idx="200">
                  <c:v>5.0040676755780096</c:v>
                </c:pt>
                <c:pt idx="201">
                  <c:v>5.13181039453191</c:v>
                </c:pt>
                <c:pt idx="202">
                  <c:v>5.13181039453191</c:v>
                </c:pt>
                <c:pt idx="203">
                  <c:v>5.1389885672423201</c:v>
                </c:pt>
                <c:pt idx="204">
                  <c:v>5.1389885672423201</c:v>
                </c:pt>
                <c:pt idx="205">
                  <c:v>5.1563588931928601</c:v>
                </c:pt>
                <c:pt idx="206">
                  <c:v>5.28738450790045</c:v>
                </c:pt>
                <c:pt idx="207">
                  <c:v>5.3874209712073</c:v>
                </c:pt>
                <c:pt idx="208">
                  <c:v>5.3951396368925604</c:v>
                </c:pt>
                <c:pt idx="209">
                  <c:v>5.5466507341052802</c:v>
                </c:pt>
              </c:numCache>
            </c:numRef>
          </c:yVal>
          <c:smooth val="0"/>
          <c:extLst>
            <c:ext xmlns:c15="http://schemas.microsoft.com/office/drawing/2012/chart" uri="{02D57815-91ED-43cb-92C2-25804820EDAC}">
              <c15:filteredSeriesTitle>
                <c15:tx>
                  <c:strRef>
                    <c:extLst>
                      <c:ext uri="{02D57815-91ED-43cb-92C2-25804820EDAC}">
                        <c15:formulaRef>
                          <c15:sqref>'[ada 2016.xlsx]Sheet8'!$X$4</c15:sqref>
                        </c15:formulaRef>
                      </c:ext>
                    </c:extLst>
                    <c:strCache>
                      <c:ptCount val="1"/>
                      <c:pt idx="0">
                        <c:v>Liraglutide</c:v>
                      </c:pt>
                    </c:strCache>
                  </c:strRef>
                </c15:tx>
              </c15:filteredSeriesTitle>
            </c:ext>
            <c:ext xmlns:c16="http://schemas.microsoft.com/office/drawing/2014/chart" uri="{C3380CC4-5D6E-409C-BE32-E72D297353CC}">
              <c16:uniqueId val="{00000001-6D54-4C13-9F69-79BDB9DAC03D}"/>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00"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 sourceLinked="0"/>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114017935258093"/>
          <c:y val="0.66200879720352301"/>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511660352962659E-2"/>
          <c:y val="6.0265206985793962E-2"/>
          <c:w val="0.88701622162339588"/>
          <c:h val="0.57971331353300948"/>
        </c:manualLayout>
      </c:layout>
      <c:scatterChart>
        <c:scatterStyle val="lineMarker"/>
        <c:varyColors val="0"/>
        <c:ser>
          <c:idx val="0"/>
          <c:order val="0"/>
          <c:tx>
            <c:v>Placebo</c:v>
          </c:tx>
          <c:spPr>
            <a:ln w="38100" cap="rnd">
              <a:solidFill>
                <a:schemeClr val="accent1"/>
              </a:solidFill>
              <a:round/>
            </a:ln>
            <a:effectLst/>
          </c:spPr>
          <c:marker>
            <c:symbol val="none"/>
          </c:marker>
          <c:xVal>
            <c:numRef>
              <c:f>'[ada 2016.xlsx]Sheet4'!$P$5:$P$24</c:f>
              <c:numCache>
                <c:formatCode>0.00</c:formatCode>
                <c:ptCount val="20"/>
                <c:pt idx="0">
                  <c:v>0.118680138430327</c:v>
                </c:pt>
                <c:pt idx="1">
                  <c:v>11.4488742591193</c:v>
                </c:pt>
                <c:pt idx="2">
                  <c:v>11.975953697442201</c:v>
                </c:pt>
                <c:pt idx="3">
                  <c:v>12.3191057719082</c:v>
                </c:pt>
                <c:pt idx="4">
                  <c:v>15.637853534349</c:v>
                </c:pt>
                <c:pt idx="5">
                  <c:v>17.355493456382501</c:v>
                </c:pt>
                <c:pt idx="6">
                  <c:v>20.3812999721548</c:v>
                </c:pt>
                <c:pt idx="7">
                  <c:v>20.853872469072002</c:v>
                </c:pt>
                <c:pt idx="8">
                  <c:v>23.3456183619078</c:v>
                </c:pt>
                <c:pt idx="9">
                  <c:v>24.629619316599701</c:v>
                </c:pt>
                <c:pt idx="10">
                  <c:v>34.949421218027801</c:v>
                </c:pt>
                <c:pt idx="11">
                  <c:v>35.600013922590399</c:v>
                </c:pt>
                <c:pt idx="12">
                  <c:v>36.474541548987602</c:v>
                </c:pt>
                <c:pt idx="13">
                  <c:v>41.395471180237898</c:v>
                </c:pt>
                <c:pt idx="14">
                  <c:v>46.852609491228797</c:v>
                </c:pt>
                <c:pt idx="15">
                  <c:v>47.680148375034797</c:v>
                </c:pt>
                <c:pt idx="16">
                  <c:v>48.444588090218403</c:v>
                </c:pt>
                <c:pt idx="17">
                  <c:v>50.283593221687397</c:v>
                </c:pt>
                <c:pt idx="18">
                  <c:v>50.8753828712359</c:v>
                </c:pt>
                <c:pt idx="19">
                  <c:v>54.139086678069901</c:v>
                </c:pt>
              </c:numCache>
            </c:numRef>
          </c:xVal>
          <c:yVal>
            <c:numRef>
              <c:f>'[ada 2016.xlsx]Sheet4'!$Q$5:$Q$24</c:f>
              <c:numCache>
                <c:formatCode>0.00</c:formatCode>
                <c:ptCount val="20"/>
                <c:pt idx="0">
                  <c:v>4.5347865865786201E-2</c:v>
                </c:pt>
                <c:pt idx="1">
                  <c:v>0.37158399299892603</c:v>
                </c:pt>
                <c:pt idx="2">
                  <c:v>0.96026094912287696</c:v>
                </c:pt>
                <c:pt idx="3">
                  <c:v>2.0465213413421401</c:v>
                </c:pt>
                <c:pt idx="4">
                  <c:v>2.41129320975377</c:v>
                </c:pt>
                <c:pt idx="5">
                  <c:v>2.68422570507976</c:v>
                </c:pt>
                <c:pt idx="6">
                  <c:v>2.7320100242650902</c:v>
                </c:pt>
                <c:pt idx="7">
                  <c:v>2.9134014877282302</c:v>
                </c:pt>
                <c:pt idx="8">
                  <c:v>2.9607382950793601</c:v>
                </c:pt>
                <c:pt idx="9">
                  <c:v>4.7717689645570598</c:v>
                </c:pt>
                <c:pt idx="10">
                  <c:v>5.2329050479334898</c:v>
                </c:pt>
                <c:pt idx="11">
                  <c:v>5.41444568200804</c:v>
                </c:pt>
                <c:pt idx="12">
                  <c:v>6.7273956800190904</c:v>
                </c:pt>
                <c:pt idx="13">
                  <c:v>7.0935100839333298</c:v>
                </c:pt>
                <c:pt idx="14">
                  <c:v>7.27907832451569</c:v>
                </c:pt>
                <c:pt idx="15">
                  <c:v>7.5512649667846796</c:v>
                </c:pt>
                <c:pt idx="16">
                  <c:v>8.1401408170571603</c:v>
                </c:pt>
                <c:pt idx="17">
                  <c:v>8.1869306654998208</c:v>
                </c:pt>
                <c:pt idx="18">
                  <c:v>8.3231731572457104</c:v>
                </c:pt>
                <c:pt idx="19">
                  <c:v>8.3259079517880608</c:v>
                </c:pt>
              </c:numCache>
            </c:numRef>
          </c:yVal>
          <c:smooth val="0"/>
          <c:extLst>
            <c:ext xmlns:c16="http://schemas.microsoft.com/office/drawing/2014/chart" uri="{C3380CC4-5D6E-409C-BE32-E72D297353CC}">
              <c16:uniqueId val="{00000000-C752-4E54-9C0D-2CAA7E4069B7}"/>
            </c:ext>
          </c:extLst>
        </c:ser>
        <c:ser>
          <c:idx val="1"/>
          <c:order val="1"/>
          <c:tx>
            <c:v>Liraglutide</c:v>
          </c:tx>
          <c:spPr>
            <a:ln w="38100" cap="rnd">
              <a:solidFill>
                <a:schemeClr val="accent2"/>
              </a:solidFill>
              <a:round/>
            </a:ln>
            <a:effectLst/>
          </c:spPr>
          <c:marker>
            <c:symbol val="none"/>
          </c:marker>
          <c:xVal>
            <c:numRef>
              <c:f>'[ada 2016.xlsx]Sheet4'!$P$27:$P$54</c:f>
              <c:numCache>
                <c:formatCode>0.00</c:formatCode>
                <c:ptCount val="28"/>
                <c:pt idx="0">
                  <c:v>-5.8803055014121502E-2</c:v>
                </c:pt>
                <c:pt idx="1">
                  <c:v>11.3312681490911</c:v>
                </c:pt>
                <c:pt idx="2">
                  <c:v>11.9209097418354</c:v>
                </c:pt>
                <c:pt idx="3">
                  <c:v>12.0331457098532</c:v>
                </c:pt>
                <c:pt idx="4">
                  <c:v>13</c:v>
                </c:pt>
                <c:pt idx="5">
                  <c:v>13.216725008950201</c:v>
                </c:pt>
                <c:pt idx="6">
                  <c:v>23.238752535900399</c:v>
                </c:pt>
                <c:pt idx="7">
                  <c:v>23.830542185448898</c:v>
                </c:pt>
                <c:pt idx="8">
                  <c:v>24.354936552766599</c:v>
                </c:pt>
                <c:pt idx="9">
                  <c:v>25.597318906877799</c:v>
                </c:pt>
                <c:pt idx="10">
                  <c:v>32.1813815187557</c:v>
                </c:pt>
                <c:pt idx="11">
                  <c:v>34.969290743466303</c:v>
                </c:pt>
                <c:pt idx="12">
                  <c:v>35.561080393014798</c:v>
                </c:pt>
                <c:pt idx="13">
                  <c:v>36.202543856159799</c:v>
                </c:pt>
                <c:pt idx="14">
                  <c:v>36.733919408090998</c:v>
                </c:pt>
                <c:pt idx="15">
                  <c:v>42.069692509646401</c:v>
                </c:pt>
                <c:pt idx="16">
                  <c:v>42.780162297625203</c:v>
                </c:pt>
                <c:pt idx="17">
                  <c:v>44.262052985401198</c:v>
                </c:pt>
                <c:pt idx="18">
                  <c:v>44.97252277338</c:v>
                </c:pt>
                <c:pt idx="19">
                  <c:v>47.108228250924903</c:v>
                </c:pt>
                <c:pt idx="20">
                  <c:v>47.523071721229996</c:v>
                </c:pt>
                <c:pt idx="21">
                  <c:v>48.346851505628699</c:v>
                </c:pt>
                <c:pt idx="22">
                  <c:v>48.760620947531699</c:v>
                </c:pt>
                <c:pt idx="23">
                  <c:v>49.529893790524703</c:v>
                </c:pt>
                <c:pt idx="24">
                  <c:v>50.418920800350101</c:v>
                </c:pt>
                <c:pt idx="25">
                  <c:v>51.130464616730997</c:v>
                </c:pt>
                <c:pt idx="26">
                  <c:v>51.247533712558202</c:v>
                </c:pt>
                <c:pt idx="27">
                  <c:v>54.095320020685001</c:v>
                </c:pt>
              </c:numCache>
            </c:numRef>
          </c:xVal>
          <c:yVal>
            <c:numRef>
              <c:f>'[ada 2016.xlsx]Sheet4'!$Q$27:$Q$54</c:f>
              <c:numCache>
                <c:formatCode>0.00</c:formatCode>
                <c:ptCount val="28"/>
                <c:pt idx="0">
                  <c:v>-4.9723537133537503E-5</c:v>
                </c:pt>
                <c:pt idx="1">
                  <c:v>0.28098770834162101</c:v>
                </c:pt>
                <c:pt idx="2">
                  <c:v>0.59822387525359</c:v>
                </c:pt>
                <c:pt idx="3">
                  <c:v>1.14130434782609</c:v>
                </c:pt>
                <c:pt idx="4">
                  <c:v>1.78268825331159</c:v>
                </c:pt>
                <c:pt idx="5">
                  <c:v>1.78268825331159</c:v>
                </c:pt>
                <c:pt idx="6">
                  <c:v>1.9651736345916699</c:v>
                </c:pt>
                <c:pt idx="7">
                  <c:v>2.1014161263375599</c:v>
                </c:pt>
                <c:pt idx="8">
                  <c:v>2.9163351764191101</c:v>
                </c:pt>
                <c:pt idx="9">
                  <c:v>3.2341183022395499</c:v>
                </c:pt>
                <c:pt idx="10">
                  <c:v>3.4658797088189699</c:v>
                </c:pt>
                <c:pt idx="11">
                  <c:v>3.55871355264728</c:v>
                </c:pt>
                <c:pt idx="12">
                  <c:v>3.6949560443931699</c:v>
                </c:pt>
                <c:pt idx="13">
                  <c:v>4.6457197979235403</c:v>
                </c:pt>
                <c:pt idx="14">
                  <c:v>4.8724094037153396</c:v>
                </c:pt>
                <c:pt idx="15">
                  <c:v>5.2841202911810301</c:v>
                </c:pt>
                <c:pt idx="16">
                  <c:v>5.4204622300011902</c:v>
                </c:pt>
                <c:pt idx="17">
                  <c:v>5.5574505748040899</c:v>
                </c:pt>
                <c:pt idx="18">
                  <c:v>5.69379251362425</c:v>
                </c:pt>
                <c:pt idx="19">
                  <c:v>5.7408309797525803</c:v>
                </c:pt>
                <c:pt idx="20">
                  <c:v>5.7864274633040296</c:v>
                </c:pt>
                <c:pt idx="21">
                  <c:v>6.3753530371136504</c:v>
                </c:pt>
                <c:pt idx="22">
                  <c:v>6.5114463582481399</c:v>
                </c:pt>
                <c:pt idx="23">
                  <c:v>6.69308643939695</c:v>
                </c:pt>
                <c:pt idx="24">
                  <c:v>6.7843291300369897</c:v>
                </c:pt>
                <c:pt idx="25">
                  <c:v>6.8301742312741203</c:v>
                </c:pt>
                <c:pt idx="26">
                  <c:v>6.96601893472294</c:v>
                </c:pt>
                <c:pt idx="27">
                  <c:v>7.0136540832968697</c:v>
                </c:pt>
              </c:numCache>
            </c:numRef>
          </c:yVal>
          <c:smooth val="0"/>
          <c:extLst>
            <c:ext xmlns:c16="http://schemas.microsoft.com/office/drawing/2014/chart" uri="{C3380CC4-5D6E-409C-BE32-E72D297353CC}">
              <c16:uniqueId val="{00000001-C752-4E54-9C0D-2CAA7E4069B7}"/>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 sourceLinked="0"/>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max val="10"/>
          <c:min val="0"/>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 sourceLinked="0"/>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5683462218415718"/>
          <c:y val="5.3823937542837236E-2"/>
          <c:w val="0.2425981369091432"/>
          <c:h val="0.1033278682691695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t>Post</a:t>
            </a:r>
            <a:r>
              <a:rPr lang="ru-RU" sz="1400" b="1" i="0" u="none" strike="noStrike" baseline="0"/>
              <a:t> </a:t>
            </a:r>
            <a:r>
              <a:rPr lang="en-US" sz="1400" b="1" i="0" u="none" strike="noStrike" baseline="0"/>
              <a:t>Hoc</a:t>
            </a:r>
            <a:r>
              <a:rPr lang="ru-RU" sz="1400" b="1" i="0" u="none" strike="noStrike" baseline="0"/>
              <a:t> </a:t>
            </a:r>
            <a:r>
              <a:rPr lang="en-US" sz="1400" b="1" i="0" u="none" strike="noStrike" baseline="0"/>
              <a:t>Renal</a:t>
            </a:r>
            <a:r>
              <a:rPr lang="ru-RU" sz="1400" b="1" i="0" u="none" strike="noStrike" baseline="0"/>
              <a:t> </a:t>
            </a:r>
            <a:r>
              <a:rPr lang="en-US" sz="1400" b="1" i="0" u="none" strike="noStrike" baseline="0"/>
              <a:t>Composite</a:t>
            </a:r>
            <a:r>
              <a:rPr lang="ru-RU" sz="1400" b="1" i="0" u="none" strike="noStrike" baseline="0"/>
              <a:t> </a:t>
            </a:r>
            <a:r>
              <a:rPr lang="en-US" sz="1400" b="1" i="0" u="none" strike="noStrike" baseline="0"/>
              <a:t>Outcome</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005102594150216"/>
          <c:y val="0.11570360922051726"/>
          <c:w val="0.85626749472052954"/>
          <c:h val="0.60370460298182294"/>
        </c:manualLayout>
      </c:layout>
      <c:scatterChart>
        <c:scatterStyle val="lineMarker"/>
        <c:varyColors val="0"/>
        <c:ser>
          <c:idx val="0"/>
          <c:order val="0"/>
          <c:tx>
            <c:v>Плацебо</c:v>
          </c:tx>
          <c:spPr>
            <a:ln w="38100" cap="rnd">
              <a:solidFill>
                <a:schemeClr val="accent1"/>
              </a:solidFill>
              <a:round/>
            </a:ln>
            <a:effectLst/>
          </c:spPr>
          <c:marker>
            <c:symbol val="none"/>
          </c:marker>
          <c:xVal>
            <c:numRef>
              <c:f>Sheet1!$O$6:$O$110</c:f>
              <c:numCache>
                <c:formatCode>General</c:formatCode>
                <c:ptCount val="105"/>
                <c:pt idx="0">
                  <c:v>0.511068812486277</c:v>
                </c:pt>
                <c:pt idx="1">
                  <c:v>0.93420258736193196</c:v>
                </c:pt>
                <c:pt idx="2">
                  <c:v>1.4357282768612101</c:v>
                </c:pt>
                <c:pt idx="3">
                  <c:v>1.9635321311073</c:v>
                </c:pt>
                <c:pt idx="4">
                  <c:v>2.50013225523705</c:v>
                </c:pt>
                <c:pt idx="5">
                  <c:v>3.0368430242710001</c:v>
                </c:pt>
                <c:pt idx="6">
                  <c:v>3.5822670795104701</c:v>
                </c:pt>
                <c:pt idx="7">
                  <c:v>4.1276634735238904</c:v>
                </c:pt>
                <c:pt idx="8">
                  <c:v>4.6730322063112597</c:v>
                </c:pt>
                <c:pt idx="9">
                  <c:v>5.2184286003246703</c:v>
                </c:pt>
                <c:pt idx="10">
                  <c:v>5.7638249943380897</c:v>
                </c:pt>
                <c:pt idx="11">
                  <c:v>6.3091384046733596</c:v>
                </c:pt>
                <c:pt idx="12">
                  <c:v>6.8457108675770701</c:v>
                </c:pt>
                <c:pt idx="13">
                  <c:v>7.38228333048077</c:v>
                </c:pt>
                <c:pt idx="14">
                  <c:v>7.9275414183639397</c:v>
                </c:pt>
                <c:pt idx="15">
                  <c:v>8.4641692037197398</c:v>
                </c:pt>
                <c:pt idx="16">
                  <c:v>9.00953793650711</c:v>
                </c:pt>
                <c:pt idx="17">
                  <c:v>9.5549066692944802</c:v>
                </c:pt>
                <c:pt idx="18">
                  <c:v>10.1002754020819</c:v>
                </c:pt>
                <c:pt idx="19">
                  <c:v>10.6457271185474</c:v>
                </c:pt>
                <c:pt idx="20">
                  <c:v>11.173835246279999</c:v>
                </c:pt>
                <c:pt idx="21">
                  <c:v>11.6843784954713</c:v>
                </c:pt>
                <c:pt idx="22">
                  <c:v>12.1860701523269</c:v>
                </c:pt>
                <c:pt idx="23">
                  <c:v>12.6877341479564</c:v>
                </c:pt>
                <c:pt idx="24">
                  <c:v>13.189398143586001</c:v>
                </c:pt>
                <c:pt idx="25">
                  <c:v>13.691034477989399</c:v>
                </c:pt>
                <c:pt idx="26">
                  <c:v>14.227523957215</c:v>
                </c:pt>
                <c:pt idx="27">
                  <c:v>14.737928900276099</c:v>
                </c:pt>
                <c:pt idx="28">
                  <c:v>15.152653662432799</c:v>
                </c:pt>
                <c:pt idx="29">
                  <c:v>15.4717259049111</c:v>
                </c:pt>
                <c:pt idx="30">
                  <c:v>15.8603661309033</c:v>
                </c:pt>
                <c:pt idx="31">
                  <c:v>16.344769521478099</c:v>
                </c:pt>
                <c:pt idx="32">
                  <c:v>16.890138254265398</c:v>
                </c:pt>
                <c:pt idx="33">
                  <c:v>17.4443309181625</c:v>
                </c:pt>
                <c:pt idx="34">
                  <c:v>17.989727312176001</c:v>
                </c:pt>
                <c:pt idx="35">
                  <c:v>18.508817880216501</c:v>
                </c:pt>
                <c:pt idx="36">
                  <c:v>19.001630283510298</c:v>
                </c:pt>
                <c:pt idx="37">
                  <c:v>19.494470348030099</c:v>
                </c:pt>
                <c:pt idx="38">
                  <c:v>20.013477932392501</c:v>
                </c:pt>
                <c:pt idx="39">
                  <c:v>20.558736020275699</c:v>
                </c:pt>
                <c:pt idx="40">
                  <c:v>21.0953914668575</c:v>
                </c:pt>
                <c:pt idx="41">
                  <c:v>21.545024696288401</c:v>
                </c:pt>
                <c:pt idx="42">
                  <c:v>21.881440527499599</c:v>
                </c:pt>
                <c:pt idx="43">
                  <c:v>22.200346802621599</c:v>
                </c:pt>
                <c:pt idx="44">
                  <c:v>22.597534347463</c:v>
                </c:pt>
                <c:pt idx="45">
                  <c:v>23.090568040565199</c:v>
                </c:pt>
                <c:pt idx="46">
                  <c:v>23.635909112126502</c:v>
                </c:pt>
                <c:pt idx="47">
                  <c:v>24.163795950050702</c:v>
                </c:pt>
                <c:pt idx="48">
                  <c:v>24.621893514652701</c:v>
                </c:pt>
                <c:pt idx="49">
                  <c:v>25.0537958981859</c:v>
                </c:pt>
                <c:pt idx="50">
                  <c:v>25.5205237653152</c:v>
                </c:pt>
                <c:pt idx="51">
                  <c:v>26.022104777266598</c:v>
                </c:pt>
                <c:pt idx="52">
                  <c:v>26.532399075423498</c:v>
                </c:pt>
                <c:pt idx="53">
                  <c:v>27.068860893423</c:v>
                </c:pt>
                <c:pt idx="54">
                  <c:v>27.6140359976281</c:v>
                </c:pt>
                <c:pt idx="55">
                  <c:v>28.072244207134201</c:v>
                </c:pt>
                <c:pt idx="56">
                  <c:v>28.4260866107564</c:v>
                </c:pt>
                <c:pt idx="57">
                  <c:v>28.7800119980568</c:v>
                </c:pt>
                <c:pt idx="58">
                  <c:v>29.2558127473303</c:v>
                </c:pt>
                <c:pt idx="59">
                  <c:v>29.792578838816301</c:v>
                </c:pt>
                <c:pt idx="60">
                  <c:v>30.355429466466799</c:v>
                </c:pt>
                <c:pt idx="61">
                  <c:v>30.909539146685798</c:v>
                </c:pt>
                <c:pt idx="62">
                  <c:v>31.437398323383899</c:v>
                </c:pt>
                <c:pt idx="63">
                  <c:v>31.9565718751026</c:v>
                </c:pt>
                <c:pt idx="64">
                  <c:v>32.484541696705001</c:v>
                </c:pt>
                <c:pt idx="65">
                  <c:v>33.029938090718403</c:v>
                </c:pt>
                <c:pt idx="66">
                  <c:v>33.575389807184003</c:v>
                </c:pt>
                <c:pt idx="67">
                  <c:v>34.120896846101601</c:v>
                </c:pt>
                <c:pt idx="68">
                  <c:v>34.675006526320502</c:v>
                </c:pt>
                <c:pt idx="69">
                  <c:v>35.2029210254708</c:v>
                </c:pt>
                <c:pt idx="70">
                  <c:v>35.713270646079799</c:v>
                </c:pt>
                <c:pt idx="71">
                  <c:v>36.188684138188599</c:v>
                </c:pt>
                <c:pt idx="72">
                  <c:v>36.646615735434203</c:v>
                </c:pt>
                <c:pt idx="73">
                  <c:v>37.113398925015602</c:v>
                </c:pt>
                <c:pt idx="74">
                  <c:v>37.623831529302699</c:v>
                </c:pt>
                <c:pt idx="75">
                  <c:v>38.013522881884803</c:v>
                </c:pt>
                <c:pt idx="76">
                  <c:v>38.160376330980398</c:v>
                </c:pt>
                <c:pt idx="77">
                  <c:v>38.254369177095803</c:v>
                </c:pt>
                <c:pt idx="78">
                  <c:v>38.634213133204398</c:v>
                </c:pt>
                <c:pt idx="79">
                  <c:v>39.135987773738101</c:v>
                </c:pt>
                <c:pt idx="80">
                  <c:v>40.798344475621001</c:v>
                </c:pt>
                <c:pt idx="81">
                  <c:v>40.252892759155401</c:v>
                </c:pt>
                <c:pt idx="82">
                  <c:v>39.690069792731002</c:v>
                </c:pt>
                <c:pt idx="83">
                  <c:v>41.3259823625107</c:v>
                </c:pt>
                <c:pt idx="84">
                  <c:v>41.740568818537199</c:v>
                </c:pt>
                <c:pt idx="85">
                  <c:v>42.111644165988103</c:v>
                </c:pt>
                <c:pt idx="86">
                  <c:v>42.447949352295097</c:v>
                </c:pt>
                <c:pt idx="87">
                  <c:v>42.620085161999697</c:v>
                </c:pt>
                <c:pt idx="88">
                  <c:v>42.697481272485597</c:v>
                </c:pt>
                <c:pt idx="89">
                  <c:v>43.1478336937937</c:v>
                </c:pt>
                <c:pt idx="90">
                  <c:v>43.693257749033201</c:v>
                </c:pt>
                <c:pt idx="91">
                  <c:v>44.238764787950799</c:v>
                </c:pt>
                <c:pt idx="92">
                  <c:v>44.775309589628399</c:v>
                </c:pt>
                <c:pt idx="93">
                  <c:v>44.808198787400997</c:v>
                </c:pt>
                <c:pt idx="94">
                  <c:v>44.884405465166701</c:v>
                </c:pt>
                <c:pt idx="95">
                  <c:v>45.038589139165403</c:v>
                </c:pt>
                <c:pt idx="96">
                  <c:v>45.3141779342942</c:v>
                </c:pt>
                <c:pt idx="97">
                  <c:v>45.633139531868302</c:v>
                </c:pt>
                <c:pt idx="98">
                  <c:v>45.839464616969799</c:v>
                </c:pt>
                <c:pt idx="99">
                  <c:v>45.967785044612398</c:v>
                </c:pt>
                <c:pt idx="100">
                  <c:v>46.173971823583599</c:v>
                </c:pt>
                <c:pt idx="101">
                  <c:v>46.234577569857599</c:v>
                </c:pt>
                <c:pt idx="102">
                  <c:v>46.780001625097</c:v>
                </c:pt>
                <c:pt idx="103">
                  <c:v>47.325481002788599</c:v>
                </c:pt>
                <c:pt idx="104">
                  <c:v>47.8709050580281</c:v>
                </c:pt>
              </c:numCache>
            </c:numRef>
          </c:xVal>
          <c:yVal>
            <c:numRef>
              <c:f>Sheet1!$P$6:$P$110</c:f>
              <c:numCache>
                <c:formatCode>General</c:formatCode>
                <c:ptCount val="105"/>
                <c:pt idx="0">
                  <c:v>2.5872466764748799E-2</c:v>
                </c:pt>
                <c:pt idx="1">
                  <c:v>0.139693801753145</c:v>
                </c:pt>
                <c:pt idx="2">
                  <c:v>0.20527856871596001</c:v>
                </c:pt>
                <c:pt idx="3">
                  <c:v>0.239638421673493</c:v>
                </c:pt>
                <c:pt idx="4">
                  <c:v>0.25980345546340899</c:v>
                </c:pt>
                <c:pt idx="5">
                  <c:v>0.268608945755759</c:v>
                </c:pt>
                <c:pt idx="6">
                  <c:v>0.27173927450366803</c:v>
                </c:pt>
                <c:pt idx="7">
                  <c:v>0.27770948912596899</c:v>
                </c:pt>
                <c:pt idx="8">
                  <c:v>0.286519589622661</c:v>
                </c:pt>
                <c:pt idx="9">
                  <c:v>0.29248980424496102</c:v>
                </c:pt>
                <c:pt idx="10">
                  <c:v>0.29846001886726098</c:v>
                </c:pt>
                <c:pt idx="11">
                  <c:v>0.31294989111273602</c:v>
                </c:pt>
                <c:pt idx="12">
                  <c:v>0.33595481077704398</c:v>
                </c:pt>
                <c:pt idx="13">
                  <c:v>0.35895973044135199</c:v>
                </c:pt>
                <c:pt idx="14">
                  <c:v>0.37912937443561001</c:v>
                </c:pt>
                <c:pt idx="15">
                  <c:v>0.39645452235113499</c:v>
                </c:pt>
                <c:pt idx="16">
                  <c:v>0.40526462284782699</c:v>
                </c:pt>
                <c:pt idx="17">
                  <c:v>0.414074723344519</c:v>
                </c:pt>
                <c:pt idx="18">
                  <c:v>0.42288482384121101</c:v>
                </c:pt>
                <c:pt idx="19">
                  <c:v>0.42317526671472799</c:v>
                </c:pt>
                <c:pt idx="20">
                  <c:v>0.42629637505395401</c:v>
                </c:pt>
                <c:pt idx="21">
                  <c:v>0.45496723585401999</c:v>
                </c:pt>
                <c:pt idx="22">
                  <c:v>0.50351268757048595</c:v>
                </c:pt>
                <c:pt idx="23">
                  <c:v>0.55489802516134301</c:v>
                </c:pt>
                <c:pt idx="24">
                  <c:v>0.60628336275219996</c:v>
                </c:pt>
                <c:pt idx="25">
                  <c:v>0.66050858621744801</c:v>
                </c:pt>
                <c:pt idx="26">
                  <c:v>0.69203316350493105</c:v>
                </c:pt>
                <c:pt idx="27">
                  <c:v>0.73490345367695498</c:v>
                </c:pt>
                <c:pt idx="28">
                  <c:v>0.82316120559148598</c:v>
                </c:pt>
                <c:pt idx="29">
                  <c:v>0.95396653337413395</c:v>
                </c:pt>
                <c:pt idx="30">
                  <c:v>1.0535699981732101</c:v>
                </c:pt>
                <c:pt idx="31">
                  <c:v>1.0992663436065999</c:v>
                </c:pt>
                <c:pt idx="32">
                  <c:v>1.10807644410329</c:v>
                </c:pt>
                <c:pt idx="33">
                  <c:v>1.0998518395579699</c:v>
                </c:pt>
                <c:pt idx="34">
                  <c:v>1.1058220541802699</c:v>
                </c:pt>
                <c:pt idx="35">
                  <c:v>1.14585706868225</c:v>
                </c:pt>
                <c:pt idx="36">
                  <c:v>1.2171169971894999</c:v>
                </c:pt>
                <c:pt idx="37">
                  <c:v>1.28553703982237</c:v>
                </c:pt>
                <c:pt idx="38">
                  <c:v>1.33409171194752</c:v>
                </c:pt>
                <c:pt idx="39">
                  <c:v>1.35426135594178</c:v>
                </c:pt>
                <c:pt idx="40">
                  <c:v>1.36874661798291</c:v>
                </c:pt>
                <c:pt idx="41">
                  <c:v>1.4286239519708901</c:v>
                </c:pt>
                <c:pt idx="42">
                  <c:v>1.5565986142878301</c:v>
                </c:pt>
                <c:pt idx="43">
                  <c:v>1.70444325731683</c:v>
                </c:pt>
                <c:pt idx="44">
                  <c:v>1.81541087581781</c:v>
                </c:pt>
                <c:pt idx="45">
                  <c:v>1.86395171732993</c:v>
                </c:pt>
                <c:pt idx="46">
                  <c:v>1.87560170370101</c:v>
                </c:pt>
                <c:pt idx="47">
                  <c:v>1.9014418990353701</c:v>
                </c:pt>
                <c:pt idx="48">
                  <c:v>1.9812030443484401</c:v>
                </c:pt>
                <c:pt idx="49">
                  <c:v>2.08366944604361</c:v>
                </c:pt>
                <c:pt idx="50">
                  <c:v>2.1662750874354102</c:v>
                </c:pt>
                <c:pt idx="51">
                  <c:v>2.22618008264944</c:v>
                </c:pt>
                <c:pt idx="52">
                  <c:v>2.2804099163190301</c:v>
                </c:pt>
                <c:pt idx="53">
                  <c:v>2.3147743794808999</c:v>
                </c:pt>
                <c:pt idx="54">
                  <c:v>2.34346368109833</c:v>
                </c:pt>
                <c:pt idx="55">
                  <c:v>2.4118652829138298</c:v>
                </c:pt>
                <c:pt idx="56">
                  <c:v>2.52848962214189</c:v>
                </c:pt>
                <c:pt idx="57">
                  <c:v>2.6365943037467701</c:v>
                </c:pt>
                <c:pt idx="58">
                  <c:v>2.6766062672270401</c:v>
                </c:pt>
                <c:pt idx="59">
                  <c:v>2.6797319857706001</c:v>
                </c:pt>
                <c:pt idx="60">
                  <c:v>2.6715119914296301</c:v>
                </c:pt>
                <c:pt idx="61">
                  <c:v>2.67180704450749</c:v>
                </c:pt>
                <c:pt idx="62">
                  <c:v>2.7004871257162399</c:v>
                </c:pt>
                <c:pt idx="63">
                  <c:v>2.73200248259504</c:v>
                </c:pt>
                <c:pt idx="64">
                  <c:v>2.7493230203062198</c:v>
                </c:pt>
                <c:pt idx="65">
                  <c:v>2.7552932349285202</c:v>
                </c:pt>
                <c:pt idx="66">
                  <c:v>2.7555836778020399</c:v>
                </c:pt>
                <c:pt idx="67">
                  <c:v>2.7501943489267702</c:v>
                </c:pt>
                <c:pt idx="68">
                  <c:v>2.75048940200463</c:v>
                </c:pt>
                <c:pt idx="69">
                  <c:v>2.7734897114646002</c:v>
                </c:pt>
                <c:pt idx="70">
                  <c:v>2.8220397733854101</c:v>
                </c:pt>
                <c:pt idx="71">
                  <c:v>2.90181013910715</c:v>
                </c:pt>
                <c:pt idx="72">
                  <c:v>2.99861059966657</c:v>
                </c:pt>
                <c:pt idx="73">
                  <c:v>3.0755364693095801</c:v>
                </c:pt>
                <c:pt idx="74">
                  <c:v>3.11556687360721</c:v>
                </c:pt>
                <c:pt idx="75">
                  <c:v>3.1072546751794099</c:v>
                </c:pt>
                <c:pt idx="76">
                  <c:v>3.1414116791459099</c:v>
                </c:pt>
                <c:pt idx="77">
                  <c:v>3.26925725574129</c:v>
                </c:pt>
                <c:pt idx="78">
                  <c:v>3.3830555397079798</c:v>
                </c:pt>
                <c:pt idx="79">
                  <c:v>3.42308133380127</c:v>
                </c:pt>
                <c:pt idx="80">
                  <c:v>3.42112660716045</c:v>
                </c:pt>
                <c:pt idx="81">
                  <c:v>3.42083616428694</c:v>
                </c:pt>
                <c:pt idx="82">
                  <c:v>3.4262162727535199</c:v>
                </c:pt>
                <c:pt idx="83">
                  <c:v>3.4725257753643399</c:v>
                </c:pt>
                <c:pt idx="84">
                  <c:v>3.5749829566508202</c:v>
                </c:pt>
                <c:pt idx="85">
                  <c:v>3.7001361739107401</c:v>
                </c:pt>
                <c:pt idx="86">
                  <c:v>3.8394703797252401</c:v>
                </c:pt>
                <c:pt idx="87">
                  <c:v>3.9446383611645599</c:v>
                </c:pt>
                <c:pt idx="88">
                  <c:v>3.9986376846170701</c:v>
                </c:pt>
                <c:pt idx="89">
                  <c:v>3.9846779858708801</c:v>
                </c:pt>
                <c:pt idx="90">
                  <c:v>3.9878083146187899</c:v>
                </c:pt>
                <c:pt idx="91">
                  <c:v>3.9824189857435202</c:v>
                </c:pt>
                <c:pt idx="92">
                  <c:v>4.0082637912822197</c:v>
                </c:pt>
                <c:pt idx="93">
                  <c:v>4.18719504218625</c:v>
                </c:pt>
                <c:pt idx="94">
                  <c:v>4.3633094582376</c:v>
                </c:pt>
                <c:pt idx="95">
                  <c:v>4.53378559437924</c:v>
                </c:pt>
                <c:pt idx="96">
                  <c:v>4.6844470722609204</c:v>
                </c:pt>
                <c:pt idx="97">
                  <c:v>4.8266119435411303</c:v>
                </c:pt>
                <c:pt idx="98">
                  <c:v>4.9772365397880796</c:v>
                </c:pt>
                <c:pt idx="99">
                  <c:v>5.1363393018191301</c:v>
                </c:pt>
                <c:pt idx="100">
                  <c:v>5.3011633274380303</c:v>
                </c:pt>
                <c:pt idx="101">
                  <c:v>5.3011955988684303</c:v>
                </c:pt>
                <c:pt idx="102">
                  <c:v>5.3043259276163299</c:v>
                </c:pt>
                <c:pt idx="103">
                  <c:v>5.30177648461546</c:v>
                </c:pt>
                <c:pt idx="104">
                  <c:v>5.3049068133633703</c:v>
                </c:pt>
              </c:numCache>
            </c:numRef>
          </c:yVal>
          <c:smooth val="0"/>
          <c:extLst>
            <c:ext xmlns:c16="http://schemas.microsoft.com/office/drawing/2014/chart" uri="{C3380CC4-5D6E-409C-BE32-E72D297353CC}">
              <c16:uniqueId val="{00000000-1EDB-4B34-A1A1-6B2E889A35C1}"/>
            </c:ext>
          </c:extLst>
        </c:ser>
        <c:ser>
          <c:idx val="1"/>
          <c:order val="1"/>
          <c:tx>
            <c:v>Эмпаглифлозин</c:v>
          </c:tx>
          <c:spPr>
            <a:ln w="38100" cap="rnd">
              <a:solidFill>
                <a:schemeClr val="accent2"/>
              </a:solidFill>
              <a:round/>
            </a:ln>
            <a:effectLst/>
          </c:spPr>
          <c:marker>
            <c:symbol val="none"/>
          </c:marker>
          <c:xVal>
            <c:numRef>
              <c:f>Sheet1!$R$6:$R$44</c:f>
              <c:numCache>
                <c:formatCode>General</c:formatCode>
                <c:ptCount val="39"/>
                <c:pt idx="0">
                  <c:v>3.4278067932513498</c:v>
                </c:pt>
                <c:pt idx="1">
                  <c:v>5.06391299161346</c:v>
                </c:pt>
                <c:pt idx="2">
                  <c:v>6.0771437017981498</c:v>
                </c:pt>
                <c:pt idx="3">
                  <c:v>6.69977023894113</c:v>
                </c:pt>
                <c:pt idx="4">
                  <c:v>7.7122540960224901</c:v>
                </c:pt>
                <c:pt idx="5">
                  <c:v>8.9585029744462101</c:v>
                </c:pt>
                <c:pt idx="6">
                  <c:v>10.2052497549388</c:v>
                </c:pt>
                <c:pt idx="7">
                  <c:v>11.8416049043354</c:v>
                </c:pt>
                <c:pt idx="8">
                  <c:v>12.3858118656287</c:v>
                </c:pt>
                <c:pt idx="9">
                  <c:v>13.476466347525299</c:v>
                </c:pt>
                <c:pt idx="10">
                  <c:v>15.112323594852899</c:v>
                </c:pt>
                <c:pt idx="11">
                  <c:v>15.733456425789299</c:v>
                </c:pt>
                <c:pt idx="12">
                  <c:v>18.1487793619592</c:v>
                </c:pt>
                <c:pt idx="13">
                  <c:v>18.9260044914916</c:v>
                </c:pt>
                <c:pt idx="14">
                  <c:v>21.7306868455311</c:v>
                </c:pt>
                <c:pt idx="15">
                  <c:v>22.196972133043602</c:v>
                </c:pt>
                <c:pt idx="16">
                  <c:v>24.612046118179101</c:v>
                </c:pt>
                <c:pt idx="17">
                  <c:v>25.544865644238602</c:v>
                </c:pt>
                <c:pt idx="18">
                  <c:v>26.635271175100701</c:v>
                </c:pt>
                <c:pt idx="19">
                  <c:v>27.725925656997301</c:v>
                </c:pt>
                <c:pt idx="20">
                  <c:v>28.115534025901301</c:v>
                </c:pt>
                <c:pt idx="21">
                  <c:v>28.5825661665171</c:v>
                </c:pt>
                <c:pt idx="22">
                  <c:v>31.387746422625501</c:v>
                </c:pt>
                <c:pt idx="23">
                  <c:v>32.165469454226702</c:v>
                </c:pt>
                <c:pt idx="24">
                  <c:v>34.814308460704602</c:v>
                </c:pt>
                <c:pt idx="25">
                  <c:v>35.2808426992516</c:v>
                </c:pt>
                <c:pt idx="26">
                  <c:v>36.8392761748674</c:v>
                </c:pt>
                <c:pt idx="27">
                  <c:v>36.994123718291199</c:v>
                </c:pt>
                <c:pt idx="28">
                  <c:v>38.162699873968499</c:v>
                </c:pt>
                <c:pt idx="29">
                  <c:v>38.395718042207598</c:v>
                </c:pt>
                <c:pt idx="30">
                  <c:v>39.720137545446498</c:v>
                </c:pt>
                <c:pt idx="31">
                  <c:v>40.265091359843197</c:v>
                </c:pt>
                <c:pt idx="32">
                  <c:v>41.511589189301297</c:v>
                </c:pt>
                <c:pt idx="33">
                  <c:v>41.978621329917203</c:v>
                </c:pt>
                <c:pt idx="34">
                  <c:v>46.264562338894997</c:v>
                </c:pt>
                <c:pt idx="35">
                  <c:v>46.340492404400202</c:v>
                </c:pt>
                <c:pt idx="36">
                  <c:v>47.586990233858401</c:v>
                </c:pt>
                <c:pt idx="37">
                  <c:v>47.584500723513898</c:v>
                </c:pt>
                <c:pt idx="38">
                  <c:v>47.896187418637098</c:v>
                </c:pt>
              </c:numCache>
            </c:numRef>
          </c:xVal>
          <c:yVal>
            <c:numRef>
              <c:f>Sheet1!$S$6:$S$44</c:f>
              <c:numCache>
                <c:formatCode>General</c:formatCode>
                <c:ptCount val="39"/>
                <c:pt idx="0">
                  <c:v>0.129661997105944</c:v>
                </c:pt>
                <c:pt idx="1">
                  <c:v>0.15609229859602</c:v>
                </c:pt>
                <c:pt idx="2">
                  <c:v>0.13107271963445699</c:v>
                </c:pt>
                <c:pt idx="3">
                  <c:v>0.20808157295561899</c:v>
                </c:pt>
                <c:pt idx="4">
                  <c:v>0.25973891260262699</c:v>
                </c:pt>
                <c:pt idx="5">
                  <c:v>0.31152072776685702</c:v>
                </c:pt>
                <c:pt idx="6">
                  <c:v>0.31218459719204</c:v>
                </c:pt>
                <c:pt idx="7">
                  <c:v>0.31305592581259201</c:v>
                </c:pt>
                <c:pt idx="8">
                  <c:v>0.44114123303372799</c:v>
                </c:pt>
                <c:pt idx="9">
                  <c:v>0.46728109165028597</c:v>
                </c:pt>
                <c:pt idx="10">
                  <c:v>0.51927036600988496</c:v>
                </c:pt>
                <c:pt idx="11">
                  <c:v>0.74963305654819001</c:v>
                </c:pt>
                <c:pt idx="12">
                  <c:v>0.77647827642900502</c:v>
                </c:pt>
                <c:pt idx="13">
                  <c:v>0.98136497777593401</c:v>
                </c:pt>
                <c:pt idx="14">
                  <c:v>1.03397662972164</c:v>
                </c:pt>
                <c:pt idx="15">
                  <c:v>1.1620204451037</c:v>
                </c:pt>
                <c:pt idx="16">
                  <c:v>1.21442463785404</c:v>
                </c:pt>
                <c:pt idx="17">
                  <c:v>1.44495329574864</c:v>
                </c:pt>
                <c:pt idx="18">
                  <c:v>1.49665212723472</c:v>
                </c:pt>
                <c:pt idx="19">
                  <c:v>1.52279198585128</c:v>
                </c:pt>
                <c:pt idx="20">
                  <c:v>1.52299944504665</c:v>
                </c:pt>
                <c:pt idx="21">
                  <c:v>1.5743663418201399</c:v>
                </c:pt>
                <c:pt idx="22">
                  <c:v>1.5758600480267999</c:v>
                </c:pt>
                <c:pt idx="23">
                  <c:v>1.7296288036346901</c:v>
                </c:pt>
                <c:pt idx="24">
                  <c:v>1.7821574719022499</c:v>
                </c:pt>
                <c:pt idx="25">
                  <c:v>1.8846423144147799</c:v>
                </c:pt>
                <c:pt idx="26">
                  <c:v>1.88547215119626</c:v>
                </c:pt>
                <c:pt idx="27">
                  <c:v>1.9877910263525</c:v>
                </c:pt>
                <c:pt idx="28">
                  <c:v>2.0139723768081401</c:v>
                </c:pt>
                <c:pt idx="29">
                  <c:v>2.09077377093393</c:v>
                </c:pt>
                <c:pt idx="30">
                  <c:v>2.1170381050677101</c:v>
                </c:pt>
                <c:pt idx="31">
                  <c:v>2.1684464936802699</c:v>
                </c:pt>
                <c:pt idx="32">
                  <c:v>2.19466933597498</c:v>
                </c:pt>
                <c:pt idx="33">
                  <c:v>2.24603623274847</c:v>
                </c:pt>
                <c:pt idx="34">
                  <c:v>2.2227593110280099</c:v>
                </c:pt>
                <c:pt idx="35">
                  <c:v>2.42727258582328</c:v>
                </c:pt>
                <c:pt idx="36">
                  <c:v>2.4534954281179799</c:v>
                </c:pt>
                <c:pt idx="37">
                  <c:v>2.7090851568132202</c:v>
                </c:pt>
                <c:pt idx="38">
                  <c:v>2.7092511241695099</c:v>
                </c:pt>
              </c:numCache>
            </c:numRef>
          </c:yVal>
          <c:smooth val="0"/>
          <c:extLst>
            <c:ext xmlns:c16="http://schemas.microsoft.com/office/drawing/2014/chart" uri="{C3380CC4-5D6E-409C-BE32-E72D297353CC}">
              <c16:uniqueId val="{00000001-1EDB-4B34-A1A1-6B2E889A35C1}"/>
            </c:ext>
          </c:extLst>
        </c:ser>
        <c:dLbls>
          <c:showLegendKey val="0"/>
          <c:showVal val="0"/>
          <c:showCatName val="0"/>
          <c:showSerName val="0"/>
          <c:showPercent val="0"/>
          <c:showBubbleSize val="0"/>
        </c:dLbls>
        <c:axId val="563897776"/>
        <c:axId val="563901056"/>
      </c:scatterChart>
      <c:valAx>
        <c:axId val="563897776"/>
        <c:scaling>
          <c:orientation val="minMax"/>
          <c:max val="48"/>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мес</a:t>
                </a:r>
                <a:endParaRPr lang="en-US" dirty="0"/>
              </a:p>
            </c:rich>
          </c:tx>
          <c:layout>
            <c:manualLayout>
              <c:xMode val="edge"/>
              <c:yMode val="edge"/>
              <c:x val="0.92228899019201538"/>
              <c:y val="0.819597286561215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63901056"/>
        <c:crosses val="autoZero"/>
        <c:crossBetween val="midCat"/>
        <c:majorUnit val="6"/>
      </c:valAx>
      <c:valAx>
        <c:axId val="563901056"/>
        <c:scaling>
          <c:orientation val="minMax"/>
          <c:max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CumulativeProbability</a:t>
                </a:r>
              </a:p>
              <a:p>
                <a:pPr>
                  <a:defRPr/>
                </a:pPr>
                <a:r>
                  <a:rPr lang="en-US"/>
                  <a:t>ofEvent(%)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63897776"/>
        <c:crosses val="autoZero"/>
        <c:crossBetween val="midCat"/>
      </c:valAx>
      <c:spPr>
        <a:noFill/>
        <a:ln>
          <a:noFill/>
        </a:ln>
        <a:effectLst/>
      </c:spPr>
    </c:plotArea>
    <c:legend>
      <c:legendPos val="r"/>
      <c:layout>
        <c:manualLayout>
          <c:xMode val="edge"/>
          <c:yMode val="edge"/>
          <c:x val="0.6682577573511872"/>
          <c:y val="0.13957960662634944"/>
          <c:w val="0.295926359947566"/>
          <c:h val="0.123688001091765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a:t>Интенсивный</a:t>
            </a:r>
            <a:r>
              <a:rPr lang="ru-RU" sz="1400" baseline="0" dirty="0"/>
              <a:t> </a:t>
            </a:r>
            <a:r>
              <a:rPr lang="en-US" sz="1400" dirty="0"/>
              <a:t> (n=892) </a:t>
            </a:r>
            <a:r>
              <a:rPr lang="ru-RU" sz="1400" dirty="0"/>
              <a:t>против</a:t>
            </a:r>
            <a:r>
              <a:rPr lang="en-US" sz="1400" dirty="0"/>
              <a:t> </a:t>
            </a:r>
            <a:r>
              <a:rPr lang="ru-RU" sz="1400" dirty="0"/>
              <a:t>стандартный </a:t>
            </a:r>
            <a:r>
              <a:rPr lang="en-US" sz="1400" dirty="0"/>
              <a:t>(n=899)</a:t>
            </a:r>
            <a:r>
              <a:rPr lang="en-US" sz="1400" baseline="0" dirty="0"/>
              <a:t> </a:t>
            </a:r>
            <a:r>
              <a:rPr lang="ru-RU" sz="1400" baseline="0" dirty="0"/>
              <a:t>контроль глюкозы</a:t>
            </a:r>
            <a:endParaRPr lang="en-US" sz="1400" baseline="30000" dirty="0"/>
          </a:p>
        </c:rich>
      </c:tx>
      <c:layout>
        <c:manualLayout>
          <c:xMode val="edge"/>
          <c:yMode val="edge"/>
          <c:x val="0.18809623170114356"/>
          <c:y val="2.9046308038410558E-3"/>
        </c:manualLayout>
      </c:layout>
      <c:overlay val="0"/>
    </c:title>
    <c:autoTitleDeleted val="0"/>
    <c:plotArea>
      <c:layout>
        <c:manualLayout>
          <c:layoutTarget val="inner"/>
          <c:xMode val="edge"/>
          <c:yMode val="edge"/>
          <c:x val="0.15347344327703882"/>
          <c:y val="0.13992996098249294"/>
          <c:w val="0.81972613651122461"/>
          <c:h val="0.51386272592297655"/>
        </c:manualLayout>
      </c:layout>
      <c:lineChart>
        <c:grouping val="standard"/>
        <c:varyColors val="0"/>
        <c:ser>
          <c:idx val="0"/>
          <c:order val="0"/>
          <c:tx>
            <c:strRef>
              <c:f>Sheet1!$B$1</c:f>
              <c:strCache>
                <c:ptCount val="1"/>
                <c:pt idx="0">
                  <c:v>Series 1</c:v>
                </c:pt>
              </c:strCache>
            </c:strRef>
          </c:tx>
          <c:spPr>
            <a:ln>
              <a:noFill/>
            </a:ln>
          </c:spPr>
          <c:marker>
            <c:symbol val="dash"/>
            <c:size val="20"/>
            <c:spPr>
              <a:solidFill>
                <a:srgbClr val="1F497D"/>
              </a:solidFill>
              <a:ln>
                <a:noFill/>
              </a:ln>
            </c:spPr>
          </c:marker>
          <c:errBars>
            <c:errDir val="y"/>
            <c:errBarType val="both"/>
            <c:errValType val="cust"/>
            <c:noEndCap val="0"/>
            <c:plus>
              <c:numRef>
                <c:f>Sheet1!$G$2:$G$4</c:f>
                <c:numCache>
                  <c:formatCode>General</c:formatCode>
                  <c:ptCount val="3"/>
                  <c:pt idx="0">
                    <c:v>0.17000000000000004</c:v>
                  </c:pt>
                  <c:pt idx="1">
                    <c:v>0.34999999999999987</c:v>
                  </c:pt>
                  <c:pt idx="2">
                    <c:v>0.82000000000000006</c:v>
                  </c:pt>
                </c:numCache>
              </c:numRef>
            </c:plus>
            <c:minus>
              <c:numRef>
                <c:f>Sheet1!$F$2:$F$4</c:f>
                <c:numCache>
                  <c:formatCode>General</c:formatCode>
                  <c:ptCount val="3"/>
                  <c:pt idx="0">
                    <c:v>0.14000000000000001</c:v>
                  </c:pt>
                  <c:pt idx="1">
                    <c:v>0.26</c:v>
                  </c:pt>
                  <c:pt idx="2">
                    <c:v>0.51</c:v>
                  </c:pt>
                </c:numCache>
              </c:numRef>
            </c:minus>
          </c:errBars>
          <c:cat>
            <c:strRef>
              <c:f>Sheet1!$A$2:$A$4</c:f>
              <c:strCache>
                <c:ptCount val="3"/>
                <c:pt idx="0">
                  <c:v>Составная основная**</c:v>
                </c:pt>
                <c:pt idx="1">
                  <c:v>Смерть по всем причинам</c:v>
                </c:pt>
                <c:pt idx="2">
                  <c:v>Смерть по СС причинам</c:v>
                </c:pt>
              </c:strCache>
            </c:strRef>
          </c:cat>
          <c:val>
            <c:numRef>
              <c:f>Sheet1!$B$2:$B$4</c:f>
              <c:numCache>
                <c:formatCode>General</c:formatCode>
                <c:ptCount val="3"/>
                <c:pt idx="0">
                  <c:v>0.88</c:v>
                </c:pt>
                <c:pt idx="1">
                  <c:v>1.07</c:v>
                </c:pt>
                <c:pt idx="2">
                  <c:v>1.32</c:v>
                </c:pt>
              </c:numCache>
            </c:numRef>
          </c:val>
          <c:smooth val="0"/>
          <c:extLst>
            <c:ext xmlns:c16="http://schemas.microsoft.com/office/drawing/2014/chart" uri="{C3380CC4-5D6E-409C-BE32-E72D297353CC}">
              <c16:uniqueId val="{00000000-5363-4E31-B600-AE6EABF9812C}"/>
            </c:ext>
          </c:extLst>
        </c:ser>
        <c:dLbls>
          <c:showLegendKey val="0"/>
          <c:showVal val="0"/>
          <c:showCatName val="0"/>
          <c:showSerName val="0"/>
          <c:showPercent val="0"/>
          <c:showBubbleSize val="0"/>
        </c:dLbls>
        <c:marker val="1"/>
        <c:smooth val="0"/>
        <c:axId val="363707008"/>
        <c:axId val="363709184"/>
      </c:lineChart>
      <c:catAx>
        <c:axId val="363707008"/>
        <c:scaling>
          <c:orientation val="minMax"/>
        </c:scaling>
        <c:delete val="0"/>
        <c:axPos val="b"/>
        <c:title>
          <c:tx>
            <c:rich>
              <a:bodyPr/>
              <a:lstStyle/>
              <a:p>
                <a:pPr>
                  <a:defRPr sz="1200"/>
                </a:pPr>
                <a:r>
                  <a:rPr lang="ru-RU" sz="1200" dirty="0"/>
                  <a:t>Конечная точка</a:t>
                </a:r>
                <a:endParaRPr lang="en-GB" sz="1200" dirty="0"/>
              </a:p>
            </c:rich>
          </c:tx>
          <c:layout>
            <c:manualLayout>
              <c:xMode val="edge"/>
              <c:yMode val="edge"/>
              <c:x val="0.47216000320619661"/>
              <c:y val="0.80170665899502158"/>
            </c:manualLayout>
          </c:layout>
          <c:overlay val="0"/>
        </c:title>
        <c:numFmt formatCode="General" sourceLinked="0"/>
        <c:majorTickMark val="out"/>
        <c:minorTickMark val="none"/>
        <c:tickLblPos val="nextTo"/>
        <c:spPr>
          <a:ln w="25400"/>
        </c:spPr>
        <c:txPr>
          <a:bodyPr rot="0" anchor="ctr" anchorCtr="1"/>
          <a:lstStyle/>
          <a:p>
            <a:pPr>
              <a:defRPr sz="1400" b="0"/>
            </a:pPr>
            <a:endParaRPr lang="ru-RU"/>
          </a:p>
        </c:txPr>
        <c:crossAx val="363709184"/>
        <c:crosses val="autoZero"/>
        <c:auto val="1"/>
        <c:lblAlgn val="ctr"/>
        <c:lblOffset val="100"/>
        <c:noMultiLvlLbl val="0"/>
      </c:catAx>
      <c:valAx>
        <c:axId val="363709184"/>
        <c:scaling>
          <c:orientation val="minMax"/>
          <c:max val="2.5"/>
        </c:scaling>
        <c:delete val="0"/>
        <c:axPos val="l"/>
        <c:title>
          <c:tx>
            <c:rich>
              <a:bodyPr rot="-5400000" vert="horz"/>
              <a:lstStyle/>
              <a:p>
                <a:pPr>
                  <a:defRPr sz="1200"/>
                </a:pPr>
                <a:r>
                  <a:rPr lang="ru-RU" sz="1400" dirty="0"/>
                  <a:t>ОР </a:t>
                </a:r>
                <a:r>
                  <a:rPr lang="en-GB" sz="1400" baseline="0" dirty="0"/>
                  <a:t>(95% </a:t>
                </a:r>
                <a:r>
                  <a:rPr lang="ru-RU" sz="1400" baseline="0" dirty="0"/>
                  <a:t>ДИ</a:t>
                </a:r>
                <a:r>
                  <a:rPr lang="en-GB" sz="1400" baseline="0" dirty="0"/>
                  <a:t>)</a:t>
                </a:r>
                <a:endParaRPr lang="en-GB" sz="1400" dirty="0"/>
              </a:p>
            </c:rich>
          </c:tx>
          <c:layout>
            <c:manualLayout>
              <c:xMode val="edge"/>
              <c:yMode val="edge"/>
              <c:x val="2.1543700968729439E-2"/>
              <c:y val="0.29402769830550463"/>
            </c:manualLayout>
          </c:layout>
          <c:overlay val="0"/>
        </c:title>
        <c:numFmt formatCode="#,##0.0" sourceLinked="0"/>
        <c:majorTickMark val="out"/>
        <c:minorTickMark val="none"/>
        <c:tickLblPos val="nextTo"/>
        <c:spPr>
          <a:ln w="25400"/>
        </c:spPr>
        <c:txPr>
          <a:bodyPr/>
          <a:lstStyle/>
          <a:p>
            <a:pPr>
              <a:defRPr sz="1400" b="0"/>
            </a:pPr>
            <a:endParaRPr lang="ru-RU"/>
          </a:p>
        </c:txPr>
        <c:crossAx val="363707008"/>
        <c:crosses val="autoZero"/>
        <c:crossBetween val="between"/>
        <c:majorUnit val="0.5"/>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596293078482485E-2"/>
          <c:y val="4.8387096774193547E-2"/>
          <c:w val="0.88734433825658843"/>
          <c:h val="0.90322580645161288"/>
        </c:manualLayout>
      </c:layout>
      <c:barChart>
        <c:barDir val="col"/>
        <c:grouping val="stacked"/>
        <c:varyColors val="0"/>
        <c:ser>
          <c:idx val="0"/>
          <c:order val="0"/>
          <c:spPr>
            <a:solidFill>
              <a:schemeClr val="accent1"/>
            </a:solidFill>
            <a:ln>
              <a:noFill/>
            </a:ln>
          </c:spPr>
          <c:invertIfNegative val="0"/>
          <c:val>
            <c:numRef>
              <c:f>Sheet1!$A$1:$C$1</c:f>
              <c:numCache>
                <c:formatCode>General</c:formatCode>
                <c:ptCount val="3"/>
                <c:pt idx="0">
                  <c:v>-12</c:v>
                </c:pt>
                <c:pt idx="1">
                  <c:v>-17</c:v>
                </c:pt>
                <c:pt idx="2">
                  <c:v>-9</c:v>
                </c:pt>
              </c:numCache>
            </c:numRef>
          </c:val>
          <c:extLst>
            <c:ext xmlns:c16="http://schemas.microsoft.com/office/drawing/2014/chart" uri="{C3380CC4-5D6E-409C-BE32-E72D297353CC}">
              <c16:uniqueId val="{00000000-9887-4969-A4D8-8C4F817B25AF}"/>
            </c:ext>
          </c:extLst>
        </c:ser>
        <c:dLbls>
          <c:showLegendKey val="0"/>
          <c:showVal val="0"/>
          <c:showCatName val="0"/>
          <c:showSerName val="0"/>
          <c:showPercent val="0"/>
          <c:showBubbleSize val="0"/>
        </c:dLbls>
        <c:gapWidth val="80"/>
        <c:overlap val="100"/>
        <c:axId val="1229920712"/>
        <c:axId val="1"/>
      </c:barChart>
      <c:catAx>
        <c:axId val="1229920712"/>
        <c:scaling>
          <c:orientation val="minMax"/>
        </c:scaling>
        <c:delete val="0"/>
        <c:axPos val="t"/>
        <c:majorGridlines>
          <c:spPr>
            <a:ln>
              <a:noFill/>
            </a:ln>
          </c:spPr>
        </c:majorGridlines>
        <c:majorTickMark val="none"/>
        <c:minorTickMark val="none"/>
        <c:tickLblPos val="none"/>
        <c:spPr>
          <a:ln w="9525">
            <a:solidFill>
              <a:schemeClr val="tx1"/>
            </a:solidFill>
            <a:prstDash val="solid"/>
          </a:ln>
        </c:spPr>
        <c:crossAx val="1"/>
        <c:crosses val="max"/>
        <c:auto val="0"/>
        <c:lblAlgn val="ctr"/>
        <c:lblOffset val="100"/>
        <c:noMultiLvlLbl val="0"/>
      </c:catAx>
      <c:valAx>
        <c:axId val="1"/>
        <c:scaling>
          <c:orientation val="minMax"/>
          <c:max val="0"/>
          <c:min val="-18"/>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1229920712"/>
        <c:crosses val="min"/>
        <c:crossBetween val="between"/>
        <c:majorUnit val="2"/>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2E-2"/>
          <c:y val="2.4832855778414518E-2"/>
          <c:w val="0.92436363636363639"/>
          <c:h val="0.95033428844317092"/>
        </c:manualLayout>
      </c:layout>
      <c:barChart>
        <c:barDir val="col"/>
        <c:grouping val="stacked"/>
        <c:varyColors val="0"/>
        <c:ser>
          <c:idx val="0"/>
          <c:order val="0"/>
          <c:spPr>
            <a:solidFill>
              <a:schemeClr val="accent2"/>
            </a:solidFill>
            <a:ln>
              <a:noFill/>
            </a:ln>
          </c:spPr>
          <c:invertIfNegative val="0"/>
          <c:val>
            <c:numRef>
              <c:f>Sheet1!$A$1:$B$1</c:f>
              <c:numCache>
                <c:formatCode>General</c:formatCode>
                <c:ptCount val="2"/>
                <c:pt idx="0">
                  <c:v>2.0228215767634854</c:v>
                </c:pt>
                <c:pt idx="1">
                  <c:v>1.4642841984635626</c:v>
                </c:pt>
              </c:numCache>
            </c:numRef>
          </c:val>
          <c:extLst>
            <c:ext xmlns:c16="http://schemas.microsoft.com/office/drawing/2014/chart" uri="{C3380CC4-5D6E-409C-BE32-E72D297353CC}">
              <c16:uniqueId val="{00000000-BF90-4711-9F71-9E5D56E2BECF}"/>
            </c:ext>
          </c:extLst>
        </c:ser>
        <c:ser>
          <c:idx val="1"/>
          <c:order val="1"/>
          <c:spPr>
            <a:solidFill>
              <a:schemeClr val="accent1"/>
            </a:solidFill>
            <a:ln>
              <a:noFill/>
            </a:ln>
          </c:spPr>
          <c:invertIfNegative val="0"/>
          <c:val>
            <c:numRef>
              <c:f>Sheet1!$A$2:$B$2</c:f>
              <c:numCache>
                <c:formatCode>General</c:formatCode>
                <c:ptCount val="2"/>
                <c:pt idx="0">
                  <c:v>97.977178423236509</c:v>
                </c:pt>
                <c:pt idx="1">
                  <c:v>98.53571580153644</c:v>
                </c:pt>
              </c:numCache>
            </c:numRef>
          </c:val>
          <c:extLst>
            <c:ext xmlns:c16="http://schemas.microsoft.com/office/drawing/2014/chart" uri="{C3380CC4-5D6E-409C-BE32-E72D297353CC}">
              <c16:uniqueId val="{00000001-BF90-4711-9F71-9E5D56E2BECF}"/>
            </c:ext>
          </c:extLst>
        </c:ser>
        <c:dLbls>
          <c:showLegendKey val="0"/>
          <c:showVal val="0"/>
          <c:showCatName val="0"/>
          <c:showSerName val="0"/>
          <c:showPercent val="0"/>
          <c:showBubbleSize val="0"/>
        </c:dLbls>
        <c:gapWidth val="80"/>
        <c:overlap val="100"/>
        <c:axId val="854365184"/>
        <c:axId val="1"/>
      </c:barChart>
      <c:catAx>
        <c:axId val="85436518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54365184"/>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757322175732216E-2"/>
          <c:y val="2.4832855778414518E-2"/>
          <c:w val="0.95648535564853554"/>
          <c:h val="0.95033428844317092"/>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1.772565320665084</c:v>
                </c:pt>
                <c:pt idx="1">
                  <c:v>1.772565320665084</c:v>
                </c:pt>
              </c:numCache>
            </c:numRef>
          </c:val>
          <c:extLst>
            <c:ext xmlns:c16="http://schemas.microsoft.com/office/drawing/2014/chart" uri="{C3380CC4-5D6E-409C-BE32-E72D297353CC}">
              <c16:uniqueId val="{00000000-6841-4FCF-9604-304B33AB1D4C}"/>
            </c:ext>
          </c:extLst>
        </c:ser>
        <c:ser>
          <c:idx val="1"/>
          <c:order val="1"/>
          <c:spPr>
            <a:solidFill>
              <a:schemeClr val="accent2"/>
            </a:solidFill>
            <a:ln>
              <a:noFill/>
            </a:ln>
          </c:spPr>
          <c:invertIfNegative val="0"/>
          <c:val>
            <c:numRef>
              <c:f>Sheet1!$A$2:$B$2</c:f>
              <c:numCache>
                <c:formatCode>General</c:formatCode>
                <c:ptCount val="2"/>
                <c:pt idx="0">
                  <c:v>0.57256532066508292</c:v>
                </c:pt>
                <c:pt idx="1">
                  <c:v>0.27256532066508399</c:v>
                </c:pt>
              </c:numCache>
            </c:numRef>
          </c:val>
          <c:extLst>
            <c:ext xmlns:c16="http://schemas.microsoft.com/office/drawing/2014/chart" uri="{C3380CC4-5D6E-409C-BE32-E72D297353CC}">
              <c16:uniqueId val="{00000001-6841-4FCF-9604-304B33AB1D4C}"/>
            </c:ext>
          </c:extLst>
        </c:ser>
        <c:dLbls>
          <c:showLegendKey val="0"/>
          <c:showVal val="0"/>
          <c:showCatName val="0"/>
          <c:showSerName val="0"/>
          <c:showPercent val="0"/>
          <c:showBubbleSize val="0"/>
        </c:dLbls>
        <c:gapWidth val="80"/>
        <c:axId val="952507656"/>
        <c:axId val="1"/>
      </c:barChart>
      <c:catAx>
        <c:axId val="95250765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772565320665084"/>
          <c:min val="0"/>
        </c:scaling>
        <c:delete val="0"/>
        <c:axPos val="l"/>
        <c:majorGridlines>
          <c:spPr>
            <a:ln>
              <a:noFill/>
            </a:ln>
          </c:spPr>
        </c:majorGridlines>
        <c:numFmt formatCode="General" sourceLinked="1"/>
        <c:majorTickMark val="none"/>
        <c:minorTickMark val="none"/>
        <c:tickLblPos val="none"/>
        <c:spPr>
          <a:ln w="9525">
            <a:solidFill>
              <a:schemeClr val="tx1"/>
            </a:solidFill>
            <a:prstDash val="solid"/>
          </a:ln>
        </c:spPr>
        <c:crossAx val="952507656"/>
        <c:crosses val="min"/>
        <c:crossBetween val="between"/>
        <c:majorUnit val="0.2"/>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00278551532032"/>
          <c:y val="3.763940520446097E-2"/>
          <c:w val="0.8100278551532033"/>
          <c:h val="0.9247211895910780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11.9</c:v>
                </c:pt>
                <c:pt idx="1">
                  <c:v>8.8000000000000007</c:v>
                </c:pt>
              </c:numCache>
            </c:numRef>
          </c:val>
          <c:extLst>
            <c:ext xmlns:c16="http://schemas.microsoft.com/office/drawing/2014/chart" uri="{C3380CC4-5D6E-409C-BE32-E72D297353CC}">
              <c16:uniqueId val="{00000000-EBB8-450C-9B70-9A3EE6D19B45}"/>
            </c:ext>
          </c:extLst>
        </c:ser>
        <c:dLbls>
          <c:showLegendKey val="0"/>
          <c:showVal val="0"/>
          <c:showCatName val="0"/>
          <c:showSerName val="0"/>
          <c:showPercent val="0"/>
          <c:showBubbleSize val="0"/>
        </c:dLbls>
        <c:gapWidth val="80"/>
        <c:overlap val="100"/>
        <c:axId val="836114392"/>
        <c:axId val="1"/>
      </c:barChart>
      <c:catAx>
        <c:axId val="83611439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2"/>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836114392"/>
        <c:crosses val="min"/>
        <c:crossBetween val="between"/>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2E-2"/>
          <c:y val="2.4832855778414518E-2"/>
          <c:w val="0.92436363636363639"/>
          <c:h val="0.95033428844317092"/>
        </c:manualLayout>
      </c:layout>
      <c:barChart>
        <c:barDir val="col"/>
        <c:grouping val="stacked"/>
        <c:varyColors val="0"/>
        <c:ser>
          <c:idx val="0"/>
          <c:order val="0"/>
          <c:spPr>
            <a:solidFill>
              <a:schemeClr val="accent2"/>
            </a:solidFill>
            <a:ln>
              <a:noFill/>
            </a:ln>
          </c:spPr>
          <c:invertIfNegative val="0"/>
          <c:val>
            <c:numRef>
              <c:f>Sheet1!$A$1:$B$1</c:f>
              <c:numCache>
                <c:formatCode>General</c:formatCode>
                <c:ptCount val="2"/>
                <c:pt idx="0">
                  <c:v>2.0228215767634854</c:v>
                </c:pt>
                <c:pt idx="1">
                  <c:v>1.4642841984635626</c:v>
                </c:pt>
              </c:numCache>
            </c:numRef>
          </c:val>
          <c:extLst>
            <c:ext xmlns:c16="http://schemas.microsoft.com/office/drawing/2014/chart" uri="{C3380CC4-5D6E-409C-BE32-E72D297353CC}">
              <c16:uniqueId val="{00000000-BF90-4711-9F71-9E5D56E2BECF}"/>
            </c:ext>
          </c:extLst>
        </c:ser>
        <c:ser>
          <c:idx val="1"/>
          <c:order val="1"/>
          <c:spPr>
            <a:solidFill>
              <a:schemeClr val="accent1"/>
            </a:solidFill>
            <a:ln>
              <a:noFill/>
            </a:ln>
          </c:spPr>
          <c:invertIfNegative val="0"/>
          <c:val>
            <c:numRef>
              <c:f>Sheet1!$A$2:$B$2</c:f>
              <c:numCache>
                <c:formatCode>General</c:formatCode>
                <c:ptCount val="2"/>
                <c:pt idx="0">
                  <c:v>97.977178423236509</c:v>
                </c:pt>
                <c:pt idx="1">
                  <c:v>98.53571580153644</c:v>
                </c:pt>
              </c:numCache>
            </c:numRef>
          </c:val>
          <c:extLst>
            <c:ext xmlns:c16="http://schemas.microsoft.com/office/drawing/2014/chart" uri="{C3380CC4-5D6E-409C-BE32-E72D297353CC}">
              <c16:uniqueId val="{00000001-BF90-4711-9F71-9E5D56E2BECF}"/>
            </c:ext>
          </c:extLst>
        </c:ser>
        <c:dLbls>
          <c:showLegendKey val="0"/>
          <c:showVal val="0"/>
          <c:showCatName val="0"/>
          <c:showSerName val="0"/>
          <c:showPercent val="0"/>
          <c:showBubbleSize val="0"/>
        </c:dLbls>
        <c:gapWidth val="80"/>
        <c:overlap val="100"/>
        <c:axId val="854365184"/>
        <c:axId val="1"/>
      </c:barChart>
      <c:catAx>
        <c:axId val="85436518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54365184"/>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757322175732216E-2"/>
          <c:y val="2.4832855778414518E-2"/>
          <c:w val="0.95648535564853554"/>
          <c:h val="0.95033428844317092"/>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1.772565320665084</c:v>
                </c:pt>
                <c:pt idx="1">
                  <c:v>1.772565320665084</c:v>
                </c:pt>
              </c:numCache>
            </c:numRef>
          </c:val>
          <c:extLst>
            <c:ext xmlns:c16="http://schemas.microsoft.com/office/drawing/2014/chart" uri="{C3380CC4-5D6E-409C-BE32-E72D297353CC}">
              <c16:uniqueId val="{00000000-6841-4FCF-9604-304B33AB1D4C}"/>
            </c:ext>
          </c:extLst>
        </c:ser>
        <c:ser>
          <c:idx val="1"/>
          <c:order val="1"/>
          <c:spPr>
            <a:solidFill>
              <a:schemeClr val="accent2"/>
            </a:solidFill>
            <a:ln>
              <a:noFill/>
            </a:ln>
          </c:spPr>
          <c:invertIfNegative val="0"/>
          <c:val>
            <c:numRef>
              <c:f>Sheet1!$A$2:$B$2</c:f>
              <c:numCache>
                <c:formatCode>General</c:formatCode>
                <c:ptCount val="2"/>
                <c:pt idx="0">
                  <c:v>0.57256532066508292</c:v>
                </c:pt>
                <c:pt idx="1">
                  <c:v>0.27256532066508399</c:v>
                </c:pt>
              </c:numCache>
            </c:numRef>
          </c:val>
          <c:extLst>
            <c:ext xmlns:c16="http://schemas.microsoft.com/office/drawing/2014/chart" uri="{C3380CC4-5D6E-409C-BE32-E72D297353CC}">
              <c16:uniqueId val="{00000001-6841-4FCF-9604-304B33AB1D4C}"/>
            </c:ext>
          </c:extLst>
        </c:ser>
        <c:dLbls>
          <c:showLegendKey val="0"/>
          <c:showVal val="0"/>
          <c:showCatName val="0"/>
          <c:showSerName val="0"/>
          <c:showPercent val="0"/>
          <c:showBubbleSize val="0"/>
        </c:dLbls>
        <c:gapWidth val="80"/>
        <c:axId val="952507656"/>
        <c:axId val="1"/>
      </c:barChart>
      <c:catAx>
        <c:axId val="95250765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772565320665084"/>
          <c:min val="0"/>
        </c:scaling>
        <c:delete val="0"/>
        <c:axPos val="l"/>
        <c:majorGridlines>
          <c:spPr>
            <a:ln>
              <a:noFill/>
            </a:ln>
          </c:spPr>
        </c:majorGridlines>
        <c:numFmt formatCode="General" sourceLinked="1"/>
        <c:majorTickMark val="none"/>
        <c:minorTickMark val="none"/>
        <c:tickLblPos val="none"/>
        <c:spPr>
          <a:ln w="9525">
            <a:solidFill>
              <a:schemeClr val="tx1"/>
            </a:solidFill>
            <a:prstDash val="solid"/>
          </a:ln>
        </c:spPr>
        <c:crossAx val="952507656"/>
        <c:crosses val="min"/>
        <c:crossBetween val="between"/>
        <c:majorUnit val="0.2"/>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46962104943495"/>
          <c:y val="5.6082936955642593E-2"/>
          <c:w val="0.82453037895056502"/>
          <c:h val="0.85065254505828569"/>
        </c:manualLayout>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dPt>
            <c:idx val="0"/>
            <c:invertIfNegative val="0"/>
            <c:bubble3D val="0"/>
            <c:spPr>
              <a:solidFill>
                <a:srgbClr val="ED7D31"/>
              </a:solidFill>
              <a:ln>
                <a:solidFill>
                  <a:srgbClr val="ED7D31"/>
                </a:solidFill>
              </a:ln>
              <a:effectLst/>
            </c:spPr>
            <c:extLst>
              <c:ext xmlns:c16="http://schemas.microsoft.com/office/drawing/2014/chart" uri="{C3380CC4-5D6E-409C-BE32-E72D297353CC}">
                <c16:uniqueId val="{00000001-2517-4C3B-A548-9AB8ECA5DFAA}"/>
              </c:ext>
            </c:extLst>
          </c:dPt>
          <c:dLbls>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Вмешательство</c:v>
                </c:pt>
              </c:strCache>
            </c:strRef>
          </c:cat>
          <c:val>
            <c:numRef>
              <c:f>Sheet1!$B$2:$B$3</c:f>
              <c:numCache>
                <c:formatCode>0%</c:formatCode>
                <c:ptCount val="1"/>
                <c:pt idx="0">
                  <c:v>0</c:v>
                </c:pt>
              </c:numCache>
            </c:numRef>
          </c:val>
          <c:extLst>
            <c:ext xmlns:c16="http://schemas.microsoft.com/office/drawing/2014/chart" uri="{C3380CC4-5D6E-409C-BE32-E72D297353CC}">
              <c16:uniqueId val="{00000002-2517-4C3B-A548-9AB8ECA5DFAA}"/>
            </c:ext>
          </c:extLst>
        </c:ser>
        <c:ser>
          <c:idx val="1"/>
          <c:order val="1"/>
          <c:tx>
            <c:strRef>
              <c:f>Sheet1!$C$1</c:f>
              <c:strCache>
                <c:ptCount val="1"/>
                <c:pt idx="0">
                  <c:v>&lt;5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Вмешательство</c:v>
                </c:pt>
              </c:strCache>
            </c:strRef>
          </c:cat>
          <c:val>
            <c:numRef>
              <c:f>Sheet1!$C$2:$C$3</c:f>
              <c:numCache>
                <c:formatCode>0%</c:formatCode>
                <c:ptCount val="1"/>
                <c:pt idx="0">
                  <c:v>7.0000000000000007E-2</c:v>
                </c:pt>
              </c:numCache>
            </c:numRef>
          </c:val>
          <c:extLst>
            <c:ext xmlns:c16="http://schemas.microsoft.com/office/drawing/2014/chart" uri="{C3380CC4-5D6E-409C-BE32-E72D297353CC}">
              <c16:uniqueId val="{00000003-2517-4C3B-A548-9AB8ECA5DFAA}"/>
            </c:ext>
          </c:extLst>
        </c:ser>
        <c:ser>
          <c:idx val="2"/>
          <c:order val="2"/>
          <c:tx>
            <c:strRef>
              <c:f>Sheet1!$D$1</c:f>
              <c:strCache>
                <c:ptCount val="1"/>
                <c:pt idx="0">
                  <c:v>5-10</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Вмешательство</c:v>
                </c:pt>
              </c:strCache>
            </c:strRef>
          </c:cat>
          <c:val>
            <c:numRef>
              <c:f>Sheet1!$D$2:$D$3</c:f>
              <c:numCache>
                <c:formatCode>0%</c:formatCode>
                <c:ptCount val="1"/>
                <c:pt idx="0">
                  <c:v>0.34</c:v>
                </c:pt>
              </c:numCache>
            </c:numRef>
          </c:val>
          <c:extLst>
            <c:ext xmlns:c16="http://schemas.microsoft.com/office/drawing/2014/chart" uri="{C3380CC4-5D6E-409C-BE32-E72D297353CC}">
              <c16:uniqueId val="{00000004-2517-4C3B-A548-9AB8ECA5DFAA}"/>
            </c:ext>
          </c:extLst>
        </c:ser>
        <c:ser>
          <c:idx val="3"/>
          <c:order val="3"/>
          <c:tx>
            <c:strRef>
              <c:f>Sheet1!$E$1</c:f>
              <c:strCache>
                <c:ptCount val="1"/>
                <c:pt idx="0">
                  <c:v>10-15</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Вмешательство</c:v>
                </c:pt>
              </c:strCache>
            </c:strRef>
          </c:cat>
          <c:val>
            <c:numRef>
              <c:f>Sheet1!$E$2:$E$3</c:f>
              <c:numCache>
                <c:formatCode>0%</c:formatCode>
                <c:ptCount val="1"/>
                <c:pt idx="0">
                  <c:v>0.56999999999999995</c:v>
                </c:pt>
              </c:numCache>
            </c:numRef>
          </c:val>
          <c:extLst>
            <c:ext xmlns:c16="http://schemas.microsoft.com/office/drawing/2014/chart" uri="{C3380CC4-5D6E-409C-BE32-E72D297353CC}">
              <c16:uniqueId val="{00000005-2517-4C3B-A548-9AB8ECA5DFAA}"/>
            </c:ext>
          </c:extLst>
        </c:ser>
        <c:ser>
          <c:idx val="4"/>
          <c:order val="4"/>
          <c:tx>
            <c:strRef>
              <c:f>Sheet1!$F$1</c:f>
              <c:strCache>
                <c:ptCount val="1"/>
                <c:pt idx="0">
                  <c:v>&gt;15</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Вмешательство</c:v>
                </c:pt>
              </c:strCache>
            </c:strRef>
          </c:cat>
          <c:val>
            <c:numRef>
              <c:f>Sheet1!$F$2:$F$3</c:f>
              <c:numCache>
                <c:formatCode>0%</c:formatCode>
                <c:ptCount val="1"/>
                <c:pt idx="0">
                  <c:v>0.86</c:v>
                </c:pt>
              </c:numCache>
            </c:numRef>
          </c:val>
          <c:extLst>
            <c:ext xmlns:c16="http://schemas.microsoft.com/office/drawing/2014/chart" uri="{C3380CC4-5D6E-409C-BE32-E72D297353CC}">
              <c16:uniqueId val="{00000006-2517-4C3B-A548-9AB8ECA5DFAA}"/>
            </c:ext>
          </c:extLst>
        </c:ser>
        <c:dLbls>
          <c:showLegendKey val="0"/>
          <c:showVal val="0"/>
          <c:showCatName val="0"/>
          <c:showSerName val="0"/>
          <c:showPercent val="0"/>
          <c:showBubbleSize val="0"/>
        </c:dLbls>
        <c:gapWidth val="10"/>
        <c:overlap val="-27"/>
        <c:axId val="805338920"/>
        <c:axId val="805334000"/>
      </c:barChart>
      <c:catAx>
        <c:axId val="805338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crossAx val="805334000"/>
        <c:crosses val="autoZero"/>
        <c:auto val="1"/>
        <c:lblAlgn val="ctr"/>
        <c:lblOffset val="100"/>
        <c:noMultiLvlLbl val="0"/>
      </c:catAx>
      <c:valAx>
        <c:axId val="805334000"/>
        <c:scaling>
          <c:orientation val="minMax"/>
          <c:max val="1"/>
        </c:scaling>
        <c:delete val="0"/>
        <c:axPos val="l"/>
        <c:title>
          <c:tx>
            <c:rich>
              <a:bodyPr rot="-5400000" spcFirstLastPara="1" vertOverflow="ellipsis" vert="horz" wrap="square" anchor="ctr" anchorCtr="1"/>
              <a:lstStyle/>
              <a:p>
                <a:pPr>
                  <a:defRPr lang="en-US" sz="2000" b="0" i="0" u="none" strike="noStrike" kern="1200" baseline="0">
                    <a:solidFill>
                      <a:schemeClr val="tx1"/>
                    </a:solidFill>
                    <a:latin typeface="+mj-lt"/>
                    <a:ea typeface="+mn-ea"/>
                    <a:cs typeface="+mn-cs"/>
                  </a:defRPr>
                </a:pPr>
                <a:r>
                  <a:rPr lang="ru-RU" dirty="0">
                    <a:latin typeface="DINPro-Medium" panose="02000503030000020004" pitchFamily="50" charset="0"/>
                  </a:rPr>
                  <a:t>Доля пациентов с ремиссией через 12 мес</a:t>
                </a:r>
                <a:endParaRPr lang="en-US" dirty="0">
                  <a:latin typeface="DINPro-Medium" panose="02000503030000020004" pitchFamily="50" charset="0"/>
                </a:endParaRPr>
              </a:p>
            </c:rich>
          </c:tx>
          <c:overlay val="0"/>
          <c:spPr>
            <a:noFill/>
            <a:ln>
              <a:noFill/>
            </a:ln>
            <a:effectLst/>
          </c:spPr>
          <c:txPr>
            <a:bodyPr rot="-540000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title>
        <c:numFmt formatCode="0%" sourceLinked="1"/>
        <c:majorTickMark val="out"/>
        <c:minorTickMark val="none"/>
        <c:tickLblPos val="nextTo"/>
        <c:spPr>
          <a:noFill/>
          <a:ln>
            <a:solidFill>
              <a:srgbClr val="4472C4"/>
            </a:solidFill>
          </a:ln>
          <a:effectLst/>
        </c:spPr>
        <c:txPr>
          <a:bodyPr rot="-60000000" spcFirstLastPara="1" vertOverflow="ellipsis" vert="horz" wrap="square" anchor="ctr" anchorCtr="1"/>
          <a:lstStyle/>
          <a:p>
            <a:pPr>
              <a:defRPr lang="en-US" sz="2000" b="0" i="0" u="none" strike="noStrike" kern="1200" baseline="0">
                <a:solidFill>
                  <a:schemeClr val="tx1"/>
                </a:solidFill>
                <a:latin typeface="+mj-lt"/>
                <a:ea typeface="+mn-ea"/>
                <a:cs typeface="+mn-cs"/>
              </a:defRPr>
            </a:pPr>
            <a:endParaRPr lang="ru-RU"/>
          </a:p>
        </c:txPr>
        <c:crossAx val="8053389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a:solidFill>
            <a:schemeClr val="tx1"/>
          </a:solidFill>
          <a:latin typeface="+mj-lt"/>
        </a:defRPr>
      </a:pPr>
      <a:endParaRPr lang="ru-RU"/>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00278551532032"/>
          <c:y val="3.763940520446097E-2"/>
          <c:w val="0.8100278551532033"/>
          <c:h val="0.9247211895910780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11.9</c:v>
                </c:pt>
                <c:pt idx="1">
                  <c:v>8.8000000000000007</c:v>
                </c:pt>
              </c:numCache>
            </c:numRef>
          </c:val>
          <c:extLst>
            <c:ext xmlns:c16="http://schemas.microsoft.com/office/drawing/2014/chart" uri="{C3380CC4-5D6E-409C-BE32-E72D297353CC}">
              <c16:uniqueId val="{00000000-4CDB-4429-83E8-6C809B2E7E88}"/>
            </c:ext>
          </c:extLst>
        </c:ser>
        <c:dLbls>
          <c:showLegendKey val="0"/>
          <c:showVal val="0"/>
          <c:showCatName val="0"/>
          <c:showSerName val="0"/>
          <c:showPercent val="0"/>
          <c:showBubbleSize val="0"/>
        </c:dLbls>
        <c:gapWidth val="80"/>
        <c:overlap val="100"/>
        <c:axId val="943406760"/>
        <c:axId val="1"/>
      </c:barChart>
      <c:catAx>
        <c:axId val="94340676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2"/>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943406760"/>
        <c:crosses val="min"/>
        <c:crossBetween val="between"/>
        <c:majorUnit val="1"/>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45705967976713E-2"/>
          <c:y val="2.7310924369747899E-2"/>
          <c:w val="0.92430858806404659"/>
          <c:h val="0.94537815126050417"/>
        </c:manualLayout>
      </c:layout>
      <c:barChart>
        <c:barDir val="col"/>
        <c:grouping val="stacked"/>
        <c:varyColors val="0"/>
        <c:ser>
          <c:idx val="0"/>
          <c:order val="0"/>
          <c:spPr>
            <a:solidFill>
              <a:srgbClr val="4B998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B263-4BCE-A8C3-23EDCD599F0B}"/>
              </c:ext>
            </c:extLst>
          </c:dPt>
          <c:val>
            <c:numRef>
              <c:f>Sheet1!$A$1:$B$1</c:f>
              <c:numCache>
                <c:formatCode>General</c:formatCode>
                <c:ptCount val="2"/>
                <c:pt idx="0">
                  <c:v>-1.5</c:v>
                </c:pt>
                <c:pt idx="1">
                  <c:v>-1.2</c:v>
                </c:pt>
              </c:numCache>
            </c:numRef>
          </c:val>
          <c:extLst>
            <c:ext xmlns:c16="http://schemas.microsoft.com/office/drawing/2014/chart" uri="{C3380CC4-5D6E-409C-BE32-E72D297353CC}">
              <c16:uniqueId val="{00000001-B263-4BCE-A8C3-23EDCD599F0B}"/>
            </c:ext>
          </c:extLst>
        </c:ser>
        <c:dLbls>
          <c:showLegendKey val="0"/>
          <c:showVal val="0"/>
          <c:showCatName val="0"/>
          <c:showSerName val="0"/>
          <c:showPercent val="0"/>
          <c:showBubbleSize val="0"/>
        </c:dLbls>
        <c:gapWidth val="80"/>
        <c:overlap val="100"/>
        <c:axId val="1107509648"/>
        <c:axId val="1"/>
      </c:barChart>
      <c:catAx>
        <c:axId val="1107509648"/>
        <c:scaling>
          <c:orientation val="minMax"/>
        </c:scaling>
        <c:delete val="0"/>
        <c:axPos val="t"/>
        <c:majorGridlines>
          <c:spPr>
            <a:ln>
              <a:noFill/>
            </a:ln>
          </c:spPr>
        </c:majorGridlines>
        <c:majorTickMark val="none"/>
        <c:minorTickMark val="none"/>
        <c:tickLblPos val="none"/>
        <c:spPr>
          <a:ln w="9525">
            <a:solidFill>
              <a:schemeClr val="tx1"/>
            </a:solidFill>
            <a:prstDash val="solid"/>
          </a:ln>
        </c:spPr>
        <c:crossAx val="1"/>
        <c:crosses val="max"/>
        <c:auto val="0"/>
        <c:lblAlgn val="ctr"/>
        <c:lblOffset val="100"/>
        <c:noMultiLvlLbl val="0"/>
      </c:catAx>
      <c:valAx>
        <c:axId val="1"/>
        <c:scaling>
          <c:orientation val="minMax"/>
          <c:max val="0"/>
          <c:min val="-1.5"/>
        </c:scaling>
        <c:delete val="0"/>
        <c:axPos val="l"/>
        <c:majorGridlines>
          <c:spPr>
            <a:ln>
              <a:noFill/>
            </a:ln>
          </c:spPr>
        </c:majorGridlines>
        <c:numFmt formatCode="General" sourceLinked="1"/>
        <c:majorTickMark val="out"/>
        <c:minorTickMark val="none"/>
        <c:tickLblPos val="none"/>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1107509648"/>
        <c:crosses val="min"/>
        <c:crossBetween val="between"/>
        <c:majorUnit val="0.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2E-2"/>
          <c:y val="2.2968197879858657E-2"/>
          <c:w val="0.92436363636363639"/>
          <c:h val="0.95406360424028269"/>
        </c:manualLayout>
      </c:layout>
      <c:barChart>
        <c:barDir val="col"/>
        <c:grouping val="stacked"/>
        <c:varyColors val="0"/>
        <c:ser>
          <c:idx val="0"/>
          <c:order val="0"/>
          <c:spPr>
            <a:solidFill>
              <a:srgbClr val="4B99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5874-4115-981B-CC9BA15C68E4}"/>
              </c:ext>
            </c:extLst>
          </c:dPt>
          <c:val>
            <c:numRef>
              <c:f>Sheet1!$A$1:$B$1</c:f>
              <c:numCache>
                <c:formatCode>General</c:formatCode>
                <c:ptCount val="2"/>
                <c:pt idx="0">
                  <c:v>0.20394849785407737</c:v>
                </c:pt>
                <c:pt idx="1">
                  <c:v>9.3948497854077329E-2</c:v>
                </c:pt>
              </c:numCache>
            </c:numRef>
          </c:val>
          <c:extLst>
            <c:ext xmlns:c16="http://schemas.microsoft.com/office/drawing/2014/chart" uri="{C3380CC4-5D6E-409C-BE32-E72D297353CC}">
              <c16:uniqueId val="{00000001-5874-4115-981B-CC9BA15C68E4}"/>
            </c:ext>
          </c:extLst>
        </c:ser>
        <c:dLbls>
          <c:showLegendKey val="0"/>
          <c:showVal val="0"/>
          <c:showCatName val="0"/>
          <c:showSerName val="0"/>
          <c:showPercent val="0"/>
          <c:showBubbleSize val="0"/>
        </c:dLbls>
        <c:gapWidth val="80"/>
        <c:overlap val="100"/>
        <c:axId val="965058680"/>
        <c:axId val="1"/>
      </c:barChart>
      <c:catAx>
        <c:axId val="96505868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0.20394849785407737"/>
          <c:min val="0"/>
        </c:scaling>
        <c:delete val="0"/>
        <c:axPos val="l"/>
        <c:majorGridlines>
          <c:spPr>
            <a:ln>
              <a:noFill/>
            </a:ln>
          </c:spPr>
        </c:majorGridlines>
        <c:numFmt formatCode="General" sourceLinked="1"/>
        <c:majorTickMark val="none"/>
        <c:minorTickMark val="none"/>
        <c:tickLblPos val="none"/>
        <c:spPr>
          <a:ln w="9525">
            <a:solidFill>
              <a:schemeClr val="tx1"/>
            </a:solidFill>
            <a:prstDash val="solid"/>
          </a:ln>
        </c:spPr>
        <c:crossAx val="965058680"/>
        <c:crosses val="min"/>
        <c:crossBetween val="between"/>
        <c:majorUnit val="0.02"/>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2E-2"/>
          <c:y val="2.7310924369747899E-2"/>
          <c:w val="0.92436363636363639"/>
          <c:h val="0.94537815126050417"/>
        </c:manualLayout>
      </c:layout>
      <c:barChart>
        <c:barDir val="col"/>
        <c:grouping val="stacked"/>
        <c:varyColors val="0"/>
        <c:ser>
          <c:idx val="0"/>
          <c:order val="0"/>
          <c:spPr>
            <a:solidFill>
              <a:srgbClr val="4B99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3A4-49BA-9041-A0E8FA820710}"/>
              </c:ext>
            </c:extLst>
          </c:dPt>
          <c:val>
            <c:numRef>
              <c:f>Sheet1!$A$1:$B$1</c:f>
              <c:numCache>
                <c:formatCode>General</c:formatCode>
                <c:ptCount val="2"/>
                <c:pt idx="0">
                  <c:v>1.83</c:v>
                </c:pt>
                <c:pt idx="1">
                  <c:v>2.2599999999999998</c:v>
                </c:pt>
              </c:numCache>
            </c:numRef>
          </c:val>
          <c:extLst>
            <c:ext xmlns:c16="http://schemas.microsoft.com/office/drawing/2014/chart" uri="{C3380CC4-5D6E-409C-BE32-E72D297353CC}">
              <c16:uniqueId val="{00000001-03A4-49BA-9041-A0E8FA820710}"/>
            </c:ext>
          </c:extLst>
        </c:ser>
        <c:dLbls>
          <c:showLegendKey val="0"/>
          <c:showVal val="0"/>
          <c:showCatName val="0"/>
          <c:showSerName val="0"/>
          <c:showPercent val="0"/>
          <c:showBubbleSize val="0"/>
        </c:dLbls>
        <c:gapWidth val="80"/>
        <c:overlap val="100"/>
        <c:axId val="1113108744"/>
        <c:axId val="1"/>
      </c:barChart>
      <c:catAx>
        <c:axId val="111310874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2.4000000000000004"/>
          <c:min val="0"/>
        </c:scaling>
        <c:delete val="0"/>
        <c:axPos val="l"/>
        <c:majorGridlines>
          <c:spPr>
            <a:ln>
              <a:noFill/>
            </a:ln>
          </c:spPr>
        </c:majorGridlines>
        <c:numFmt formatCode="General" sourceLinked="1"/>
        <c:majorTickMark val="out"/>
        <c:minorTickMark val="none"/>
        <c:tickLblPos val="none"/>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1113108744"/>
        <c:crosses val="min"/>
        <c:crossBetween val="between"/>
        <c:majorUnit val="0.2"/>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2E-2"/>
          <c:y val="2.7310924369747899E-2"/>
          <c:w val="0.92436363636363639"/>
          <c:h val="0.94537815126050417"/>
        </c:manualLayout>
      </c:layout>
      <c:barChart>
        <c:barDir val="col"/>
        <c:grouping val="stacked"/>
        <c:varyColors val="0"/>
        <c:ser>
          <c:idx val="0"/>
          <c:order val="0"/>
          <c:spPr>
            <a:solidFill>
              <a:srgbClr val="4B99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248D-4370-AB9C-D9CF74ADC6DA}"/>
              </c:ext>
            </c:extLst>
          </c:dPt>
          <c:val>
            <c:numRef>
              <c:f>Sheet1!$A$1:$B$1</c:f>
              <c:numCache>
                <c:formatCode>General</c:formatCode>
                <c:ptCount val="2"/>
                <c:pt idx="0">
                  <c:v>1.42</c:v>
                </c:pt>
                <c:pt idx="1">
                  <c:v>2.2000000000000002</c:v>
                </c:pt>
              </c:numCache>
            </c:numRef>
          </c:val>
          <c:extLst>
            <c:ext xmlns:c16="http://schemas.microsoft.com/office/drawing/2014/chart" uri="{C3380CC4-5D6E-409C-BE32-E72D297353CC}">
              <c16:uniqueId val="{00000001-248D-4370-AB9C-D9CF74ADC6DA}"/>
            </c:ext>
          </c:extLst>
        </c:ser>
        <c:dLbls>
          <c:showLegendKey val="0"/>
          <c:showVal val="0"/>
          <c:showCatName val="0"/>
          <c:showSerName val="0"/>
          <c:showPercent val="0"/>
          <c:showBubbleSize val="0"/>
        </c:dLbls>
        <c:gapWidth val="80"/>
        <c:overlap val="100"/>
        <c:axId val="1100421608"/>
        <c:axId val="1"/>
      </c:barChart>
      <c:catAx>
        <c:axId val="110042160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2.2000000000000002"/>
          <c:min val="0"/>
        </c:scaling>
        <c:delete val="1"/>
        <c:axPos val="l"/>
        <c:numFmt formatCode="General" sourceLinked="1"/>
        <c:majorTickMark val="out"/>
        <c:minorTickMark val="none"/>
        <c:tickLblPos val="nextTo"/>
        <c:crossAx val="1100421608"/>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803970223325"/>
          <c:y val="4.1284403669724773E-2"/>
          <c:w val="0.78846153846153844"/>
          <c:h val="0.91743119266055051"/>
        </c:manualLayout>
      </c:layout>
      <c:barChart>
        <c:barDir val="col"/>
        <c:grouping val="stacked"/>
        <c:varyColors val="0"/>
        <c:ser>
          <c:idx val="0"/>
          <c:order val="0"/>
          <c:spPr>
            <a:solidFill>
              <a:srgbClr val="4B99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59DC-4DFE-B92C-36674B12356A}"/>
              </c:ext>
            </c:extLst>
          </c:dPt>
          <c:val>
            <c:numRef>
              <c:f>Sheet1!$A$1:$B$1</c:f>
              <c:numCache>
                <c:formatCode>General</c:formatCode>
                <c:ptCount val="2"/>
                <c:pt idx="0">
                  <c:v>9.34</c:v>
                </c:pt>
                <c:pt idx="1">
                  <c:v>10.83</c:v>
                </c:pt>
              </c:numCache>
            </c:numRef>
          </c:val>
          <c:extLst>
            <c:ext xmlns:c16="http://schemas.microsoft.com/office/drawing/2014/chart" uri="{C3380CC4-5D6E-409C-BE32-E72D297353CC}">
              <c16:uniqueId val="{00000001-59DC-4DFE-B92C-36674B12356A}"/>
            </c:ext>
          </c:extLst>
        </c:ser>
        <c:dLbls>
          <c:showLegendKey val="0"/>
          <c:showVal val="0"/>
          <c:showCatName val="0"/>
          <c:showSerName val="0"/>
          <c:showPercent val="0"/>
          <c:showBubbleSize val="0"/>
        </c:dLbls>
        <c:gapWidth val="80"/>
        <c:overlap val="100"/>
        <c:axId val="546354720"/>
        <c:axId val="1"/>
      </c:barChart>
      <c:catAx>
        <c:axId val="54635472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1"/>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546354720"/>
        <c:crosses val="min"/>
        <c:crossBetween val="between"/>
        <c:majorUnit val="1"/>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803970223325"/>
          <c:y val="4.1284403669724773E-2"/>
          <c:w val="0.78846153846153844"/>
          <c:h val="0.91743119266055051"/>
        </c:manualLayout>
      </c:layout>
      <c:barChart>
        <c:barDir val="col"/>
        <c:grouping val="stacked"/>
        <c:varyColors val="0"/>
        <c:ser>
          <c:idx val="0"/>
          <c:order val="0"/>
          <c:spPr>
            <a:solidFill>
              <a:srgbClr val="4B99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99A9-4B51-8BE7-CCEE6A1FD5B3}"/>
              </c:ext>
            </c:extLst>
          </c:dPt>
          <c:val>
            <c:numRef>
              <c:f>Sheet1!$A$1:$B$1</c:f>
              <c:numCache>
                <c:formatCode>General</c:formatCode>
                <c:ptCount val="2"/>
                <c:pt idx="0">
                  <c:v>8.08</c:v>
                </c:pt>
                <c:pt idx="1">
                  <c:v>10.47</c:v>
                </c:pt>
              </c:numCache>
            </c:numRef>
          </c:val>
          <c:extLst>
            <c:ext xmlns:c16="http://schemas.microsoft.com/office/drawing/2014/chart" uri="{C3380CC4-5D6E-409C-BE32-E72D297353CC}">
              <c16:uniqueId val="{00000001-99A9-4B51-8BE7-CCEE6A1FD5B3}"/>
            </c:ext>
          </c:extLst>
        </c:ser>
        <c:dLbls>
          <c:showLegendKey val="0"/>
          <c:showVal val="0"/>
          <c:showCatName val="0"/>
          <c:showSerName val="0"/>
          <c:showPercent val="0"/>
          <c:showBubbleSize val="0"/>
        </c:dLbls>
        <c:gapWidth val="80"/>
        <c:overlap val="100"/>
        <c:axId val="952507984"/>
        <c:axId val="1"/>
      </c:barChart>
      <c:catAx>
        <c:axId val="95250798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1"/>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sz="1400">
                <a:solidFill>
                  <a:schemeClr val="accent5">
                    <a:lumMod val="75000"/>
                  </a:schemeClr>
                </a:solidFill>
                <a:latin typeface="+mn-lt"/>
                <a:ea typeface="+mn-ea"/>
                <a:cs typeface="+mn-cs"/>
                <a:sym typeface="+mn-lt"/>
              </a:defRPr>
            </a:pPr>
            <a:endParaRPr lang="ru-RU"/>
          </a:p>
        </c:txPr>
        <c:crossAx val="952507984"/>
        <c:crosses val="min"/>
        <c:crossBetween val="between"/>
        <c:majorUnit val="1"/>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r>
              <a:rPr lang="ru-RU" dirty="0"/>
              <a:t>Первичная</a:t>
            </a:r>
            <a:r>
              <a:rPr lang="ru-RU" baseline="0" dirty="0"/>
              <a:t> конечная точка</a:t>
            </a:r>
            <a:endParaRPr lang="en-US" dirty="0"/>
          </a:p>
        </c:rich>
      </c:tx>
      <c:layout>
        <c:manualLayout>
          <c:xMode val="edge"/>
          <c:yMode val="edge"/>
          <c:x val="0.29227111316967724"/>
          <c:y val="2.9100529100529099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8E2-4BDA-A59E-E65AD565F2C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DINPro-Medium" panose="02000503030000020004" pitchFamily="50" charset="0"/>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nejmoa1612917.xlsx]Sheet2'!$A$1:$A$2</c:f>
              <c:strCache>
                <c:ptCount val="2"/>
                <c:pt idx="0">
                  <c:v>сотаглифлозин</c:v>
                </c:pt>
                <c:pt idx="1">
                  <c:v>плацебо</c:v>
                </c:pt>
              </c:strCache>
            </c:strRef>
          </c:cat>
          <c:val>
            <c:numRef>
              <c:f>'[EXCEL nejmoa1612917.xlsx]Sheet2'!$B$1:$B$2</c:f>
              <c:numCache>
                <c:formatCode>General</c:formatCode>
                <c:ptCount val="2"/>
                <c:pt idx="0">
                  <c:v>28.6</c:v>
                </c:pt>
                <c:pt idx="1">
                  <c:v>15.2</c:v>
                </c:pt>
              </c:numCache>
            </c:numRef>
          </c:val>
          <c:extLst>
            <c:ext xmlns:c16="http://schemas.microsoft.com/office/drawing/2014/chart" uri="{C3380CC4-5D6E-409C-BE32-E72D297353CC}">
              <c16:uniqueId val="{00000002-9594-4057-9E00-2F884F43624F}"/>
            </c:ext>
          </c:extLst>
        </c:ser>
        <c:dLbls>
          <c:showLegendKey val="0"/>
          <c:showVal val="0"/>
          <c:showCatName val="0"/>
          <c:showSerName val="0"/>
          <c:showPercent val="0"/>
          <c:showBubbleSize val="0"/>
        </c:dLbls>
        <c:gapWidth val="80"/>
        <c:overlap val="-27"/>
        <c:axId val="597148904"/>
        <c:axId val="597149232"/>
      </c:barChart>
      <c:catAx>
        <c:axId val="597148904"/>
        <c:scaling>
          <c:orientation val="minMax"/>
        </c:scaling>
        <c:delete val="0"/>
        <c:axPos val="b"/>
        <c:numFmt formatCode="General" sourceLinked="1"/>
        <c:majorTickMark val="out"/>
        <c:minorTickMark val="none"/>
        <c:tickLblPos val="nextTo"/>
        <c:spPr>
          <a:noFill/>
          <a:ln w="28575"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9232"/>
        <c:crosses val="autoZero"/>
        <c:auto val="1"/>
        <c:lblAlgn val="ctr"/>
        <c:lblOffset val="100"/>
        <c:noMultiLvlLbl val="0"/>
      </c:catAx>
      <c:valAx>
        <c:axId val="59714923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r>
                  <a:rPr lang="ru-RU"/>
                  <a:t>% пациентов </a:t>
                </a:r>
                <a:endParaRPr lang="en-US"/>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title>
        <c:numFmt formatCode="General" sourceLinked="1"/>
        <c:majorTickMark val="out"/>
        <c:minorTickMark val="none"/>
        <c:tickLblPos val="nextTo"/>
        <c:spPr>
          <a:noFill/>
          <a:ln w="28575">
            <a:solidFill>
              <a:schemeClr val="tx2"/>
            </a:solidFill>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89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2"/>
          </a:solidFill>
          <a:latin typeface="DINPro-Medium" panose="02000503030000020004" pitchFamily="50" charset="0"/>
        </a:defRPr>
      </a:pPr>
      <a:endParaRPr lang="ru-RU"/>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481674158207941"/>
          <c:y val="0.19999475065616798"/>
          <c:w val="0.71828571397833918"/>
          <c:h val="0.76362634216177527"/>
        </c:manualLayout>
      </c:layout>
      <c:scatterChart>
        <c:scatterStyle val="lineMarker"/>
        <c:varyColors val="0"/>
        <c:ser>
          <c:idx val="0"/>
          <c:order val="0"/>
          <c:tx>
            <c:strRef>
              <c:f>'[EXCEL nejmoa1612917.xlsx]Sheet3'!$A$4</c:f>
              <c:strCache>
                <c:ptCount val="1"/>
                <c:pt idx="0">
                  <c:v>Плацебо</c:v>
                </c:pt>
              </c:strCache>
            </c:strRef>
          </c:tx>
          <c:spPr>
            <a:ln w="41275" cap="rnd">
              <a:solidFill>
                <a:schemeClr val="accent1"/>
              </a:solidFill>
              <a:round/>
            </a:ln>
            <a:effectLst/>
          </c:spPr>
          <c:marker>
            <c:symbol val="circle"/>
            <c:size val="15"/>
            <c:spPr>
              <a:solidFill>
                <a:schemeClr val="bg1"/>
              </a:solidFill>
              <a:ln w="31750">
                <a:solidFill>
                  <a:schemeClr val="accent1"/>
                </a:solidFill>
              </a:ln>
              <a:effectLst/>
            </c:spPr>
          </c:marker>
          <c:xVal>
            <c:numRef>
              <c:f>'[EXCEL nejmoa1612917.xlsx]Sheet3'!$A$5:$A$9</c:f>
              <c:numCache>
                <c:formatCode>General</c:formatCode>
                <c:ptCount val="5"/>
                <c:pt idx="0">
                  <c:v>-7.8996383274368503E-2</c:v>
                </c:pt>
                <c:pt idx="1">
                  <c:v>4.7811733170400004</c:v>
                </c:pt>
                <c:pt idx="2">
                  <c:v>9.6285711470046191</c:v>
                </c:pt>
                <c:pt idx="3">
                  <c:v>14.348959821824501</c:v>
                </c:pt>
                <c:pt idx="4">
                  <c:v>23.7913927842874</c:v>
                </c:pt>
              </c:numCache>
            </c:numRef>
          </c:xVal>
          <c:yVal>
            <c:numRef>
              <c:f>'[EXCEL nejmoa1612917.xlsx]Sheet3'!$B$5:$B$9</c:f>
              <c:numCache>
                <c:formatCode>General</c:formatCode>
                <c:ptCount val="5"/>
                <c:pt idx="0">
                  <c:v>8.5884915199117007E-3</c:v>
                </c:pt>
                <c:pt idx="1">
                  <c:v>-0.26233579375794502</c:v>
                </c:pt>
                <c:pt idx="2">
                  <c:v>-0.36962049017965398</c:v>
                </c:pt>
                <c:pt idx="3">
                  <c:v>-0.34960038630965901</c:v>
                </c:pt>
                <c:pt idx="4">
                  <c:v>-0.33077271786583601</c:v>
                </c:pt>
              </c:numCache>
            </c:numRef>
          </c:yVal>
          <c:smooth val="0"/>
          <c:extLst>
            <c:ext xmlns:c16="http://schemas.microsoft.com/office/drawing/2014/chart" uri="{C3380CC4-5D6E-409C-BE32-E72D297353CC}">
              <c16:uniqueId val="{00000000-79A1-4885-BA0A-67550BA148DB}"/>
            </c:ext>
          </c:extLst>
        </c:ser>
        <c:ser>
          <c:idx val="1"/>
          <c:order val="1"/>
          <c:tx>
            <c:strRef>
              <c:f>'[EXCEL nejmoa1612917.xlsx]Sheet3'!$C$4</c:f>
              <c:strCache>
                <c:ptCount val="1"/>
                <c:pt idx="0">
                  <c:v>Сотаглифлозин</c:v>
                </c:pt>
              </c:strCache>
            </c:strRef>
          </c:tx>
          <c:spPr>
            <a:ln w="41275" cap="rnd">
              <a:solidFill>
                <a:schemeClr val="accent2"/>
              </a:solidFill>
              <a:round/>
            </a:ln>
            <a:effectLst/>
          </c:spPr>
          <c:marker>
            <c:symbol val="circle"/>
            <c:size val="15"/>
            <c:spPr>
              <a:solidFill>
                <a:schemeClr val="bg1"/>
              </a:solidFill>
              <a:ln w="34925">
                <a:solidFill>
                  <a:schemeClr val="accent2"/>
                </a:solidFill>
              </a:ln>
              <a:effectLst/>
            </c:spPr>
          </c:marker>
          <c:xVal>
            <c:numRef>
              <c:f>'[EXCEL nejmoa1612917.xlsx]Sheet3'!$C$5:$C$9</c:f>
              <c:numCache>
                <c:formatCode>General</c:formatCode>
                <c:ptCount val="5"/>
                <c:pt idx="0">
                  <c:v>-3.9734707754772197E-2</c:v>
                </c:pt>
                <c:pt idx="1">
                  <c:v>4.81310299291437</c:v>
                </c:pt>
                <c:pt idx="2">
                  <c:v>9.5519399249061294</c:v>
                </c:pt>
                <c:pt idx="3">
                  <c:v>14.3856198200507</c:v>
                </c:pt>
                <c:pt idx="4">
                  <c:v>23.905393552964799</c:v>
                </c:pt>
              </c:numCache>
            </c:numRef>
          </c:xVal>
          <c:yVal>
            <c:numRef>
              <c:f>'[EXCEL nejmoa1612917.xlsx]Sheet3'!$D$5:$D$9</c:f>
              <c:numCache>
                <c:formatCode>General</c:formatCode>
                <c:ptCount val="5"/>
                <c:pt idx="0">
                  <c:v>5.5482739250836098E-3</c:v>
                </c:pt>
                <c:pt idx="1">
                  <c:v>-0.67143476589831796</c:v>
                </c:pt>
                <c:pt idx="2">
                  <c:v>-0.88778295704276</c:v>
                </c:pt>
                <c:pt idx="3">
                  <c:v>-0.81930661358193801</c:v>
                </c:pt>
                <c:pt idx="4">
                  <c:v>-0.79140756654479505</c:v>
                </c:pt>
              </c:numCache>
            </c:numRef>
          </c:yVal>
          <c:smooth val="0"/>
          <c:extLst>
            <c:ext xmlns:c16="http://schemas.microsoft.com/office/drawing/2014/chart" uri="{C3380CC4-5D6E-409C-BE32-E72D297353CC}">
              <c16:uniqueId val="{00000001-79A1-4885-BA0A-67550BA148DB}"/>
            </c:ext>
          </c:extLst>
        </c:ser>
        <c:dLbls>
          <c:showLegendKey val="0"/>
          <c:showVal val="0"/>
          <c:showCatName val="0"/>
          <c:showSerName val="0"/>
          <c:showPercent val="0"/>
          <c:showBubbleSize val="0"/>
        </c:dLbls>
        <c:axId val="596077312"/>
        <c:axId val="596077968"/>
      </c:scatterChart>
      <c:valAx>
        <c:axId val="596077312"/>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2"/>
                    </a:solidFill>
                    <a:latin typeface="DINPro-Medium" panose="02000503030000020004" pitchFamily="50" charset="0"/>
                    <a:ea typeface="+mn-ea"/>
                    <a:cs typeface="+mn-cs"/>
                  </a:defRPr>
                </a:pPr>
                <a:r>
                  <a:rPr lang="ru-RU"/>
                  <a:t>недель</a:t>
                </a:r>
                <a:endParaRPr lang="en-US"/>
              </a:p>
            </c:rich>
          </c:tx>
          <c:layout>
            <c:manualLayout>
              <c:xMode val="edge"/>
              <c:yMode val="edge"/>
              <c:x val="0.86642192052826861"/>
              <c:y val="3.0150322118825817E-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DINPro-Medium" panose="02000503030000020004" pitchFamily="50" charset="0"/>
                  <a:ea typeface="+mn-ea"/>
                  <a:cs typeface="+mn-cs"/>
                </a:defRPr>
              </a:pPr>
              <a:endParaRPr lang="ru-RU"/>
            </a:p>
          </c:txPr>
        </c:title>
        <c:numFmt formatCode="General" sourceLinked="1"/>
        <c:majorTickMark val="out"/>
        <c:minorTickMark val="none"/>
        <c:tickLblPos val="high"/>
        <c:spPr>
          <a:noFill/>
          <a:ln w="28575" cap="flat" cmpd="sng" algn="ctr">
            <a:solidFill>
              <a:schemeClr val="tx2"/>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DINPro-Medium" panose="02000503030000020004" pitchFamily="50" charset="0"/>
                <a:ea typeface="+mn-ea"/>
                <a:cs typeface="+mn-cs"/>
              </a:defRPr>
            </a:pPr>
            <a:endParaRPr lang="ru-RU"/>
          </a:p>
        </c:txPr>
        <c:crossAx val="596077968"/>
        <c:crosses val="autoZero"/>
        <c:crossBetween val="midCat"/>
        <c:majorUnit val="6"/>
      </c:valAx>
      <c:valAx>
        <c:axId val="596077968"/>
        <c:scaling>
          <c:orientation val="minMax"/>
          <c:max val="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DINPro-Medium" panose="02000503030000020004" pitchFamily="50" charset="0"/>
                    <a:ea typeface="+mn-ea"/>
                    <a:cs typeface="+mn-cs"/>
                  </a:defRPr>
                </a:pPr>
                <a:r>
                  <a:rPr lang="ru-RU" dirty="0"/>
                  <a:t>динамика </a:t>
                </a:r>
                <a:r>
                  <a:rPr lang="en-US" dirty="0"/>
                  <a:t> HbA1c (%)</a:t>
                </a:r>
              </a:p>
            </c:rich>
          </c:tx>
          <c:layout>
            <c:manualLayout>
              <c:xMode val="edge"/>
              <c:yMode val="edge"/>
              <c:x val="5.3678414747338185E-2"/>
              <c:y val="0.30861083273681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DINPro-Medium" panose="02000503030000020004" pitchFamily="50" charset="0"/>
                  <a:ea typeface="+mn-ea"/>
                  <a:cs typeface="+mn-cs"/>
                </a:defRPr>
              </a:pPr>
              <a:endParaRPr lang="ru-RU"/>
            </a:p>
          </c:txPr>
        </c:title>
        <c:numFmt formatCode="General" sourceLinked="1"/>
        <c:majorTickMark val="out"/>
        <c:minorTickMark val="none"/>
        <c:tickLblPos val="nextTo"/>
        <c:spPr>
          <a:noFill/>
          <a:ln w="28575" cap="flat" cmpd="sng" algn="ctr">
            <a:solidFill>
              <a:schemeClr val="tx2"/>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DINPro-Medium" panose="02000503030000020004" pitchFamily="50" charset="0"/>
                <a:ea typeface="+mn-ea"/>
                <a:cs typeface="+mn-cs"/>
              </a:defRPr>
            </a:pPr>
            <a:endParaRPr lang="ru-RU"/>
          </a:p>
        </c:txPr>
        <c:crossAx val="596077312"/>
        <c:crosses val="autoZero"/>
        <c:crossBetween val="midCat"/>
      </c:valAx>
      <c:spPr>
        <a:noFill/>
        <a:ln>
          <a:noFill/>
        </a:ln>
        <a:effectLst/>
      </c:spPr>
    </c:plotArea>
    <c:plotVisOnly val="1"/>
    <c:dispBlanksAs val="gap"/>
    <c:showDLblsOverMax val="0"/>
  </c:chart>
  <c:spPr>
    <a:noFill/>
    <a:ln>
      <a:noFill/>
    </a:ln>
    <a:effectLst/>
  </c:spPr>
  <c:txPr>
    <a:bodyPr/>
    <a:lstStyle/>
    <a:p>
      <a:pPr>
        <a:defRPr sz="1800">
          <a:solidFill>
            <a:schemeClr val="tx2"/>
          </a:solidFill>
          <a:latin typeface="DINPro-Medium" panose="02000503030000020004" pitchFamily="50" charset="0"/>
        </a:defRPr>
      </a:pPr>
      <a:endParaRPr lang="ru-RU"/>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r>
              <a:rPr lang="ru-RU"/>
              <a:t>Другие</a:t>
            </a:r>
            <a:r>
              <a:rPr lang="ru-RU" baseline="0"/>
              <a:t> показатели</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ED7D31"/>
              </a:solidFill>
              <a:ln>
                <a:noFill/>
              </a:ln>
              <a:effectLst/>
            </c:spPr>
            <c:extLst>
              <c:ext xmlns:c16="http://schemas.microsoft.com/office/drawing/2014/chart" uri="{C3380CC4-5D6E-409C-BE32-E72D297353CC}">
                <c16:uniqueId val="{00000001-3873-4EF5-B637-DD80931ADA67}"/>
              </c:ext>
            </c:extLst>
          </c:dPt>
          <c:dPt>
            <c:idx val="2"/>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2-3873-4EF5-B637-DD80931ADA6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DINPro-Medium" panose="02000503030000020004" pitchFamily="50" charset="0"/>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Sheet2!$A$4:$A$7</c:f>
              <c:strCache>
                <c:ptCount val="3"/>
                <c:pt idx="0">
                  <c:v>Вес</c:v>
                </c:pt>
                <c:pt idx="1">
                  <c:v>САД</c:v>
                </c:pt>
                <c:pt idx="2">
                  <c:v>Инсулин</c:v>
                </c:pt>
              </c:strCache>
              <c:extLst/>
            </c:strRef>
          </c:cat>
          <c:val>
            <c:numRef>
              <c:f>Sheet2!$B$4:$B$7</c:f>
              <c:numCache>
                <c:formatCode>General</c:formatCode>
                <c:ptCount val="3"/>
                <c:pt idx="0">
                  <c:v>-2.98</c:v>
                </c:pt>
                <c:pt idx="1">
                  <c:v>-3.5</c:v>
                </c:pt>
                <c:pt idx="2">
                  <c:v>-2.8</c:v>
                </c:pt>
              </c:numCache>
              <c:extLst/>
            </c:numRef>
          </c:val>
          <c:extLst>
            <c:ext xmlns:c16="http://schemas.microsoft.com/office/drawing/2014/chart" uri="{C3380CC4-5D6E-409C-BE32-E72D297353CC}">
              <c16:uniqueId val="{00000000-3873-4EF5-B637-DD80931ADA67}"/>
            </c:ext>
          </c:extLst>
        </c:ser>
        <c:dLbls>
          <c:showLegendKey val="0"/>
          <c:showVal val="0"/>
          <c:showCatName val="0"/>
          <c:showSerName val="0"/>
          <c:showPercent val="0"/>
          <c:showBubbleSize val="0"/>
        </c:dLbls>
        <c:gapWidth val="126"/>
        <c:overlap val="-27"/>
        <c:axId val="597148904"/>
        <c:axId val="597149232"/>
      </c:barChart>
      <c:catAx>
        <c:axId val="597148904"/>
        <c:scaling>
          <c:orientation val="minMax"/>
        </c:scaling>
        <c:delete val="0"/>
        <c:axPos val="b"/>
        <c:numFmt formatCode="General" sourceLinked="1"/>
        <c:majorTickMark val="out"/>
        <c:minorTickMark val="none"/>
        <c:tickLblPos val="high"/>
        <c:spPr>
          <a:noFill/>
          <a:ln w="28575"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9232"/>
        <c:crosses val="autoZero"/>
        <c:auto val="1"/>
        <c:lblAlgn val="ctr"/>
        <c:lblOffset val="100"/>
        <c:noMultiLvlLbl val="0"/>
      </c:catAx>
      <c:valAx>
        <c:axId val="597149232"/>
        <c:scaling>
          <c:orientation val="minMax"/>
        </c:scaling>
        <c:delete val="0"/>
        <c:axPos val="l"/>
        <c:numFmt formatCode="General" sourceLinked="1"/>
        <c:majorTickMark val="out"/>
        <c:minorTickMark val="none"/>
        <c:tickLblPos val="nextTo"/>
        <c:spPr>
          <a:noFill/>
          <a:ln w="28575">
            <a:solidFill>
              <a:schemeClr val="tx2"/>
            </a:solidFill>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89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2"/>
          </a:solidFill>
          <a:latin typeface="DINPro-Medium" panose="02000503030000020004" pitchFamily="50" charset="0"/>
        </a:defRPr>
      </a:pPr>
      <a:endParaRPr lang="ru-RU"/>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4497452524316"/>
          <c:y val="1.7652478934182071E-2"/>
          <c:w val="0.8495161854768154"/>
          <c:h val="0.70941367068419148"/>
        </c:manualLayout>
      </c:layout>
      <c:scatterChart>
        <c:scatterStyle val="lineMarker"/>
        <c:varyColors val="0"/>
        <c:ser>
          <c:idx val="0"/>
          <c:order val="0"/>
          <c:tx>
            <c:v>Placebo</c:v>
          </c:tx>
          <c:spPr>
            <a:ln w="38100" cap="rnd">
              <a:solidFill>
                <a:schemeClr val="accent1"/>
              </a:solidFill>
              <a:round/>
            </a:ln>
            <a:effectLst/>
          </c:spPr>
          <c:marker>
            <c:symbol val="none"/>
          </c:marker>
          <c:xVal>
            <c:numRef>
              <c:f>'[ada 2016.xlsx]Sheet7'!$Q$5:$Q$97</c:f>
              <c:numCache>
                <c:formatCode>General</c:formatCode>
                <c:ptCount val="93"/>
                <c:pt idx="0">
                  <c:v>1.99947712418301</c:v>
                </c:pt>
                <c:pt idx="1">
                  <c:v>2.50143790849673</c:v>
                </c:pt>
                <c:pt idx="2">
                  <c:v>2.9992156862745101</c:v>
                </c:pt>
                <c:pt idx="3">
                  <c:v>3.50117647058824</c:v>
                </c:pt>
                <c:pt idx="4">
                  <c:v>3.9989542483660099</c:v>
                </c:pt>
                <c:pt idx="5">
                  <c:v>4.5009150326797398</c:v>
                </c:pt>
                <c:pt idx="6">
                  <c:v>4.9986928104575199</c:v>
                </c:pt>
                <c:pt idx="7">
                  <c:v>5.5006535947712401</c:v>
                </c:pt>
                <c:pt idx="8">
                  <c:v>5.9984313725490201</c:v>
                </c:pt>
                <c:pt idx="9">
                  <c:v>6.5003921568627403</c:v>
                </c:pt>
                <c:pt idx="10">
                  <c:v>6.9981699346405204</c:v>
                </c:pt>
                <c:pt idx="11">
                  <c:v>7.5001307189542503</c:v>
                </c:pt>
                <c:pt idx="12">
                  <c:v>8.0020915032679696</c:v>
                </c:pt>
                <c:pt idx="13">
                  <c:v>8.4998692810457506</c:v>
                </c:pt>
                <c:pt idx="14">
                  <c:v>9.0018300653594796</c:v>
                </c:pt>
                <c:pt idx="15">
                  <c:v>9.4996078431372606</c:v>
                </c:pt>
                <c:pt idx="16">
                  <c:v>10.001568627451</c:v>
                </c:pt>
                <c:pt idx="17">
                  <c:v>10.499346405228801</c:v>
                </c:pt>
                <c:pt idx="18">
                  <c:v>11.0013071895425</c:v>
                </c:pt>
                <c:pt idx="19">
                  <c:v>11.4990849673203</c:v>
                </c:pt>
                <c:pt idx="20">
                  <c:v>12.001045751634001</c:v>
                </c:pt>
                <c:pt idx="21">
                  <c:v>12.4988235294118</c:v>
                </c:pt>
                <c:pt idx="22">
                  <c:v>13.0007843137255</c:v>
                </c:pt>
                <c:pt idx="23">
                  <c:v>13.498562091503301</c:v>
                </c:pt>
                <c:pt idx="24">
                  <c:v>14.000522875817</c:v>
                </c:pt>
                <c:pt idx="25">
                  <c:v>14.4983006535948</c:v>
                </c:pt>
                <c:pt idx="26">
                  <c:v>15.000261437908501</c:v>
                </c:pt>
                <c:pt idx="27">
                  <c:v>15.498039215686299</c:v>
                </c:pt>
                <c:pt idx="28">
                  <c:v>16</c:v>
                </c:pt>
                <c:pt idx="29">
                  <c:v>16.501960784313699</c:v>
                </c:pt>
                <c:pt idx="30">
                  <c:v>16.999738562091501</c:v>
                </c:pt>
                <c:pt idx="31">
                  <c:v>17.5016993464052</c:v>
                </c:pt>
                <c:pt idx="32">
                  <c:v>17.999477124182999</c:v>
                </c:pt>
                <c:pt idx="33">
                  <c:v>18.501437908496701</c:v>
                </c:pt>
                <c:pt idx="34">
                  <c:v>18.9992156862745</c:v>
                </c:pt>
                <c:pt idx="35">
                  <c:v>19.501176470588199</c:v>
                </c:pt>
                <c:pt idx="36">
                  <c:v>19.998954248366001</c:v>
                </c:pt>
                <c:pt idx="37">
                  <c:v>20.5009150326797</c:v>
                </c:pt>
                <c:pt idx="38">
                  <c:v>20.998692810457499</c:v>
                </c:pt>
                <c:pt idx="39">
                  <c:v>21.500653594771201</c:v>
                </c:pt>
                <c:pt idx="40">
                  <c:v>21.998431372549</c:v>
                </c:pt>
                <c:pt idx="41">
                  <c:v>22.500392156862699</c:v>
                </c:pt>
                <c:pt idx="42">
                  <c:v>22.998169934640501</c:v>
                </c:pt>
                <c:pt idx="43">
                  <c:v>23.5001307189542</c:v>
                </c:pt>
                <c:pt idx="44">
                  <c:v>23.997908496731998</c:v>
                </c:pt>
                <c:pt idx="45">
                  <c:v>24.4998692810458</c:v>
                </c:pt>
                <c:pt idx="46">
                  <c:v>25.001830065359499</c:v>
                </c:pt>
                <c:pt idx="47">
                  <c:v>25.499607843137301</c:v>
                </c:pt>
                <c:pt idx="48">
                  <c:v>26.001568627451</c:v>
                </c:pt>
                <c:pt idx="49">
                  <c:v>26.499346405228799</c:v>
                </c:pt>
                <c:pt idx="50">
                  <c:v>27.001307189542501</c:v>
                </c:pt>
                <c:pt idx="51">
                  <c:v>27.4990849673203</c:v>
                </c:pt>
                <c:pt idx="52">
                  <c:v>28.001045751633999</c:v>
                </c:pt>
                <c:pt idx="53">
                  <c:v>28.498823529411801</c:v>
                </c:pt>
                <c:pt idx="54">
                  <c:v>29.0007843137255</c:v>
                </c:pt>
                <c:pt idx="55">
                  <c:v>29.498562091503299</c:v>
                </c:pt>
                <c:pt idx="56">
                  <c:v>30.000522875817001</c:v>
                </c:pt>
                <c:pt idx="57">
                  <c:v>30.4983006535948</c:v>
                </c:pt>
                <c:pt idx="58">
                  <c:v>31.000261437908499</c:v>
                </c:pt>
                <c:pt idx="59">
                  <c:v>31.498039215686301</c:v>
                </c:pt>
                <c:pt idx="60">
                  <c:v>32</c:v>
                </c:pt>
                <c:pt idx="61">
                  <c:v>32.501960784313702</c:v>
                </c:pt>
                <c:pt idx="62">
                  <c:v>32.999738562091501</c:v>
                </c:pt>
                <c:pt idx="63">
                  <c:v>33.501699346405204</c:v>
                </c:pt>
                <c:pt idx="64">
                  <c:v>33.999477124183002</c:v>
                </c:pt>
                <c:pt idx="65">
                  <c:v>34.501437908496698</c:v>
                </c:pt>
                <c:pt idx="66">
                  <c:v>34.999215686274503</c:v>
                </c:pt>
                <c:pt idx="67">
                  <c:v>35.501176470588199</c:v>
                </c:pt>
                <c:pt idx="68">
                  <c:v>35.998954248365997</c:v>
                </c:pt>
                <c:pt idx="69">
                  <c:v>36.5009150326797</c:v>
                </c:pt>
                <c:pt idx="70">
                  <c:v>36.998692810457499</c:v>
                </c:pt>
                <c:pt idx="71">
                  <c:v>37.500653594771201</c:v>
                </c:pt>
                <c:pt idx="72">
                  <c:v>37.998431372549</c:v>
                </c:pt>
                <c:pt idx="73">
                  <c:v>38.500392156862702</c:v>
                </c:pt>
                <c:pt idx="74">
                  <c:v>38.998169934640501</c:v>
                </c:pt>
                <c:pt idx="75">
                  <c:v>39.500130718954203</c:v>
                </c:pt>
                <c:pt idx="76">
                  <c:v>40.002091503267998</c:v>
                </c:pt>
                <c:pt idx="77">
                  <c:v>40.499869281045797</c:v>
                </c:pt>
                <c:pt idx="78">
                  <c:v>41.001830065359499</c:v>
                </c:pt>
                <c:pt idx="79">
                  <c:v>41.499607843137298</c:v>
                </c:pt>
                <c:pt idx="80">
                  <c:v>42.001568627451</c:v>
                </c:pt>
                <c:pt idx="81">
                  <c:v>42.499346405228799</c:v>
                </c:pt>
                <c:pt idx="82">
                  <c:v>43.001307189542501</c:v>
                </c:pt>
                <c:pt idx="83">
                  <c:v>43.4990849673203</c:v>
                </c:pt>
                <c:pt idx="84">
                  <c:v>44.001045751634003</c:v>
                </c:pt>
                <c:pt idx="85">
                  <c:v>44.498823529411801</c:v>
                </c:pt>
                <c:pt idx="86">
                  <c:v>45.000784313725497</c:v>
                </c:pt>
                <c:pt idx="87">
                  <c:v>45.498562091503302</c:v>
                </c:pt>
                <c:pt idx="88">
                  <c:v>46.000522875816998</c:v>
                </c:pt>
                <c:pt idx="89">
                  <c:v>46.498300653594796</c:v>
                </c:pt>
                <c:pt idx="90">
                  <c:v>47.000261437908499</c:v>
                </c:pt>
                <c:pt idx="91">
                  <c:v>47.498039215686298</c:v>
                </c:pt>
                <c:pt idx="92">
                  <c:v>48</c:v>
                </c:pt>
              </c:numCache>
            </c:numRef>
          </c:xVal>
          <c:yVal>
            <c:numRef>
              <c:f>'[ada 2016.xlsx]Sheet7'!$R$5:$R$97</c:f>
              <c:numCache>
                <c:formatCode>General</c:formatCode>
                <c:ptCount val="93"/>
                <c:pt idx="0">
                  <c:v>0.65494825708061</c:v>
                </c:pt>
                <c:pt idx="1">
                  <c:v>0.87337145969498897</c:v>
                </c:pt>
                <c:pt idx="2">
                  <c:v>0.97374183006535897</c:v>
                </c:pt>
                <c:pt idx="3">
                  <c:v>1.1817483660130701</c:v>
                </c:pt>
                <c:pt idx="4">
                  <c:v>1.66059095860566</c:v>
                </c:pt>
                <c:pt idx="5">
                  <c:v>1.83387527233115</c:v>
                </c:pt>
                <c:pt idx="6">
                  <c:v>1.89605119825708</c:v>
                </c:pt>
                <c:pt idx="7">
                  <c:v>2.1665577342047899</c:v>
                </c:pt>
                <c:pt idx="8">
                  <c:v>2.3224836601307199</c:v>
                </c:pt>
                <c:pt idx="9">
                  <c:v>2.76312908496732</c:v>
                </c:pt>
                <c:pt idx="10">
                  <c:v>2.8287772331154701</c:v>
                </c:pt>
                <c:pt idx="11">
                  <c:v>2.8840059912854001</c:v>
                </c:pt>
                <c:pt idx="12">
                  <c:v>3.0190958605664502</c:v>
                </c:pt>
                <c:pt idx="13">
                  <c:v>3.1055773420479298</c:v>
                </c:pt>
                <c:pt idx="14">
                  <c:v>3.2233061002178598</c:v>
                </c:pt>
                <c:pt idx="15">
                  <c:v>3.3688153594771202</c:v>
                </c:pt>
                <c:pt idx="16">
                  <c:v>3.4726552287581698</c:v>
                </c:pt>
                <c:pt idx="17">
                  <c:v>3.7153867102396498</c:v>
                </c:pt>
                <c:pt idx="18">
                  <c:v>3.84700435729847</c:v>
                </c:pt>
                <c:pt idx="19">
                  <c:v>4.0098747276688496</c:v>
                </c:pt>
                <c:pt idx="20">
                  <c:v>4.2456590413943402</c:v>
                </c:pt>
                <c:pt idx="21">
                  <c:v>4.4189460784313699</c:v>
                </c:pt>
                <c:pt idx="22">
                  <c:v>4.71375816993464</c:v>
                </c:pt>
                <c:pt idx="23">
                  <c:v>4.9182952069716803</c:v>
                </c:pt>
                <c:pt idx="24">
                  <c:v>5.0915795206971701</c:v>
                </c:pt>
                <c:pt idx="25">
                  <c:v>5.3273665577341998</c:v>
                </c:pt>
                <c:pt idx="26">
                  <c:v>5.4520397603485797</c:v>
                </c:pt>
                <c:pt idx="27">
                  <c:v>5.91352124183007</c:v>
                </c:pt>
                <c:pt idx="28">
                  <c:v>6.0034722222222197</c:v>
                </c:pt>
                <c:pt idx="29">
                  <c:v>6.2462009803921603</c:v>
                </c:pt>
                <c:pt idx="30">
                  <c:v>6.4472657952069703</c:v>
                </c:pt>
                <c:pt idx="31">
                  <c:v>6.5615223311546798</c:v>
                </c:pt>
                <c:pt idx="32">
                  <c:v>6.8806427015250504</c:v>
                </c:pt>
                <c:pt idx="33">
                  <c:v>6.9705936819172098</c:v>
                </c:pt>
                <c:pt idx="34">
                  <c:v>7.1647140522875796</c:v>
                </c:pt>
                <c:pt idx="35">
                  <c:v>7.2025816993464096</c:v>
                </c:pt>
                <c:pt idx="36">
                  <c:v>7.2092020697167802</c:v>
                </c:pt>
                <c:pt idx="37">
                  <c:v>7.2922086056644897</c:v>
                </c:pt>
                <c:pt idx="38">
                  <c:v>7.4134123093681898</c:v>
                </c:pt>
                <c:pt idx="39">
                  <c:v>7.6353077342047904</c:v>
                </c:pt>
                <c:pt idx="40">
                  <c:v>7.7426225490196101</c:v>
                </c:pt>
                <c:pt idx="41">
                  <c:v>7.9506290849673196</c:v>
                </c:pt>
                <c:pt idx="42">
                  <c:v>8.1447494553376902</c:v>
                </c:pt>
                <c:pt idx="43">
                  <c:v>8.2590059912854006</c:v>
                </c:pt>
                <c:pt idx="44">
                  <c:v>8.3940985838779998</c:v>
                </c:pt>
                <c:pt idx="45">
                  <c:v>8.4250217864923709</c:v>
                </c:pt>
                <c:pt idx="46">
                  <c:v>8.6295561002178705</c:v>
                </c:pt>
                <c:pt idx="47">
                  <c:v>8.6986764705882393</c:v>
                </c:pt>
                <c:pt idx="48">
                  <c:v>8.9240441176470604</c:v>
                </c:pt>
                <c:pt idx="49">
                  <c:v>9.1528867102396507</c:v>
                </c:pt>
                <c:pt idx="50">
                  <c:v>9.3192265795207003</c:v>
                </c:pt>
                <c:pt idx="51">
                  <c:v>9.4543191721132906</c:v>
                </c:pt>
                <c:pt idx="52">
                  <c:v>9.6380201525054492</c:v>
                </c:pt>
                <c:pt idx="53">
                  <c:v>9.6932516339869306</c:v>
                </c:pt>
                <c:pt idx="54">
                  <c:v>9.8630637254901998</c:v>
                </c:pt>
                <c:pt idx="55">
                  <c:v>9.9287118736383402</c:v>
                </c:pt>
                <c:pt idx="56">
                  <c:v>9.9978295206971701</c:v>
                </c:pt>
                <c:pt idx="57">
                  <c:v>10.1641721132898</c:v>
                </c:pt>
                <c:pt idx="58">
                  <c:v>10.2263453159041</c:v>
                </c:pt>
                <c:pt idx="59">
                  <c:v>10.4204656862745</c:v>
                </c:pt>
                <c:pt idx="60">
                  <c:v>10.4513888888889</c:v>
                </c:pt>
                <c:pt idx="61">
                  <c:v>10.5552287581699</c:v>
                </c:pt>
                <c:pt idx="62">
                  <c:v>10.794488017429201</c:v>
                </c:pt>
                <c:pt idx="63">
                  <c:v>10.957355664488</c:v>
                </c:pt>
                <c:pt idx="64">
                  <c:v>11.1445315904139</c:v>
                </c:pt>
                <c:pt idx="65">
                  <c:v>11.154621459695001</c:v>
                </c:pt>
                <c:pt idx="66">
                  <c:v>11.2584640522876</c:v>
                </c:pt>
                <c:pt idx="67">
                  <c:v>11.3102205882353</c:v>
                </c:pt>
                <c:pt idx="68">
                  <c:v>11.504340958605701</c:v>
                </c:pt>
                <c:pt idx="69">
                  <c:v>11.629014161220001</c:v>
                </c:pt>
                <c:pt idx="70">
                  <c:v>11.847440087145999</c:v>
                </c:pt>
                <c:pt idx="71">
                  <c:v>11.857529956426999</c:v>
                </c:pt>
                <c:pt idx="72">
                  <c:v>12.0308169934641</c:v>
                </c:pt>
                <c:pt idx="73">
                  <c:v>12.2700735294118</c:v>
                </c:pt>
                <c:pt idx="74">
                  <c:v>12.526693899782099</c:v>
                </c:pt>
                <c:pt idx="75">
                  <c:v>12.6305337690632</c:v>
                </c:pt>
                <c:pt idx="76">
                  <c:v>12.9010403050109</c:v>
                </c:pt>
                <c:pt idx="77">
                  <c:v>13.4007162309368</c:v>
                </c:pt>
                <c:pt idx="78">
                  <c:v>13.480250544662301</c:v>
                </c:pt>
                <c:pt idx="79">
                  <c:v>13.8792320261438</c:v>
                </c:pt>
                <c:pt idx="80">
                  <c:v>13.875433006535999</c:v>
                </c:pt>
                <c:pt idx="81">
                  <c:v>13.9966367102397</c:v>
                </c:pt>
                <c:pt idx="82">
                  <c:v>14.0067265795207</c:v>
                </c:pt>
                <c:pt idx="83">
                  <c:v>14.155708061002199</c:v>
                </c:pt>
                <c:pt idx="84">
                  <c:v>14.356770152505399</c:v>
                </c:pt>
                <c:pt idx="85">
                  <c:v>14.5092238562092</c:v>
                </c:pt>
                <c:pt idx="86">
                  <c:v>14.7727859477124</c:v>
                </c:pt>
                <c:pt idx="87">
                  <c:v>14.994684095860601</c:v>
                </c:pt>
                <c:pt idx="88">
                  <c:v>15.070746187363801</c:v>
                </c:pt>
                <c:pt idx="89">
                  <c:v>15.292644335512</c:v>
                </c:pt>
                <c:pt idx="90">
                  <c:v>15.823567538126399</c:v>
                </c:pt>
                <c:pt idx="91">
                  <c:v>16.0558823529412</c:v>
                </c:pt>
                <c:pt idx="92">
                  <c:v>16.28125</c:v>
                </c:pt>
              </c:numCache>
            </c:numRef>
          </c:yVal>
          <c:smooth val="0"/>
          <c:extLst>
            <c:ext xmlns:c16="http://schemas.microsoft.com/office/drawing/2014/chart" uri="{C3380CC4-5D6E-409C-BE32-E72D297353CC}">
              <c16:uniqueId val="{00000000-EB78-47DA-A7DE-BB9047E47B46}"/>
            </c:ext>
          </c:extLst>
        </c:ser>
        <c:ser>
          <c:idx val="1"/>
          <c:order val="1"/>
          <c:tx>
            <c:v>Empagliflozin</c:v>
          </c:tx>
          <c:spPr>
            <a:ln w="38100" cap="rnd">
              <a:solidFill>
                <a:schemeClr val="accent2"/>
              </a:solidFill>
              <a:round/>
            </a:ln>
            <a:effectLst/>
          </c:spPr>
          <c:marker>
            <c:symbol val="none"/>
          </c:marker>
          <c:xVal>
            <c:numRef>
              <c:f>'[ada 2016.xlsx]Sheet7'!$Q$100:$Q$176</c:f>
              <c:numCache>
                <c:formatCode>General</c:formatCode>
                <c:ptCount val="77"/>
                <c:pt idx="0">
                  <c:v>0.30117647058823499</c:v>
                </c:pt>
                <c:pt idx="1">
                  <c:v>1.20470588235294</c:v>
                </c:pt>
                <c:pt idx="2">
                  <c:v>1.69411764705882</c:v>
                </c:pt>
                <c:pt idx="3">
                  <c:v>2.2211764705882402</c:v>
                </c:pt>
                <c:pt idx="4">
                  <c:v>2.6352941176470601</c:v>
                </c:pt>
                <c:pt idx="5">
                  <c:v>3.1247058823529401</c:v>
                </c:pt>
                <c:pt idx="6">
                  <c:v>3.6141176470588201</c:v>
                </c:pt>
                <c:pt idx="7">
                  <c:v>3.80235294117647</c:v>
                </c:pt>
                <c:pt idx="8">
                  <c:v>4.1788235294117602</c:v>
                </c:pt>
                <c:pt idx="9">
                  <c:v>4.6682352941176504</c:v>
                </c:pt>
                <c:pt idx="10">
                  <c:v>5.1576470588235299</c:v>
                </c:pt>
                <c:pt idx="11">
                  <c:v>5.4211764705882404</c:v>
                </c:pt>
                <c:pt idx="12">
                  <c:v>5.9858823529411804</c:v>
                </c:pt>
                <c:pt idx="13">
                  <c:v>6.3247058823529398</c:v>
                </c:pt>
                <c:pt idx="14">
                  <c:v>6.7011764705882397</c:v>
                </c:pt>
                <c:pt idx="15">
                  <c:v>7.22823529411765</c:v>
                </c:pt>
                <c:pt idx="16">
                  <c:v>7.6423529411764699</c:v>
                </c:pt>
                <c:pt idx="17">
                  <c:v>8.3576470588235292</c:v>
                </c:pt>
                <c:pt idx="18">
                  <c:v>8.8094117647058798</c:v>
                </c:pt>
                <c:pt idx="19">
                  <c:v>9.3741176470588208</c:v>
                </c:pt>
                <c:pt idx="20">
                  <c:v>9.71294117647059</c:v>
                </c:pt>
                <c:pt idx="21">
                  <c:v>10.1647058823529</c:v>
                </c:pt>
                <c:pt idx="22">
                  <c:v>10.6164705882353</c:v>
                </c:pt>
                <c:pt idx="23">
                  <c:v>11.068235294117599</c:v>
                </c:pt>
                <c:pt idx="24">
                  <c:v>11.632941176470601</c:v>
                </c:pt>
                <c:pt idx="25">
                  <c:v>12.1223529411765</c:v>
                </c:pt>
                <c:pt idx="26">
                  <c:v>12.5364705882353</c:v>
                </c:pt>
                <c:pt idx="27">
                  <c:v>12.8</c:v>
                </c:pt>
                <c:pt idx="28">
                  <c:v>13.176470588235301</c:v>
                </c:pt>
                <c:pt idx="29">
                  <c:v>13.5152941176471</c:v>
                </c:pt>
                <c:pt idx="30">
                  <c:v>13.9294117647059</c:v>
                </c:pt>
                <c:pt idx="31">
                  <c:v>14.3058823529412</c:v>
                </c:pt>
                <c:pt idx="32">
                  <c:v>14.6823529411765</c:v>
                </c:pt>
                <c:pt idx="33">
                  <c:v>15.2094117647059</c:v>
                </c:pt>
                <c:pt idx="34">
                  <c:v>15.8117647058824</c:v>
                </c:pt>
                <c:pt idx="35">
                  <c:v>16.301176470588199</c:v>
                </c:pt>
                <c:pt idx="36">
                  <c:v>17.0164705882353</c:v>
                </c:pt>
                <c:pt idx="37">
                  <c:v>17.5058823529412</c:v>
                </c:pt>
                <c:pt idx="38">
                  <c:v>18.1458823529412</c:v>
                </c:pt>
                <c:pt idx="39">
                  <c:v>18.672941176470601</c:v>
                </c:pt>
                <c:pt idx="40">
                  <c:v>19.162352941176501</c:v>
                </c:pt>
                <c:pt idx="41">
                  <c:v>19.425882352941201</c:v>
                </c:pt>
                <c:pt idx="42">
                  <c:v>19.952941176470599</c:v>
                </c:pt>
                <c:pt idx="43">
                  <c:v>21.082352941176499</c:v>
                </c:pt>
                <c:pt idx="44">
                  <c:v>21.383529411764702</c:v>
                </c:pt>
                <c:pt idx="45">
                  <c:v>21.948235294117602</c:v>
                </c:pt>
                <c:pt idx="46">
                  <c:v>22.701176470588202</c:v>
                </c:pt>
                <c:pt idx="47">
                  <c:v>24.207058823529401</c:v>
                </c:pt>
                <c:pt idx="48">
                  <c:v>24.470588235294102</c:v>
                </c:pt>
                <c:pt idx="49">
                  <c:v>25.0729411764706</c:v>
                </c:pt>
                <c:pt idx="50">
                  <c:v>26.7670588235294</c:v>
                </c:pt>
                <c:pt idx="51">
                  <c:v>26.88</c:v>
                </c:pt>
                <c:pt idx="52">
                  <c:v>27.708235294117699</c:v>
                </c:pt>
                <c:pt idx="53">
                  <c:v>28.009411764705899</c:v>
                </c:pt>
                <c:pt idx="54">
                  <c:v>29.138823529411798</c:v>
                </c:pt>
                <c:pt idx="55">
                  <c:v>29.515294117647102</c:v>
                </c:pt>
                <c:pt idx="56">
                  <c:v>29.967058823529399</c:v>
                </c:pt>
                <c:pt idx="57">
                  <c:v>30.795294117647099</c:v>
                </c:pt>
                <c:pt idx="58">
                  <c:v>31.171764705882399</c:v>
                </c:pt>
                <c:pt idx="59">
                  <c:v>31.698823529411801</c:v>
                </c:pt>
                <c:pt idx="60">
                  <c:v>32.7529411764706</c:v>
                </c:pt>
                <c:pt idx="61">
                  <c:v>34.070588235294103</c:v>
                </c:pt>
                <c:pt idx="62">
                  <c:v>34.672941176470601</c:v>
                </c:pt>
                <c:pt idx="63">
                  <c:v>35.237647058823498</c:v>
                </c:pt>
                <c:pt idx="64">
                  <c:v>36.065882352941202</c:v>
                </c:pt>
                <c:pt idx="65">
                  <c:v>37.308235294117601</c:v>
                </c:pt>
                <c:pt idx="66">
                  <c:v>38.324705882352902</c:v>
                </c:pt>
                <c:pt idx="67">
                  <c:v>39.115294117647103</c:v>
                </c:pt>
                <c:pt idx="68">
                  <c:v>40.0564705882353</c:v>
                </c:pt>
                <c:pt idx="69">
                  <c:v>40.96</c:v>
                </c:pt>
                <c:pt idx="70">
                  <c:v>41.901176470588197</c:v>
                </c:pt>
                <c:pt idx="71">
                  <c:v>43.369411764705902</c:v>
                </c:pt>
                <c:pt idx="72">
                  <c:v>43.52</c:v>
                </c:pt>
                <c:pt idx="73">
                  <c:v>44.310588235294098</c:v>
                </c:pt>
                <c:pt idx="74">
                  <c:v>45.025882352941203</c:v>
                </c:pt>
                <c:pt idx="75">
                  <c:v>45.552941176470597</c:v>
                </c:pt>
                <c:pt idx="76">
                  <c:v>47.962352941176498</c:v>
                </c:pt>
              </c:numCache>
            </c:numRef>
          </c:xVal>
          <c:yVal>
            <c:numRef>
              <c:f>'[ada 2016.xlsx]Sheet7'!$R$100:$R$176</c:f>
              <c:numCache>
                <c:formatCode>General</c:formatCode>
                <c:ptCount val="77"/>
                <c:pt idx="0">
                  <c:v>9.3553921568627504E-2</c:v>
                </c:pt>
                <c:pt idx="1">
                  <c:v>0.24921568627450999</c:v>
                </c:pt>
                <c:pt idx="2">
                  <c:v>0.37389705882352903</c:v>
                </c:pt>
                <c:pt idx="3">
                  <c:v>0.46730392156862699</c:v>
                </c:pt>
                <c:pt idx="4">
                  <c:v>0.52953431372548998</c:v>
                </c:pt>
                <c:pt idx="5">
                  <c:v>0.68546568627450999</c:v>
                </c:pt>
                <c:pt idx="6">
                  <c:v>0.747647058823529</c:v>
                </c:pt>
                <c:pt idx="7">
                  <c:v>0.87252450980392104</c:v>
                </c:pt>
                <c:pt idx="8">
                  <c:v>0.90352941176470603</c:v>
                </c:pt>
                <c:pt idx="9">
                  <c:v>1.05946078431373</c:v>
                </c:pt>
                <c:pt idx="10">
                  <c:v>1.1216421568627499</c:v>
                </c:pt>
                <c:pt idx="11">
                  <c:v>1.24647058823529</c:v>
                </c:pt>
                <c:pt idx="12">
                  <c:v>1.3711029411764699</c:v>
                </c:pt>
                <c:pt idx="13">
                  <c:v>1.43338235294118</c:v>
                </c:pt>
                <c:pt idx="14">
                  <c:v>1.5893872549019601</c:v>
                </c:pt>
                <c:pt idx="15">
                  <c:v>1.74529411764706</c:v>
                </c:pt>
                <c:pt idx="16">
                  <c:v>1.9012745098039201</c:v>
                </c:pt>
                <c:pt idx="17">
                  <c:v>2.1195588235294101</c:v>
                </c:pt>
                <c:pt idx="18">
                  <c:v>2.2755147058823502</c:v>
                </c:pt>
                <c:pt idx="19">
                  <c:v>2.4313970588235301</c:v>
                </c:pt>
                <c:pt idx="20">
                  <c:v>2.5249264705882402</c:v>
                </c:pt>
                <c:pt idx="21">
                  <c:v>2.6496323529411798</c:v>
                </c:pt>
                <c:pt idx="22">
                  <c:v>2.7743382352941199</c:v>
                </c:pt>
                <c:pt idx="23">
                  <c:v>2.80529411764706</c:v>
                </c:pt>
                <c:pt idx="24">
                  <c:v>2.96117647058824</c:v>
                </c:pt>
                <c:pt idx="25">
                  <c:v>3.0858578431372501</c:v>
                </c:pt>
                <c:pt idx="26">
                  <c:v>3.2418382352941202</c:v>
                </c:pt>
                <c:pt idx="27">
                  <c:v>3.3354166666666698</c:v>
                </c:pt>
                <c:pt idx="28">
                  <c:v>3.5226715686274499</c:v>
                </c:pt>
                <c:pt idx="29">
                  <c:v>3.61620098039216</c:v>
                </c:pt>
                <c:pt idx="30">
                  <c:v>3.7096813725490199</c:v>
                </c:pt>
                <c:pt idx="31">
                  <c:v>3.8031862745098</c:v>
                </c:pt>
                <c:pt idx="32">
                  <c:v>4.1779411764705898</c:v>
                </c:pt>
                <c:pt idx="33">
                  <c:v>4.27134803921569</c:v>
                </c:pt>
                <c:pt idx="34">
                  <c:v>4.3959558823529399</c:v>
                </c:pt>
                <c:pt idx="35">
                  <c:v>4.4581372549019598</c:v>
                </c:pt>
                <c:pt idx="36">
                  <c:v>4.7389215686274504</c:v>
                </c:pt>
                <c:pt idx="37">
                  <c:v>4.8636029411764703</c:v>
                </c:pt>
                <c:pt idx="38">
                  <c:v>5.0194362745097996</c:v>
                </c:pt>
                <c:pt idx="39">
                  <c:v>5.1440931372548997</c:v>
                </c:pt>
                <c:pt idx="40">
                  <c:v>5.3000245098039196</c:v>
                </c:pt>
                <c:pt idx="41">
                  <c:v>5.4248529411764697</c:v>
                </c:pt>
                <c:pt idx="42">
                  <c:v>5.4870098039215698</c:v>
                </c:pt>
                <c:pt idx="43">
                  <c:v>5.8612745098039198</c:v>
                </c:pt>
                <c:pt idx="44">
                  <c:v>6.0173284313725501</c:v>
                </c:pt>
                <c:pt idx="45">
                  <c:v>6.0794607843137296</c:v>
                </c:pt>
                <c:pt idx="46">
                  <c:v>6.4227205882352898</c:v>
                </c:pt>
                <c:pt idx="47">
                  <c:v>6.8279901960784297</c:v>
                </c:pt>
                <c:pt idx="48">
                  <c:v>7.0778186274509798</c:v>
                </c:pt>
                <c:pt idx="49">
                  <c:v>7.2336764705882404</c:v>
                </c:pt>
                <c:pt idx="50">
                  <c:v>7.6700735294117601</c:v>
                </c:pt>
                <c:pt idx="51">
                  <c:v>7.8262499999999999</c:v>
                </c:pt>
                <c:pt idx="52">
                  <c:v>7.9194607843137304</c:v>
                </c:pt>
                <c:pt idx="53">
                  <c:v>8.01301470588235</c:v>
                </c:pt>
                <c:pt idx="54">
                  <c:v>8.3872794117647107</c:v>
                </c:pt>
                <c:pt idx="55">
                  <c:v>8.4495343137254899</c:v>
                </c:pt>
                <c:pt idx="56">
                  <c:v>8.7929901960784296</c:v>
                </c:pt>
                <c:pt idx="57">
                  <c:v>9.0112009803921609</c:v>
                </c:pt>
                <c:pt idx="58">
                  <c:v>9.1359558823529401</c:v>
                </c:pt>
                <c:pt idx="59">
                  <c:v>9.2606127450980402</c:v>
                </c:pt>
                <c:pt idx="60">
                  <c:v>9.4474264705882405</c:v>
                </c:pt>
                <c:pt idx="61">
                  <c:v>9.7590686274509792</c:v>
                </c:pt>
                <c:pt idx="62">
                  <c:v>10.133676470588201</c:v>
                </c:pt>
                <c:pt idx="63">
                  <c:v>10.164558823529401</c:v>
                </c:pt>
                <c:pt idx="64">
                  <c:v>10.6015196078431</c:v>
                </c:pt>
                <c:pt idx="65">
                  <c:v>10.8507107843137</c:v>
                </c:pt>
                <c:pt idx="66">
                  <c:v>11.4125490196078</c:v>
                </c:pt>
                <c:pt idx="67">
                  <c:v>11.599534313725499</c:v>
                </c:pt>
                <c:pt idx="68">
                  <c:v>11.6614215686275</c:v>
                </c:pt>
                <c:pt idx="69">
                  <c:v>12.254583333333301</c:v>
                </c:pt>
                <c:pt idx="70">
                  <c:v>12.378970588235299</c:v>
                </c:pt>
                <c:pt idx="71">
                  <c:v>12.4405147058824</c:v>
                </c:pt>
                <c:pt idx="72">
                  <c:v>12.6279166666667</c:v>
                </c:pt>
                <c:pt idx="73">
                  <c:v>12.752401960784301</c:v>
                </c:pt>
                <c:pt idx="74">
                  <c:v>12.8144362745098</c:v>
                </c:pt>
                <c:pt idx="75">
                  <c:v>12.970343137254901</c:v>
                </c:pt>
                <c:pt idx="76">
                  <c:v>13.0000245098039</c:v>
                </c:pt>
              </c:numCache>
            </c:numRef>
          </c:yVal>
          <c:smooth val="0"/>
          <c:extLst>
            <c:ext xmlns:c16="http://schemas.microsoft.com/office/drawing/2014/chart" uri="{C3380CC4-5D6E-409C-BE32-E72D297353CC}">
              <c16:uniqueId val="{00000001-EB78-47DA-A7DE-BB9047E47B46}"/>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419573490813648"/>
          <c:y val="0.5370089676290463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r>
              <a:rPr lang="ru-RU" dirty="0"/>
              <a:t>частота тяжелой</a:t>
            </a:r>
            <a:r>
              <a:rPr lang="ru-RU" baseline="0" dirty="0"/>
              <a:t> гипо</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479-4706-B570-B9518B5C1DC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DINPro-Medium" panose="02000503030000020004" pitchFamily="50" charset="0"/>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nejmoa1612917.xlsx]Sheet2'!$A$1:$A$2</c:f>
              <c:strCache>
                <c:ptCount val="2"/>
                <c:pt idx="0">
                  <c:v>сотаглифлозин</c:v>
                </c:pt>
                <c:pt idx="1">
                  <c:v>плацебо</c:v>
                </c:pt>
              </c:strCache>
            </c:strRef>
          </c:cat>
          <c:val>
            <c:numRef>
              <c:f>'[EXCEL nejmoa1612917.xlsx]Sheet2'!$C$1:$C$2</c:f>
              <c:numCache>
                <c:formatCode>General</c:formatCode>
                <c:ptCount val="2"/>
                <c:pt idx="0">
                  <c:v>3</c:v>
                </c:pt>
                <c:pt idx="1">
                  <c:v>2.4</c:v>
                </c:pt>
              </c:numCache>
            </c:numRef>
          </c:val>
          <c:extLst>
            <c:ext xmlns:c16="http://schemas.microsoft.com/office/drawing/2014/chart" uri="{C3380CC4-5D6E-409C-BE32-E72D297353CC}">
              <c16:uniqueId val="{00000002-57E4-4FEA-8DB5-956D93754DED}"/>
            </c:ext>
          </c:extLst>
        </c:ser>
        <c:dLbls>
          <c:showLegendKey val="0"/>
          <c:showVal val="0"/>
          <c:showCatName val="0"/>
          <c:showSerName val="0"/>
          <c:showPercent val="0"/>
          <c:showBubbleSize val="0"/>
        </c:dLbls>
        <c:gapWidth val="219"/>
        <c:overlap val="-27"/>
        <c:axId val="597148904"/>
        <c:axId val="597149232"/>
      </c:barChart>
      <c:catAx>
        <c:axId val="597148904"/>
        <c:scaling>
          <c:orientation val="minMax"/>
        </c:scaling>
        <c:delete val="0"/>
        <c:axPos val="b"/>
        <c:numFmt formatCode="General" sourceLinked="1"/>
        <c:majorTickMark val="out"/>
        <c:minorTickMark val="none"/>
        <c:tickLblPos val="nextTo"/>
        <c:spPr>
          <a:noFill/>
          <a:ln w="28575"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9232"/>
        <c:crosses val="autoZero"/>
        <c:auto val="1"/>
        <c:lblAlgn val="ctr"/>
        <c:lblOffset val="100"/>
        <c:noMultiLvlLbl val="0"/>
      </c:catAx>
      <c:valAx>
        <c:axId val="597149232"/>
        <c:scaling>
          <c:orientation val="minMax"/>
          <c:max val="3.5"/>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r>
                  <a:rPr lang="ru-RU"/>
                  <a:t>% пациентов </a:t>
                </a:r>
                <a:endParaRPr lang="en-US"/>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title>
        <c:numFmt formatCode="General" sourceLinked="1"/>
        <c:majorTickMark val="out"/>
        <c:minorTickMark val="none"/>
        <c:tickLblPos val="nextTo"/>
        <c:spPr>
          <a:noFill/>
          <a:ln w="28575">
            <a:solidFill>
              <a:schemeClr val="tx2"/>
            </a:solidFill>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89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2"/>
          </a:solidFill>
          <a:latin typeface="DINPro-Medium" panose="02000503030000020004" pitchFamily="50" charset="0"/>
        </a:defRPr>
      </a:pPr>
      <a:endParaRPr lang="ru-RU"/>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r>
              <a:rPr lang="ru-RU"/>
              <a:t>частота ДКА</a:t>
            </a:r>
            <a:endParaRPr lang="en-US"/>
          </a:p>
        </c:rich>
      </c:tx>
      <c:layout>
        <c:manualLayout>
          <c:xMode val="edge"/>
          <c:yMode val="edge"/>
          <c:x val="0.4455415573053369"/>
          <c:y val="1.7452006980802792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2"/>
              </a:solidFill>
              <a:latin typeface="DINPro-Medium" panose="02000503030000020004" pitchFamily="50" charset="0"/>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668-4B33-B1C2-0175CFE8742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DINPro-Medium" panose="02000503030000020004" pitchFamily="50" charset="0"/>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nejmoa1612917.xlsx]Sheet2'!$A$1:$A$2</c:f>
              <c:strCache>
                <c:ptCount val="2"/>
                <c:pt idx="0">
                  <c:v>сотаглифлозин</c:v>
                </c:pt>
                <c:pt idx="1">
                  <c:v>плацебо</c:v>
                </c:pt>
              </c:strCache>
            </c:strRef>
          </c:cat>
          <c:val>
            <c:numRef>
              <c:f>'[EXCEL nejmoa1612917.xlsx]Sheet2'!$D$1:$D$2</c:f>
              <c:numCache>
                <c:formatCode>General</c:formatCode>
                <c:ptCount val="2"/>
                <c:pt idx="0">
                  <c:v>3.1</c:v>
                </c:pt>
                <c:pt idx="1">
                  <c:v>0.6</c:v>
                </c:pt>
              </c:numCache>
            </c:numRef>
          </c:val>
          <c:extLst>
            <c:ext xmlns:c16="http://schemas.microsoft.com/office/drawing/2014/chart" uri="{C3380CC4-5D6E-409C-BE32-E72D297353CC}">
              <c16:uniqueId val="{00000002-DF0C-4896-852C-D34203444B2C}"/>
            </c:ext>
          </c:extLst>
        </c:ser>
        <c:dLbls>
          <c:showLegendKey val="0"/>
          <c:showVal val="0"/>
          <c:showCatName val="0"/>
          <c:showSerName val="0"/>
          <c:showPercent val="0"/>
          <c:showBubbleSize val="0"/>
        </c:dLbls>
        <c:gapWidth val="219"/>
        <c:overlap val="-27"/>
        <c:axId val="597148904"/>
        <c:axId val="597149232"/>
      </c:barChart>
      <c:catAx>
        <c:axId val="597148904"/>
        <c:scaling>
          <c:orientation val="minMax"/>
        </c:scaling>
        <c:delete val="0"/>
        <c:axPos val="b"/>
        <c:numFmt formatCode="General" sourceLinked="1"/>
        <c:majorTickMark val="out"/>
        <c:minorTickMark val="none"/>
        <c:tickLblPos val="nextTo"/>
        <c:spPr>
          <a:noFill/>
          <a:ln w="28575"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9232"/>
        <c:crosses val="autoZero"/>
        <c:auto val="1"/>
        <c:lblAlgn val="ctr"/>
        <c:lblOffset val="100"/>
        <c:noMultiLvlLbl val="0"/>
      </c:catAx>
      <c:valAx>
        <c:axId val="59714923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r>
                  <a:rPr lang="ru-RU"/>
                  <a:t>% пациентов </a:t>
                </a:r>
                <a:endParaRPr lang="en-US"/>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title>
        <c:numFmt formatCode="General" sourceLinked="1"/>
        <c:majorTickMark val="out"/>
        <c:minorTickMark val="none"/>
        <c:tickLblPos val="nextTo"/>
        <c:spPr>
          <a:noFill/>
          <a:ln w="28575">
            <a:solidFill>
              <a:schemeClr val="tx2"/>
            </a:solidFill>
          </a:ln>
          <a:effectLst/>
        </c:spPr>
        <c:txPr>
          <a:bodyPr rot="-60000000" spcFirstLastPara="1" vertOverflow="ellipsis" vert="horz" wrap="square" anchor="ctr" anchorCtr="1"/>
          <a:lstStyle/>
          <a:p>
            <a:pPr>
              <a:defRPr sz="1600" b="0" i="0" u="none" strike="noStrike" kern="1200" baseline="0">
                <a:solidFill>
                  <a:schemeClr val="tx2"/>
                </a:solidFill>
                <a:latin typeface="DINPro-Medium" panose="02000503030000020004" pitchFamily="50" charset="0"/>
                <a:ea typeface="+mn-ea"/>
                <a:cs typeface="+mn-cs"/>
              </a:defRPr>
            </a:pPr>
            <a:endParaRPr lang="ru-RU"/>
          </a:p>
        </c:txPr>
        <c:crossAx val="5971489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2"/>
          </a:solidFill>
          <a:latin typeface="DINPro-Medium" panose="02000503030000020004" pitchFamily="50" charset="0"/>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1159230096238"/>
          <c:y val="3.3509600323093247E-2"/>
          <c:w val="0.8495161854768154"/>
          <c:h val="0.66346085199102656"/>
        </c:manualLayout>
      </c:layout>
      <c:scatterChart>
        <c:scatterStyle val="lineMarker"/>
        <c:varyColors val="0"/>
        <c:ser>
          <c:idx val="0"/>
          <c:order val="0"/>
          <c:tx>
            <c:strRef>
              <c:f>'[ada 2016.xlsx]Sheet7'!$A$4</c:f>
              <c:strCache>
                <c:ptCount val="1"/>
                <c:pt idx="0">
                  <c:v>Placebo</c:v>
                </c:pt>
              </c:strCache>
            </c:strRef>
          </c:tx>
          <c:spPr>
            <a:ln w="38100" cap="rnd">
              <a:solidFill>
                <a:schemeClr val="accent1"/>
              </a:solidFill>
              <a:round/>
            </a:ln>
            <a:effectLst/>
          </c:spPr>
          <c:marker>
            <c:symbol val="none"/>
          </c:marker>
          <c:xVal>
            <c:numRef>
              <c:f>'[ada 2016.xlsx]Sheet7'!$B$5:$B$80</c:f>
              <c:numCache>
                <c:formatCode>0.00</c:formatCode>
                <c:ptCount val="76"/>
                <c:pt idx="0">
                  <c:v>0</c:v>
                </c:pt>
                <c:pt idx="1">
                  <c:v>0.79421747328724102</c:v>
                </c:pt>
                <c:pt idx="2">
                  <c:v>1.1700888928795901</c:v>
                </c:pt>
                <c:pt idx="3">
                  <c:v>1.5455724162700899</c:v>
                </c:pt>
                <c:pt idx="4">
                  <c:v>1.92202568016521</c:v>
                </c:pt>
                <c:pt idx="5">
                  <c:v>2.21469336446081</c:v>
                </c:pt>
                <c:pt idx="6">
                  <c:v>2.8828445721469</c:v>
                </c:pt>
                <c:pt idx="7">
                  <c:v>3.3004148334380901</c:v>
                </c:pt>
                <c:pt idx="8">
                  <c:v>4.7620077220077199</c:v>
                </c:pt>
                <c:pt idx="9">
                  <c:v>5.4299649815928897</c:v>
                </c:pt>
                <c:pt idx="10">
                  <c:v>6.0566112956810603</c:v>
                </c:pt>
                <c:pt idx="11">
                  <c:v>6.55796713657179</c:v>
                </c:pt>
                <c:pt idx="12">
                  <c:v>7.2274759809643498</c:v>
                </c:pt>
                <c:pt idx="13">
                  <c:v>7.7288318218550804</c:v>
                </c:pt>
                <c:pt idx="14">
                  <c:v>8.3139732423453392</c:v>
                </c:pt>
                <c:pt idx="15">
                  <c:v>8.8989207147346701</c:v>
                </c:pt>
                <c:pt idx="16">
                  <c:v>9.6931381880219103</c:v>
                </c:pt>
                <c:pt idx="17">
                  <c:v>10.0688156595133</c:v>
                </c:pt>
                <c:pt idx="18">
                  <c:v>10.4869677651073</c:v>
                </c:pt>
                <c:pt idx="19">
                  <c:v>11.0711394450929</c:v>
                </c:pt>
                <c:pt idx="20">
                  <c:v>11.8240459728832</c:v>
                </c:pt>
                <c:pt idx="21">
                  <c:v>12.1176833976834</c:v>
                </c:pt>
                <c:pt idx="22">
                  <c:v>12.577728293077101</c:v>
                </c:pt>
                <c:pt idx="23">
                  <c:v>12.9951046062674</c:v>
                </c:pt>
                <c:pt idx="24">
                  <c:v>13.5385471850588</c:v>
                </c:pt>
                <c:pt idx="25">
                  <c:v>14.1233007093472</c:v>
                </c:pt>
                <c:pt idx="26">
                  <c:v>14.5414528149412</c:v>
                </c:pt>
                <c:pt idx="27">
                  <c:v>15.084507497530799</c:v>
                </c:pt>
                <c:pt idx="28">
                  <c:v>15.8362503367155</c:v>
                </c:pt>
                <c:pt idx="29">
                  <c:v>16.588768968303899</c:v>
                </c:pt>
                <c:pt idx="30">
                  <c:v>17.3829864415911</c:v>
                </c:pt>
                <c:pt idx="31">
                  <c:v>18.051719493579998</c:v>
                </c:pt>
                <c:pt idx="32">
                  <c:v>18.636279069767401</c:v>
                </c:pt>
                <c:pt idx="33">
                  <c:v>20.350004489539401</c:v>
                </c:pt>
                <c:pt idx="34">
                  <c:v>20.767574750830601</c:v>
                </c:pt>
                <c:pt idx="35">
                  <c:v>21.603685013917602</c:v>
                </c:pt>
                <c:pt idx="36">
                  <c:v>23.024354853192101</c:v>
                </c:pt>
                <c:pt idx="37">
                  <c:v>23.6936697494837</c:v>
                </c:pt>
                <c:pt idx="38">
                  <c:v>24.821865852563501</c:v>
                </c:pt>
                <c:pt idx="39">
                  <c:v>25.155844482356098</c:v>
                </c:pt>
                <c:pt idx="40">
                  <c:v>25.532685642453099</c:v>
                </c:pt>
                <c:pt idx="41">
                  <c:v>27.036559217024301</c:v>
                </c:pt>
                <c:pt idx="42">
                  <c:v>27.370537846816902</c:v>
                </c:pt>
                <c:pt idx="43">
                  <c:v>28.289463948998801</c:v>
                </c:pt>
                <c:pt idx="44">
                  <c:v>28.665723264793002</c:v>
                </c:pt>
                <c:pt idx="45">
                  <c:v>29.168048846188402</c:v>
                </c:pt>
                <c:pt idx="46">
                  <c:v>29.920179581574899</c:v>
                </c:pt>
                <c:pt idx="47">
                  <c:v>30.672698213163301</c:v>
                </c:pt>
                <c:pt idx="48">
                  <c:v>31.5078387357457</c:v>
                </c:pt>
                <c:pt idx="49">
                  <c:v>32.135066894136699</c:v>
                </c:pt>
                <c:pt idx="50">
                  <c:v>32.635840890724602</c:v>
                </c:pt>
                <c:pt idx="51">
                  <c:v>35.143589835682903</c:v>
                </c:pt>
                <c:pt idx="52">
                  <c:v>36.062128041662902</c:v>
                </c:pt>
                <c:pt idx="53">
                  <c:v>36.729697405046203</c:v>
                </c:pt>
                <c:pt idx="54">
                  <c:v>37.773526084223803</c:v>
                </c:pt>
                <c:pt idx="55">
                  <c:v>38.693809823112197</c:v>
                </c:pt>
                <c:pt idx="56">
                  <c:v>39.905209661488698</c:v>
                </c:pt>
                <c:pt idx="57">
                  <c:v>41.367384394361103</c:v>
                </c:pt>
                <c:pt idx="58">
                  <c:v>42.0768465475442</c:v>
                </c:pt>
                <c:pt idx="59">
                  <c:v>42.703686809733298</c:v>
                </c:pt>
                <c:pt idx="60">
                  <c:v>43.956203645506001</c:v>
                </c:pt>
                <c:pt idx="61">
                  <c:v>44.540569273592503</c:v>
                </c:pt>
                <c:pt idx="62">
                  <c:v>44.833236957888097</c:v>
                </c:pt>
                <c:pt idx="63">
                  <c:v>46.127452635359603</c:v>
                </c:pt>
                <c:pt idx="64">
                  <c:v>46.587109634551503</c:v>
                </c:pt>
                <c:pt idx="65">
                  <c:v>46.963175002244803</c:v>
                </c:pt>
                <c:pt idx="66">
                  <c:v>47.422056209033002</c:v>
                </c:pt>
                <c:pt idx="67">
                  <c:v>47.840014366525999</c:v>
                </c:pt>
                <c:pt idx="68">
                  <c:v>48.174962736823197</c:v>
                </c:pt>
                <c:pt idx="69">
                  <c:v>48.925735835503303</c:v>
                </c:pt>
                <c:pt idx="70">
                  <c:v>49.385974678997897</c:v>
                </c:pt>
                <c:pt idx="71">
                  <c:v>49.761652150489397</c:v>
                </c:pt>
                <c:pt idx="72">
                  <c:v>50.430773098680099</c:v>
                </c:pt>
                <c:pt idx="73">
                  <c:v>50.931159199066201</c:v>
                </c:pt>
                <c:pt idx="74">
                  <c:v>51.559551046062701</c:v>
                </c:pt>
                <c:pt idx="75">
                  <c:v>54.019782706294301</c:v>
                </c:pt>
              </c:numCache>
            </c:numRef>
          </c:xVal>
          <c:yVal>
            <c:numRef>
              <c:f>'[ada 2016.xlsx]Sheet7'!$D$5:$D$80</c:f>
              <c:numCache>
                <c:formatCode>General</c:formatCode>
                <c:ptCount val="76"/>
                <c:pt idx="0">
                  <c:v>9.3023255813953501E-2</c:v>
                </c:pt>
                <c:pt idx="1">
                  <c:v>0.27906976744186002</c:v>
                </c:pt>
                <c:pt idx="2">
                  <c:v>0.372093023255814</c:v>
                </c:pt>
                <c:pt idx="3">
                  <c:v>0.403100775193798</c:v>
                </c:pt>
                <c:pt idx="4">
                  <c:v>0.58914728682170503</c:v>
                </c:pt>
                <c:pt idx="5">
                  <c:v>0.71317829457364301</c:v>
                </c:pt>
                <c:pt idx="6">
                  <c:v>0.86821705426356599</c:v>
                </c:pt>
                <c:pt idx="7">
                  <c:v>0.96124031007751898</c:v>
                </c:pt>
                <c:pt idx="8">
                  <c:v>1.30232558139535</c:v>
                </c:pt>
                <c:pt idx="9">
                  <c:v>1.42635658914729</c:v>
                </c:pt>
                <c:pt idx="10">
                  <c:v>1.61240310077519</c:v>
                </c:pt>
                <c:pt idx="11">
                  <c:v>1.7674418604651201</c:v>
                </c:pt>
                <c:pt idx="12">
                  <c:v>2.13953488372093</c:v>
                </c:pt>
                <c:pt idx="13">
                  <c:v>2.2945736434108501</c:v>
                </c:pt>
                <c:pt idx="14">
                  <c:v>2.5116279069767402</c:v>
                </c:pt>
                <c:pt idx="15">
                  <c:v>2.6976744186046502</c:v>
                </c:pt>
                <c:pt idx="16">
                  <c:v>3.0077519379845001</c:v>
                </c:pt>
                <c:pt idx="17">
                  <c:v>3.0697674418604701</c:v>
                </c:pt>
                <c:pt idx="18">
                  <c:v>3.2558139534883699</c:v>
                </c:pt>
                <c:pt idx="19">
                  <c:v>3.3178294573643399</c:v>
                </c:pt>
                <c:pt idx="20">
                  <c:v>3.6899224806201598</c:v>
                </c:pt>
                <c:pt idx="21">
                  <c:v>3.9689922480620199</c:v>
                </c:pt>
                <c:pt idx="22">
                  <c:v>4.18604651162791</c:v>
                </c:pt>
                <c:pt idx="23">
                  <c:v>4.24806201550388</c:v>
                </c:pt>
                <c:pt idx="24">
                  <c:v>4.46511627906977</c:v>
                </c:pt>
                <c:pt idx="25">
                  <c:v>4.6201550387596901</c:v>
                </c:pt>
                <c:pt idx="26">
                  <c:v>4.8062015503876001</c:v>
                </c:pt>
                <c:pt idx="27">
                  <c:v>4.9612403100775202</c:v>
                </c:pt>
                <c:pt idx="28">
                  <c:v>5.1472868217054302</c:v>
                </c:pt>
                <c:pt idx="29">
                  <c:v>5.4573643410852704</c:v>
                </c:pt>
                <c:pt idx="30">
                  <c:v>5.7674418604651203</c:v>
                </c:pt>
                <c:pt idx="31">
                  <c:v>6.0155038759689896</c:v>
                </c:pt>
                <c:pt idx="32">
                  <c:v>6.1395348837209296</c:v>
                </c:pt>
                <c:pt idx="33">
                  <c:v>6.7906976744185998</c:v>
                </c:pt>
                <c:pt idx="34">
                  <c:v>6.8837209302325597</c:v>
                </c:pt>
                <c:pt idx="35">
                  <c:v>7.2248062015503898</c:v>
                </c:pt>
                <c:pt idx="36">
                  <c:v>7.68992248062015</c:v>
                </c:pt>
                <c:pt idx="37">
                  <c:v>8.0310077519379792</c:v>
                </c:pt>
                <c:pt idx="38">
                  <c:v>8.4031007751937992</c:v>
                </c:pt>
                <c:pt idx="39">
                  <c:v>8.46511627906977</c:v>
                </c:pt>
                <c:pt idx="40">
                  <c:v>8.7131782945736393</c:v>
                </c:pt>
                <c:pt idx="41">
                  <c:v>9.1472868217054302</c:v>
                </c:pt>
                <c:pt idx="42">
                  <c:v>9.2093023255813993</c:v>
                </c:pt>
                <c:pt idx="43">
                  <c:v>9.4573643410852704</c:v>
                </c:pt>
                <c:pt idx="44">
                  <c:v>9.6124031007751896</c:v>
                </c:pt>
                <c:pt idx="45">
                  <c:v>9.9224806201550404</c:v>
                </c:pt>
                <c:pt idx="46">
                  <c:v>10.170542635658901</c:v>
                </c:pt>
                <c:pt idx="47">
                  <c:v>10.4806201550388</c:v>
                </c:pt>
                <c:pt idx="48">
                  <c:v>10.6666666666667</c:v>
                </c:pt>
                <c:pt idx="49">
                  <c:v>10.9457364341085</c:v>
                </c:pt>
                <c:pt idx="50">
                  <c:v>11.0077519379845</c:v>
                </c:pt>
                <c:pt idx="51">
                  <c:v>11.937984496124001</c:v>
                </c:pt>
                <c:pt idx="52">
                  <c:v>12.124031007751899</c:v>
                </c:pt>
                <c:pt idx="53">
                  <c:v>12.1860465116279</c:v>
                </c:pt>
                <c:pt idx="54">
                  <c:v>12.403100775193799</c:v>
                </c:pt>
                <c:pt idx="55">
                  <c:v>12.868217054263599</c:v>
                </c:pt>
                <c:pt idx="56">
                  <c:v>13.209302325581399</c:v>
                </c:pt>
                <c:pt idx="57">
                  <c:v>13.643410852713201</c:v>
                </c:pt>
                <c:pt idx="58">
                  <c:v>13.736434108527099</c:v>
                </c:pt>
                <c:pt idx="59">
                  <c:v>13.953488372093</c:v>
                </c:pt>
                <c:pt idx="60">
                  <c:v>14.2015503875969</c:v>
                </c:pt>
                <c:pt idx="61">
                  <c:v>14.294573643410899</c:v>
                </c:pt>
                <c:pt idx="62">
                  <c:v>14.4186046511628</c:v>
                </c:pt>
                <c:pt idx="63">
                  <c:v>14.6666666666667</c:v>
                </c:pt>
                <c:pt idx="64">
                  <c:v>14.821705426356599</c:v>
                </c:pt>
                <c:pt idx="65">
                  <c:v>14.9457364341085</c:v>
                </c:pt>
                <c:pt idx="66">
                  <c:v>14.976744186046499</c:v>
                </c:pt>
                <c:pt idx="67">
                  <c:v>15.131782945736401</c:v>
                </c:pt>
                <c:pt idx="68">
                  <c:v>15.3488372093023</c:v>
                </c:pt>
                <c:pt idx="69">
                  <c:v>15.3798449612403</c:v>
                </c:pt>
                <c:pt idx="70">
                  <c:v>15.6279069767442</c:v>
                </c:pt>
                <c:pt idx="71">
                  <c:v>15.689922480620201</c:v>
                </c:pt>
                <c:pt idx="72">
                  <c:v>16</c:v>
                </c:pt>
                <c:pt idx="73">
                  <c:v>16</c:v>
                </c:pt>
                <c:pt idx="74">
                  <c:v>16.4651162790698</c:v>
                </c:pt>
                <c:pt idx="75">
                  <c:v>16.4651162790698</c:v>
                </c:pt>
              </c:numCache>
            </c:numRef>
          </c:yVal>
          <c:smooth val="0"/>
          <c:extLst>
            <c:ext xmlns:c16="http://schemas.microsoft.com/office/drawing/2014/chart" uri="{C3380CC4-5D6E-409C-BE32-E72D297353CC}">
              <c16:uniqueId val="{00000000-4BB9-419E-B729-E950DC4CD608}"/>
            </c:ext>
          </c:extLst>
        </c:ser>
        <c:ser>
          <c:idx val="1"/>
          <c:order val="1"/>
          <c:tx>
            <c:strRef>
              <c:f>'[ada 2016.xlsx]Sheet7'!$F$5</c:f>
              <c:strCache>
                <c:ptCount val="1"/>
                <c:pt idx="0">
                  <c:v>Liraglutide</c:v>
                </c:pt>
              </c:strCache>
            </c:strRef>
          </c:tx>
          <c:spPr>
            <a:ln w="38100" cap="rnd">
              <a:solidFill>
                <a:schemeClr val="accent2"/>
              </a:solidFill>
              <a:round/>
            </a:ln>
            <a:effectLst/>
          </c:spPr>
          <c:marker>
            <c:symbol val="none"/>
          </c:marker>
          <c:xVal>
            <c:numRef>
              <c:f>'[ada 2016.xlsx]Sheet7'!$G$6:$G$80</c:f>
              <c:numCache>
                <c:formatCode>General</c:formatCode>
                <c:ptCount val="75"/>
                <c:pt idx="0">
                  <c:v>0</c:v>
                </c:pt>
                <c:pt idx="1">
                  <c:v>1.04344078297567</c:v>
                </c:pt>
                <c:pt idx="2">
                  <c:v>1.71197988686361</c:v>
                </c:pt>
                <c:pt idx="3">
                  <c:v>2.5892071473466798</c:v>
                </c:pt>
                <c:pt idx="4">
                  <c:v>3.0895932477327799</c:v>
                </c:pt>
                <c:pt idx="5">
                  <c:v>4.3843907695070499</c:v>
                </c:pt>
                <c:pt idx="6">
                  <c:v>5.8044787644787599</c:v>
                </c:pt>
                <c:pt idx="7">
                  <c:v>7.0996641824548803</c:v>
                </c:pt>
                <c:pt idx="8">
                  <c:v>7.7689790787465203</c:v>
                </c:pt>
                <c:pt idx="9">
                  <c:v>8.8122259136212602</c:v>
                </c:pt>
                <c:pt idx="10">
                  <c:v>9.6062494388075805</c:v>
                </c:pt>
                <c:pt idx="11">
                  <c:v>10.1066355391937</c:v>
                </c:pt>
                <c:pt idx="12">
                  <c:v>10.9010469605818</c:v>
                </c:pt>
                <c:pt idx="13">
                  <c:v>11.4018209571698</c:v>
                </c:pt>
                <c:pt idx="14">
                  <c:v>12.155115381161901</c:v>
                </c:pt>
                <c:pt idx="15">
                  <c:v>12.782149591451899</c:v>
                </c:pt>
                <c:pt idx="16">
                  <c:v>13.4501068510371</c:v>
                </c:pt>
                <c:pt idx="17">
                  <c:v>14.035054323426399</c:v>
                </c:pt>
                <c:pt idx="18">
                  <c:v>14.9945155787016</c:v>
                </c:pt>
                <c:pt idx="19">
                  <c:v>16.3721289395708</c:v>
                </c:pt>
                <c:pt idx="20">
                  <c:v>17.041443835862399</c:v>
                </c:pt>
                <c:pt idx="21">
                  <c:v>18.378715991739199</c:v>
                </c:pt>
                <c:pt idx="22">
                  <c:v>19.088566041124199</c:v>
                </c:pt>
                <c:pt idx="23">
                  <c:v>20.091083774804702</c:v>
                </c:pt>
                <c:pt idx="24">
                  <c:v>20.424868456496402</c:v>
                </c:pt>
                <c:pt idx="25">
                  <c:v>21.428355930681501</c:v>
                </c:pt>
                <c:pt idx="26">
                  <c:v>21.845926191972701</c:v>
                </c:pt>
                <c:pt idx="27">
                  <c:v>22.681842506958802</c:v>
                </c:pt>
                <c:pt idx="28">
                  <c:v>23.601350453443501</c:v>
                </c:pt>
                <c:pt idx="29">
                  <c:v>24.020472299542099</c:v>
                </c:pt>
                <c:pt idx="30">
                  <c:v>24.563139085929802</c:v>
                </c:pt>
                <c:pt idx="31">
                  <c:v>25.1473107659154</c:v>
                </c:pt>
                <c:pt idx="32">
                  <c:v>25.606385920804499</c:v>
                </c:pt>
                <c:pt idx="33">
                  <c:v>26.275894765197101</c:v>
                </c:pt>
                <c:pt idx="34">
                  <c:v>26.9027350273862</c:v>
                </c:pt>
                <c:pt idx="35">
                  <c:v>27.154285714285699</c:v>
                </c:pt>
                <c:pt idx="36">
                  <c:v>27.947727395169299</c:v>
                </c:pt>
                <c:pt idx="37">
                  <c:v>28.657965340756</c:v>
                </c:pt>
                <c:pt idx="38">
                  <c:v>29.242912813145399</c:v>
                </c:pt>
                <c:pt idx="39">
                  <c:v>29.618978180838599</c:v>
                </c:pt>
                <c:pt idx="40">
                  <c:v>29.9110640208315</c:v>
                </c:pt>
                <c:pt idx="41">
                  <c:v>31.499886863607799</c:v>
                </c:pt>
                <c:pt idx="42">
                  <c:v>32.042359701894597</c:v>
                </c:pt>
                <c:pt idx="43">
                  <c:v>32.877306276375997</c:v>
                </c:pt>
                <c:pt idx="44">
                  <c:v>33.420748855167503</c:v>
                </c:pt>
                <c:pt idx="45">
                  <c:v>34.047201221154701</c:v>
                </c:pt>
                <c:pt idx="46">
                  <c:v>34.589674059441499</c:v>
                </c:pt>
                <c:pt idx="47">
                  <c:v>35.174621531830802</c:v>
                </c:pt>
                <c:pt idx="48">
                  <c:v>36.177527161713201</c:v>
                </c:pt>
                <c:pt idx="49">
                  <c:v>37.013443476699301</c:v>
                </c:pt>
                <c:pt idx="50">
                  <c:v>37.8481961030798</c:v>
                </c:pt>
                <c:pt idx="51">
                  <c:v>38.725229415462003</c:v>
                </c:pt>
                <c:pt idx="52">
                  <c:v>39.268090149950602</c:v>
                </c:pt>
                <c:pt idx="53">
                  <c:v>40.145899254736499</c:v>
                </c:pt>
                <c:pt idx="54">
                  <c:v>40.939922779922803</c:v>
                </c:pt>
                <c:pt idx="55">
                  <c:v>41.648997036903999</c:v>
                </c:pt>
                <c:pt idx="56">
                  <c:v>42.441856873484802</c:v>
                </c:pt>
                <c:pt idx="57">
                  <c:v>42.984329711771601</c:v>
                </c:pt>
                <c:pt idx="58">
                  <c:v>43.735490706653501</c:v>
                </c:pt>
                <c:pt idx="59">
                  <c:v>44.403447966238701</c:v>
                </c:pt>
                <c:pt idx="60">
                  <c:v>45.0300942803268</c:v>
                </c:pt>
                <c:pt idx="61">
                  <c:v>45.197859387626799</c:v>
                </c:pt>
                <c:pt idx="62">
                  <c:v>46.157708539103901</c:v>
                </c:pt>
                <c:pt idx="63">
                  <c:v>46.7013450659962</c:v>
                </c:pt>
                <c:pt idx="64">
                  <c:v>47.327021639579797</c:v>
                </c:pt>
                <c:pt idx="65">
                  <c:v>47.870270270270296</c:v>
                </c:pt>
                <c:pt idx="66">
                  <c:v>48.497304480560302</c:v>
                </c:pt>
                <c:pt idx="67">
                  <c:v>49.249241267845903</c:v>
                </c:pt>
                <c:pt idx="68">
                  <c:v>49.750209212534799</c:v>
                </c:pt>
                <c:pt idx="69">
                  <c:v>50.6260788363114</c:v>
                </c:pt>
                <c:pt idx="70">
                  <c:v>51.294811888300302</c:v>
                </c:pt>
                <c:pt idx="71">
                  <c:v>51.795585884888197</c:v>
                </c:pt>
                <c:pt idx="72">
                  <c:v>52.045972883182202</c:v>
                </c:pt>
                <c:pt idx="73">
                  <c:v>52.338834515578696</c:v>
                </c:pt>
                <c:pt idx="74">
                  <c:v>53.172811349555502</c:v>
                </c:pt>
              </c:numCache>
            </c:numRef>
          </c:xVal>
          <c:yVal>
            <c:numRef>
              <c:f>'[ada 2016.xlsx]Sheet7'!$I$6:$I$80</c:f>
              <c:numCache>
                <c:formatCode>General</c:formatCode>
                <c:ptCount val="75"/>
                <c:pt idx="0">
                  <c:v>0</c:v>
                </c:pt>
                <c:pt idx="1">
                  <c:v>0.124031007751938</c:v>
                </c:pt>
                <c:pt idx="2">
                  <c:v>0.34108527131782901</c:v>
                </c:pt>
                <c:pt idx="3">
                  <c:v>0.58914728682170503</c:v>
                </c:pt>
                <c:pt idx="4">
                  <c:v>0.58914728682170503</c:v>
                </c:pt>
                <c:pt idx="5">
                  <c:v>0.93023255813953498</c:v>
                </c:pt>
                <c:pt idx="6">
                  <c:v>1.30232558139535</c:v>
                </c:pt>
                <c:pt idx="7">
                  <c:v>1.7054263565891501</c:v>
                </c:pt>
                <c:pt idx="8">
                  <c:v>2.0465116279069799</c:v>
                </c:pt>
                <c:pt idx="9">
                  <c:v>2.1705426356589101</c:v>
                </c:pt>
                <c:pt idx="10">
                  <c:v>2.44961240310078</c:v>
                </c:pt>
                <c:pt idx="11">
                  <c:v>2.44961240310078</c:v>
                </c:pt>
                <c:pt idx="12">
                  <c:v>2.7906976744185998</c:v>
                </c:pt>
                <c:pt idx="13">
                  <c:v>2.8527131782945698</c:v>
                </c:pt>
                <c:pt idx="14">
                  <c:v>3.2868217054263602</c:v>
                </c:pt>
                <c:pt idx="15">
                  <c:v>3.53488372093023</c:v>
                </c:pt>
                <c:pt idx="16">
                  <c:v>3.6589147286821699</c:v>
                </c:pt>
                <c:pt idx="17">
                  <c:v>3.8449612403100799</c:v>
                </c:pt>
                <c:pt idx="18">
                  <c:v>3.9069767441860499</c:v>
                </c:pt>
                <c:pt idx="19">
                  <c:v>4.1550387596899201</c:v>
                </c:pt>
                <c:pt idx="20">
                  <c:v>4.4961240310077502</c:v>
                </c:pt>
                <c:pt idx="21">
                  <c:v>4.9612403100775202</c:v>
                </c:pt>
                <c:pt idx="22">
                  <c:v>5.1162790697674403</c:v>
                </c:pt>
                <c:pt idx="23">
                  <c:v>5.3953488372093004</c:v>
                </c:pt>
                <c:pt idx="24">
                  <c:v>5.4263565891472902</c:v>
                </c:pt>
                <c:pt idx="25">
                  <c:v>5.8604651162790704</c:v>
                </c:pt>
                <c:pt idx="26">
                  <c:v>5.9534883720930196</c:v>
                </c:pt>
                <c:pt idx="27">
                  <c:v>6.2635658914728696</c:v>
                </c:pt>
                <c:pt idx="28">
                  <c:v>6.6046511627906996</c:v>
                </c:pt>
                <c:pt idx="29">
                  <c:v>6.9457364341085297</c:v>
                </c:pt>
                <c:pt idx="30">
                  <c:v>7.0387596899224798</c:v>
                </c:pt>
                <c:pt idx="31">
                  <c:v>7.1007751937984498</c:v>
                </c:pt>
                <c:pt idx="32">
                  <c:v>7.1627906976744198</c:v>
                </c:pt>
                <c:pt idx="33">
                  <c:v>7.53488372093023</c:v>
                </c:pt>
                <c:pt idx="34">
                  <c:v>7.75193798449612</c:v>
                </c:pt>
                <c:pt idx="35">
                  <c:v>7.9689922480620199</c:v>
                </c:pt>
                <c:pt idx="36">
                  <c:v>8.1550387596899192</c:v>
                </c:pt>
                <c:pt idx="37">
                  <c:v>8.3720930232558093</c:v>
                </c:pt>
                <c:pt idx="38">
                  <c:v>8.5581395348837201</c:v>
                </c:pt>
                <c:pt idx="39">
                  <c:v>8.6821705426356601</c:v>
                </c:pt>
                <c:pt idx="40">
                  <c:v>8.7131782945736393</c:v>
                </c:pt>
                <c:pt idx="41">
                  <c:v>9.3953488372092995</c:v>
                </c:pt>
                <c:pt idx="42">
                  <c:v>9.4573643410852704</c:v>
                </c:pt>
                <c:pt idx="43">
                  <c:v>9.6124031007751896</c:v>
                </c:pt>
                <c:pt idx="44">
                  <c:v>9.8294573643410903</c:v>
                </c:pt>
                <c:pt idx="45">
                  <c:v>9.9844961240310095</c:v>
                </c:pt>
                <c:pt idx="46">
                  <c:v>10.046511627907</c:v>
                </c:pt>
                <c:pt idx="47">
                  <c:v>10.2325581395349</c:v>
                </c:pt>
                <c:pt idx="48">
                  <c:v>10.5736434108527</c:v>
                </c:pt>
                <c:pt idx="49">
                  <c:v>10.883720930232601</c:v>
                </c:pt>
                <c:pt idx="50">
                  <c:v>11.0077519379845</c:v>
                </c:pt>
                <c:pt idx="51">
                  <c:v>11.2248062015504</c:v>
                </c:pt>
                <c:pt idx="52">
                  <c:v>11.3488372093023</c:v>
                </c:pt>
                <c:pt idx="53">
                  <c:v>11.689922480620201</c:v>
                </c:pt>
                <c:pt idx="54">
                  <c:v>11.968992248061999</c:v>
                </c:pt>
                <c:pt idx="55">
                  <c:v>12</c:v>
                </c:pt>
                <c:pt idx="56">
                  <c:v>12.093023255814</c:v>
                </c:pt>
                <c:pt idx="57">
                  <c:v>12.1550387596899</c:v>
                </c:pt>
                <c:pt idx="58">
                  <c:v>12.2480620155039</c:v>
                </c:pt>
                <c:pt idx="59">
                  <c:v>12.3720930232558</c:v>
                </c:pt>
                <c:pt idx="60">
                  <c:v>12.558139534883701</c:v>
                </c:pt>
                <c:pt idx="61">
                  <c:v>12.7131782945736</c:v>
                </c:pt>
                <c:pt idx="62">
                  <c:v>12.837209302325601</c:v>
                </c:pt>
                <c:pt idx="63">
                  <c:v>13.0852713178295</c:v>
                </c:pt>
                <c:pt idx="64">
                  <c:v>13.116279069767399</c:v>
                </c:pt>
                <c:pt idx="65">
                  <c:v>13.3023255813953</c:v>
                </c:pt>
                <c:pt idx="66">
                  <c:v>13.550387596899199</c:v>
                </c:pt>
                <c:pt idx="67">
                  <c:v>13.7674418604651</c:v>
                </c:pt>
                <c:pt idx="68">
                  <c:v>13.8604651162791</c:v>
                </c:pt>
                <c:pt idx="69">
                  <c:v>13.8914728682171</c:v>
                </c:pt>
                <c:pt idx="70">
                  <c:v>14.1395348837209</c:v>
                </c:pt>
                <c:pt idx="71">
                  <c:v>14.2015503875969</c:v>
                </c:pt>
                <c:pt idx="72">
                  <c:v>14.2325581395349</c:v>
                </c:pt>
                <c:pt idx="73">
                  <c:v>14.3875968992248</c:v>
                </c:pt>
                <c:pt idx="74">
                  <c:v>14.3875968992248</c:v>
                </c:pt>
              </c:numCache>
            </c:numRef>
          </c:yVal>
          <c:smooth val="0"/>
          <c:extLst>
            <c:ext xmlns:c16="http://schemas.microsoft.com/office/drawing/2014/chart" uri="{C3380CC4-5D6E-409C-BE32-E72D297353CC}">
              <c16:uniqueId val="{00000001-4BB9-419E-B729-E950DC4CD608}"/>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00"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419573490813648"/>
          <c:y val="0.5370089676290463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42616843333998"/>
          <c:y val="4.0433312389174275E-2"/>
          <c:w val="0.8495161854768154"/>
          <c:h val="0.64979086129941388"/>
        </c:manualLayout>
      </c:layout>
      <c:scatterChart>
        <c:scatterStyle val="lineMarker"/>
        <c:varyColors val="0"/>
        <c:ser>
          <c:idx val="0"/>
          <c:order val="0"/>
          <c:tx>
            <c:strRef>
              <c:f>'[ada 2016.xlsx]Sheet6'!$A$4</c:f>
              <c:strCache>
                <c:ptCount val="1"/>
                <c:pt idx="0">
                  <c:v>Placebo</c:v>
                </c:pt>
              </c:strCache>
            </c:strRef>
          </c:tx>
          <c:spPr>
            <a:ln w="38100" cap="rnd">
              <a:solidFill>
                <a:schemeClr val="accent1"/>
              </a:solidFill>
              <a:round/>
            </a:ln>
            <a:effectLst/>
          </c:spPr>
          <c:marker>
            <c:symbol val="none"/>
          </c:marker>
          <c:xVal>
            <c:numRef>
              <c:f>'[ada 2016.xlsx]Sheet6'!$B$5:$B$207</c:f>
              <c:numCache>
                <c:formatCode>0.00</c:formatCode>
                <c:ptCount val="203"/>
                <c:pt idx="0">
                  <c:v>0</c:v>
                </c:pt>
                <c:pt idx="1">
                  <c:v>0.732600732600733</c:v>
                </c:pt>
                <c:pt idx="2">
                  <c:v>0.732600732600733</c:v>
                </c:pt>
                <c:pt idx="3">
                  <c:v>0.59445316588173702</c:v>
                </c:pt>
                <c:pt idx="4">
                  <c:v>0.85400313971742503</c:v>
                </c:pt>
                <c:pt idx="5">
                  <c:v>1.1470434327577199</c:v>
                </c:pt>
                <c:pt idx="6">
                  <c:v>1.4233385661957101</c:v>
                </c:pt>
                <c:pt idx="7">
                  <c:v>1.67451596023025</c:v>
                </c:pt>
                <c:pt idx="8">
                  <c:v>1.92150706436421</c:v>
                </c:pt>
                <c:pt idx="9">
                  <c:v>2.1852433281004702</c:v>
                </c:pt>
                <c:pt idx="10">
                  <c:v>2.4447933019361598</c:v>
                </c:pt>
                <c:pt idx="11">
                  <c:v>2.70434327577185</c:v>
                </c:pt>
                <c:pt idx="12">
                  <c:v>2.9764521193092599</c:v>
                </c:pt>
                <c:pt idx="13">
                  <c:v>3.2527472527472501</c:v>
                </c:pt>
                <c:pt idx="14">
                  <c:v>3.5039246467817899</c:v>
                </c:pt>
                <c:pt idx="15">
                  <c:v>3.73417059131345</c:v>
                </c:pt>
                <c:pt idx="16">
                  <c:v>3.9811616954474101</c:v>
                </c:pt>
                <c:pt idx="17">
                  <c:v>4.2616431187859796</c:v>
                </c:pt>
                <c:pt idx="18">
                  <c:v>4.5588697017268398</c:v>
                </c:pt>
                <c:pt idx="19">
                  <c:v>4.8644688644688703</c:v>
                </c:pt>
                <c:pt idx="20">
                  <c:v>5.1575091575091596</c:v>
                </c:pt>
                <c:pt idx="21">
                  <c:v>5.4086865515436902</c:v>
                </c:pt>
                <c:pt idx="22">
                  <c:v>5.6556776556776596</c:v>
                </c:pt>
                <c:pt idx="23">
                  <c:v>5.9361590790162202</c:v>
                </c:pt>
                <c:pt idx="24">
                  <c:v>6.2208267922553597</c:v>
                </c:pt>
                <c:pt idx="25">
                  <c:v>6.4803767660910498</c:v>
                </c:pt>
                <c:pt idx="26">
                  <c:v>6.7357404500261602</c:v>
                </c:pt>
                <c:pt idx="27">
                  <c:v>7.0078492935635799</c:v>
                </c:pt>
                <c:pt idx="28">
                  <c:v>7.2967032967033001</c:v>
                </c:pt>
                <c:pt idx="29">
                  <c:v>7.5897435897435903</c:v>
                </c:pt>
                <c:pt idx="30">
                  <c:v>7.8869701726844603</c:v>
                </c:pt>
                <c:pt idx="31">
                  <c:v>8.1883830455258995</c:v>
                </c:pt>
                <c:pt idx="32">
                  <c:v>8.4897959183673493</c:v>
                </c:pt>
                <c:pt idx="33">
                  <c:v>8.7870225013082202</c:v>
                </c:pt>
                <c:pt idx="34">
                  <c:v>9.0800627943485104</c:v>
                </c:pt>
                <c:pt idx="35">
                  <c:v>9.3689167974882306</c:v>
                </c:pt>
                <c:pt idx="36">
                  <c:v>9.6703296703296697</c:v>
                </c:pt>
                <c:pt idx="37">
                  <c:v>9.9717425431711106</c:v>
                </c:pt>
                <c:pt idx="38">
                  <c:v>10.2354788069074</c:v>
                </c:pt>
                <c:pt idx="39">
                  <c:v>10.461538461538501</c:v>
                </c:pt>
                <c:pt idx="40">
                  <c:v>10.6875981161695</c:v>
                </c:pt>
                <c:pt idx="41">
                  <c:v>10.938775510204101</c:v>
                </c:pt>
                <c:pt idx="42">
                  <c:v>11.194139194139201</c:v>
                </c:pt>
                <c:pt idx="43">
                  <c:v>11.441130298273199</c:v>
                </c:pt>
                <c:pt idx="44">
                  <c:v>11.6839351125065</c:v>
                </c:pt>
                <c:pt idx="45">
                  <c:v>11.918367346938799</c:v>
                </c:pt>
                <c:pt idx="46">
                  <c:v>12.1653584510727</c:v>
                </c:pt>
                <c:pt idx="47">
                  <c:v>12.4416535845107</c:v>
                </c:pt>
                <c:pt idx="48">
                  <c:v>12.734693877551001</c:v>
                </c:pt>
                <c:pt idx="49">
                  <c:v>13.0235478806907</c:v>
                </c:pt>
                <c:pt idx="50">
                  <c:v>13.3124018838305</c:v>
                </c:pt>
                <c:pt idx="51">
                  <c:v>13.605442176870699</c:v>
                </c:pt>
                <c:pt idx="52">
                  <c:v>13.8775510204082</c:v>
                </c:pt>
                <c:pt idx="53">
                  <c:v>14.103610675039199</c:v>
                </c:pt>
                <c:pt idx="54">
                  <c:v>14.3338566195709</c:v>
                </c:pt>
                <c:pt idx="55">
                  <c:v>14.5724751439037</c:v>
                </c:pt>
                <c:pt idx="56">
                  <c:v>14.7817896389325</c:v>
                </c:pt>
                <c:pt idx="57">
                  <c:v>14.9618001046572</c:v>
                </c:pt>
                <c:pt idx="58">
                  <c:v>15.1543694400837</c:v>
                </c:pt>
                <c:pt idx="59">
                  <c:v>15.3929879644165</c:v>
                </c:pt>
                <c:pt idx="60">
                  <c:v>15.6776556776557</c:v>
                </c:pt>
                <c:pt idx="61">
                  <c:v>15.9581371009942</c:v>
                </c:pt>
                <c:pt idx="62">
                  <c:v>16.200941915227599</c:v>
                </c:pt>
                <c:pt idx="63">
                  <c:v>16.422815279958101</c:v>
                </c:pt>
                <c:pt idx="64">
                  <c:v>16.6530612244898</c:v>
                </c:pt>
                <c:pt idx="65">
                  <c:v>16.887493458921998</c:v>
                </c:pt>
                <c:pt idx="66">
                  <c:v>17.1428571428571</c:v>
                </c:pt>
                <c:pt idx="67">
                  <c:v>17.394034536891699</c:v>
                </c:pt>
                <c:pt idx="68">
                  <c:v>17.620094191522799</c:v>
                </c:pt>
                <c:pt idx="69">
                  <c:v>17.841967556253302</c:v>
                </c:pt>
                <c:pt idx="70">
                  <c:v>18.068027210884399</c:v>
                </c:pt>
                <c:pt idx="71">
                  <c:v>18.2940868655154</c:v>
                </c:pt>
                <c:pt idx="72">
                  <c:v>18.5327053898482</c:v>
                </c:pt>
                <c:pt idx="73">
                  <c:v>18.8006279434851</c:v>
                </c:pt>
                <c:pt idx="74">
                  <c:v>19.085295656724199</c:v>
                </c:pt>
                <c:pt idx="75">
                  <c:v>19.369963369963401</c:v>
                </c:pt>
                <c:pt idx="76">
                  <c:v>19.658817373103101</c:v>
                </c:pt>
                <c:pt idx="77">
                  <c:v>19.956043956043999</c:v>
                </c:pt>
                <c:pt idx="78">
                  <c:v>20.244897959183699</c:v>
                </c:pt>
                <c:pt idx="79">
                  <c:v>20.5128205128205</c:v>
                </c:pt>
                <c:pt idx="80">
                  <c:v>20.776556776556799</c:v>
                </c:pt>
                <c:pt idx="81">
                  <c:v>21.0235478806907</c:v>
                </c:pt>
                <c:pt idx="82">
                  <c:v>21.257980115123001</c:v>
                </c:pt>
                <c:pt idx="83">
                  <c:v>21.496598639455801</c:v>
                </c:pt>
                <c:pt idx="84">
                  <c:v>21.7477760334903</c:v>
                </c:pt>
                <c:pt idx="85">
                  <c:v>22.0198848770277</c:v>
                </c:pt>
                <c:pt idx="86">
                  <c:v>22.300366300366299</c:v>
                </c:pt>
                <c:pt idx="87">
                  <c:v>22.564102564102601</c:v>
                </c:pt>
                <c:pt idx="88">
                  <c:v>22.811093668236499</c:v>
                </c:pt>
                <c:pt idx="89">
                  <c:v>23.062271062271101</c:v>
                </c:pt>
                <c:pt idx="90">
                  <c:v>23.338566195709099</c:v>
                </c:pt>
                <c:pt idx="91">
                  <c:v>23.623233908948201</c:v>
                </c:pt>
                <c:pt idx="92">
                  <c:v>23.912087912087902</c:v>
                </c:pt>
                <c:pt idx="93">
                  <c:v>24.205128205128201</c:v>
                </c:pt>
                <c:pt idx="94">
                  <c:v>24.493982208267902</c:v>
                </c:pt>
                <c:pt idx="95">
                  <c:v>24.761904761904798</c:v>
                </c:pt>
                <c:pt idx="96">
                  <c:v>25.029827315541599</c:v>
                </c:pt>
                <c:pt idx="97">
                  <c:v>25.314495028780701</c:v>
                </c:pt>
                <c:pt idx="98">
                  <c:v>25.615907901622201</c:v>
                </c:pt>
                <c:pt idx="99">
                  <c:v>25.883830455259002</c:v>
                </c:pt>
                <c:pt idx="100">
                  <c:v>26.093144950287801</c:v>
                </c:pt>
                <c:pt idx="101">
                  <c:v>26.277341705913098</c:v>
                </c:pt>
                <c:pt idx="102">
                  <c:v>26.461538461538499</c:v>
                </c:pt>
                <c:pt idx="103">
                  <c:v>26.675039246467801</c:v>
                </c:pt>
                <c:pt idx="104">
                  <c:v>26.917844060701199</c:v>
                </c:pt>
                <c:pt idx="105">
                  <c:v>27.173207744636301</c:v>
                </c:pt>
                <c:pt idx="106">
                  <c:v>27.436944008372599</c:v>
                </c:pt>
                <c:pt idx="107">
                  <c:v>27.721611721611701</c:v>
                </c:pt>
                <c:pt idx="108">
                  <c:v>28.018838304552599</c:v>
                </c:pt>
                <c:pt idx="109">
                  <c:v>28.311878597592901</c:v>
                </c:pt>
                <c:pt idx="110">
                  <c:v>28.588173731030899</c:v>
                </c:pt>
                <c:pt idx="111">
                  <c:v>28.839351125065399</c:v>
                </c:pt>
                <c:pt idx="112">
                  <c:v>29.090528519099902</c:v>
                </c:pt>
                <c:pt idx="113">
                  <c:v>29.371009942438501</c:v>
                </c:pt>
                <c:pt idx="114">
                  <c:v>29.659863945578198</c:v>
                </c:pt>
                <c:pt idx="115">
                  <c:v>29.940345368916802</c:v>
                </c:pt>
                <c:pt idx="116">
                  <c:v>30.216640502354799</c:v>
                </c:pt>
                <c:pt idx="117">
                  <c:v>30.5054945054945</c:v>
                </c:pt>
                <c:pt idx="118">
                  <c:v>30.806907378336</c:v>
                </c:pt>
                <c:pt idx="119">
                  <c:v>31.099947671376199</c:v>
                </c:pt>
                <c:pt idx="120">
                  <c:v>31.384615384615401</c:v>
                </c:pt>
                <c:pt idx="121">
                  <c:v>31.970695970695999</c:v>
                </c:pt>
                <c:pt idx="122">
                  <c:v>31.970695970695999</c:v>
                </c:pt>
                <c:pt idx="123">
                  <c:v>32.246991104133997</c:v>
                </c:pt>
                <c:pt idx="124">
                  <c:v>32.5190999476714</c:v>
                </c:pt>
                <c:pt idx="125">
                  <c:v>32.812140240711699</c:v>
                </c:pt>
                <c:pt idx="126">
                  <c:v>33.084249084249102</c:v>
                </c:pt>
                <c:pt idx="127">
                  <c:v>33.293563579277901</c:v>
                </c:pt>
                <c:pt idx="128">
                  <c:v>33.469387755101998</c:v>
                </c:pt>
                <c:pt idx="129">
                  <c:v>33.661957090528503</c:v>
                </c:pt>
                <c:pt idx="130">
                  <c:v>33.896389324960801</c:v>
                </c:pt>
                <c:pt idx="131">
                  <c:v>34.164311878597601</c:v>
                </c:pt>
                <c:pt idx="132">
                  <c:v>34.444793301936201</c:v>
                </c:pt>
                <c:pt idx="133">
                  <c:v>34.733647305075898</c:v>
                </c:pt>
                <c:pt idx="134">
                  <c:v>35.026687598116197</c:v>
                </c:pt>
                <c:pt idx="135">
                  <c:v>35.315541601255902</c:v>
                </c:pt>
                <c:pt idx="136">
                  <c:v>35.591836734693899</c:v>
                </c:pt>
                <c:pt idx="137">
                  <c:v>35.8597592883307</c:v>
                </c:pt>
                <c:pt idx="138">
                  <c:v>36.1276818419676</c:v>
                </c:pt>
                <c:pt idx="139">
                  <c:v>36.391418105703799</c:v>
                </c:pt>
                <c:pt idx="140">
                  <c:v>36.642595499738398</c:v>
                </c:pt>
                <c:pt idx="141">
                  <c:v>36.893772893772898</c:v>
                </c:pt>
                <c:pt idx="142">
                  <c:v>37.165881737310301</c:v>
                </c:pt>
                <c:pt idx="143">
                  <c:v>37.4589220303506</c:v>
                </c:pt>
                <c:pt idx="144">
                  <c:v>37.735217163788597</c:v>
                </c:pt>
                <c:pt idx="145">
                  <c:v>37.9654631083203</c:v>
                </c:pt>
                <c:pt idx="146">
                  <c:v>38.166405023547902</c:v>
                </c:pt>
                <c:pt idx="147">
                  <c:v>38.384092098377799</c:v>
                </c:pt>
                <c:pt idx="148">
                  <c:v>38.635269492412299</c:v>
                </c:pt>
                <c:pt idx="149">
                  <c:v>38.9199372056515</c:v>
                </c:pt>
                <c:pt idx="150">
                  <c:v>39.208791208791197</c:v>
                </c:pt>
                <c:pt idx="151">
                  <c:v>39.4934589220303</c:v>
                </c:pt>
                <c:pt idx="152">
                  <c:v>39.753008895866003</c:v>
                </c:pt>
                <c:pt idx="153">
                  <c:v>39.974882260596502</c:v>
                </c:pt>
                <c:pt idx="154">
                  <c:v>40.167451596023</c:v>
                </c:pt>
                <c:pt idx="155">
                  <c:v>40.3642072213501</c:v>
                </c:pt>
                <c:pt idx="156">
                  <c:v>40.577708006279401</c:v>
                </c:pt>
                <c:pt idx="157">
                  <c:v>40.803767660910502</c:v>
                </c:pt>
                <c:pt idx="158">
                  <c:v>41.013082155939301</c:v>
                </c:pt>
                <c:pt idx="159">
                  <c:v>41.184720041862903</c:v>
                </c:pt>
                <c:pt idx="160">
                  <c:v>41.343799058084798</c:v>
                </c:pt>
                <c:pt idx="161">
                  <c:v>41.5447409733124</c:v>
                </c:pt>
                <c:pt idx="162">
                  <c:v>41.804290947148097</c:v>
                </c:pt>
                <c:pt idx="163">
                  <c:v>42.084772370486697</c:v>
                </c:pt>
                <c:pt idx="164">
                  <c:v>42.340136054421798</c:v>
                </c:pt>
                <c:pt idx="165">
                  <c:v>42.520146520146497</c:v>
                </c:pt>
                <c:pt idx="166">
                  <c:v>42.608058608058599</c:v>
                </c:pt>
                <c:pt idx="167">
                  <c:v>43.210884353741498</c:v>
                </c:pt>
                <c:pt idx="168">
                  <c:v>43.210884353741498</c:v>
                </c:pt>
                <c:pt idx="169">
                  <c:v>43.813710099424398</c:v>
                </c:pt>
                <c:pt idx="170">
                  <c:v>43.813710099424398</c:v>
                </c:pt>
                <c:pt idx="171">
                  <c:v>44.110936682365299</c:v>
                </c:pt>
                <c:pt idx="172">
                  <c:v>44.1276818419676</c:v>
                </c:pt>
                <c:pt idx="173">
                  <c:v>44.1276818419676</c:v>
                </c:pt>
                <c:pt idx="174">
                  <c:v>44.697017268445798</c:v>
                </c:pt>
                <c:pt idx="175">
                  <c:v>44.697017268445798</c:v>
                </c:pt>
                <c:pt idx="176">
                  <c:v>44.697017268445798</c:v>
                </c:pt>
                <c:pt idx="177">
                  <c:v>44.730507587650401</c:v>
                </c:pt>
                <c:pt idx="178">
                  <c:v>44.998430141287301</c:v>
                </c:pt>
                <c:pt idx="179">
                  <c:v>45.295656724228202</c:v>
                </c:pt>
                <c:pt idx="180">
                  <c:v>45.354264782836196</c:v>
                </c:pt>
                <c:pt idx="181">
                  <c:v>45.3751962323391</c:v>
                </c:pt>
                <c:pt idx="182">
                  <c:v>45.4882260596546</c:v>
                </c:pt>
                <c:pt idx="183">
                  <c:v>45.664050235478797</c:v>
                </c:pt>
                <c:pt idx="184">
                  <c:v>45.860805860805897</c:v>
                </c:pt>
                <c:pt idx="185">
                  <c:v>46.153846153846203</c:v>
                </c:pt>
                <c:pt idx="186">
                  <c:v>46.4552590266876</c:v>
                </c:pt>
                <c:pt idx="187">
                  <c:v>46.718995290423898</c:v>
                </c:pt>
                <c:pt idx="188">
                  <c:v>46.718995290423898</c:v>
                </c:pt>
                <c:pt idx="189">
                  <c:v>46.664573521716399</c:v>
                </c:pt>
                <c:pt idx="190">
                  <c:v>46.668759811617001</c:v>
                </c:pt>
                <c:pt idx="191">
                  <c:v>46.668759811617001</c:v>
                </c:pt>
                <c:pt idx="192">
                  <c:v>46.668759811617001</c:v>
                </c:pt>
                <c:pt idx="193">
                  <c:v>46.668759811617001</c:v>
                </c:pt>
                <c:pt idx="194">
                  <c:v>46.6101517530089</c:v>
                </c:pt>
                <c:pt idx="195">
                  <c:v>46.827838827838796</c:v>
                </c:pt>
                <c:pt idx="196">
                  <c:v>47.133437990580902</c:v>
                </c:pt>
                <c:pt idx="197">
                  <c:v>47.2841444270016</c:v>
                </c:pt>
                <c:pt idx="198">
                  <c:v>47.313448456305601</c:v>
                </c:pt>
                <c:pt idx="199">
                  <c:v>47.317634746206203</c:v>
                </c:pt>
                <c:pt idx="200">
                  <c:v>47.413919413919402</c:v>
                </c:pt>
                <c:pt idx="201">
                  <c:v>47.623233908948201</c:v>
                </c:pt>
                <c:pt idx="202">
                  <c:v>47.924646781789598</c:v>
                </c:pt>
              </c:numCache>
            </c:numRef>
          </c:xVal>
          <c:yVal>
            <c:numRef>
              <c:f>'[ada 2016.xlsx]Sheet6'!$D$5:$D$207</c:f>
              <c:numCache>
                <c:formatCode>0.00</c:formatCode>
                <c:ptCount val="203"/>
                <c:pt idx="0">
                  <c:v>0</c:v>
                </c:pt>
                <c:pt idx="1">
                  <c:v>0</c:v>
                </c:pt>
                <c:pt idx="2">
                  <c:v>6.18238021638331E-3</c:v>
                </c:pt>
                <c:pt idx="3">
                  <c:v>6.6460587326120604E-2</c:v>
                </c:pt>
                <c:pt idx="4">
                  <c:v>0.114374034003091</c:v>
                </c:pt>
                <c:pt idx="5">
                  <c:v>0.14837712519319901</c:v>
                </c:pt>
                <c:pt idx="6">
                  <c:v>0.19165378670788299</c:v>
                </c:pt>
                <c:pt idx="7">
                  <c:v>0.25347758887171601</c:v>
                </c:pt>
                <c:pt idx="8">
                  <c:v>0.31221020092735702</c:v>
                </c:pt>
                <c:pt idx="9">
                  <c:v>0.35703245749613599</c:v>
                </c:pt>
                <c:pt idx="10">
                  <c:v>0.39876352395672299</c:v>
                </c:pt>
                <c:pt idx="11">
                  <c:v>0.44358578052550202</c:v>
                </c:pt>
                <c:pt idx="12">
                  <c:v>0.48068006182380202</c:v>
                </c:pt>
                <c:pt idx="13">
                  <c:v>0.51004636785162305</c:v>
                </c:pt>
                <c:pt idx="14">
                  <c:v>0.55177743431221005</c:v>
                </c:pt>
                <c:pt idx="15">
                  <c:v>0.61205564142194702</c:v>
                </c:pt>
                <c:pt idx="16">
                  <c:v>0.66460587326120601</c:v>
                </c:pt>
                <c:pt idx="17">
                  <c:v>0.69088098918083496</c:v>
                </c:pt>
                <c:pt idx="18">
                  <c:v>0.69551777434312201</c:v>
                </c:pt>
                <c:pt idx="19">
                  <c:v>0.69551777434312201</c:v>
                </c:pt>
                <c:pt idx="20">
                  <c:v>0.69706336939721802</c:v>
                </c:pt>
                <c:pt idx="21">
                  <c:v>0.737248840803709</c:v>
                </c:pt>
                <c:pt idx="22">
                  <c:v>0.78052550231839302</c:v>
                </c:pt>
                <c:pt idx="23">
                  <c:v>0.80370942812983004</c:v>
                </c:pt>
                <c:pt idx="24">
                  <c:v>0.82689335394126695</c:v>
                </c:pt>
                <c:pt idx="25">
                  <c:v>0.87171561051004598</c:v>
                </c:pt>
                <c:pt idx="26">
                  <c:v>0.92117465224111295</c:v>
                </c:pt>
                <c:pt idx="27">
                  <c:v>0.95208655332302905</c:v>
                </c:pt>
                <c:pt idx="28">
                  <c:v>0.96908809891808401</c:v>
                </c:pt>
                <c:pt idx="29">
                  <c:v>0.98608964451313796</c:v>
                </c:pt>
                <c:pt idx="30">
                  <c:v>1</c:v>
                </c:pt>
                <c:pt idx="31">
                  <c:v>1.0061823802163801</c:v>
                </c:pt>
                <c:pt idx="32">
                  <c:v>1.01391035548686</c:v>
                </c:pt>
                <c:pt idx="33">
                  <c:v>1.0309119010819201</c:v>
                </c:pt>
                <c:pt idx="34">
                  <c:v>1.05718701700155</c:v>
                </c:pt>
                <c:pt idx="35">
                  <c:v>1.0757341576507</c:v>
                </c:pt>
                <c:pt idx="36">
                  <c:v>1.0850077279752699</c:v>
                </c:pt>
                <c:pt idx="37">
                  <c:v>1.1004636785162301</c:v>
                </c:pt>
                <c:pt idx="38">
                  <c:v>1.1468315301391001</c:v>
                </c:pt>
                <c:pt idx="39">
                  <c:v>1.21329211746522</c:v>
                </c:pt>
                <c:pt idx="40">
                  <c:v>1.26893353941267</c:v>
                </c:pt>
                <c:pt idx="41">
                  <c:v>1.3091190108191699</c:v>
                </c:pt>
                <c:pt idx="42">
                  <c:v>1.35548686244204</c:v>
                </c:pt>
                <c:pt idx="43">
                  <c:v>1.4142194744976799</c:v>
                </c:pt>
                <c:pt idx="44">
                  <c:v>1.4760432766615099</c:v>
                </c:pt>
                <c:pt idx="45">
                  <c:v>1.5409582689335399</c:v>
                </c:pt>
                <c:pt idx="46">
                  <c:v>1.59505409582689</c:v>
                </c:pt>
                <c:pt idx="47">
                  <c:v>1.6244204018547099</c:v>
                </c:pt>
                <c:pt idx="48">
                  <c:v>1.6367851622874801</c:v>
                </c:pt>
                <c:pt idx="49">
                  <c:v>1.6584234930448201</c:v>
                </c:pt>
                <c:pt idx="50">
                  <c:v>1.68469860896445</c:v>
                </c:pt>
                <c:pt idx="51">
                  <c:v>1.7001545595054099</c:v>
                </c:pt>
                <c:pt idx="52">
                  <c:v>1.7264296754250399</c:v>
                </c:pt>
                <c:pt idx="53">
                  <c:v>1.77588871715611</c:v>
                </c:pt>
                <c:pt idx="54">
                  <c:v>1.8268933539412699</c:v>
                </c:pt>
                <c:pt idx="55">
                  <c:v>1.87326120556414</c:v>
                </c:pt>
                <c:pt idx="56">
                  <c:v>1.9366306027820701</c:v>
                </c:pt>
                <c:pt idx="57">
                  <c:v>2.0200927357032499</c:v>
                </c:pt>
                <c:pt idx="58">
                  <c:v>2.1051004636785202</c:v>
                </c:pt>
                <c:pt idx="59">
                  <c:v>2.1653786707882499</c:v>
                </c:pt>
                <c:pt idx="60">
                  <c:v>2.1947449768160698</c:v>
                </c:pt>
                <c:pt idx="61">
                  <c:v>2.2225656877898001</c:v>
                </c:pt>
                <c:pt idx="62">
                  <c:v>2.2766615146831501</c:v>
                </c:pt>
                <c:pt idx="63">
                  <c:v>2.3431221020092701</c:v>
                </c:pt>
                <c:pt idx="64">
                  <c:v>2.4049459041731098</c:v>
                </c:pt>
                <c:pt idx="65">
                  <c:v>2.4590417310664598</c:v>
                </c:pt>
                <c:pt idx="66">
                  <c:v>2.5023183925811399</c:v>
                </c:pt>
                <c:pt idx="67">
                  <c:v>2.5486862442040201</c:v>
                </c:pt>
                <c:pt idx="68">
                  <c:v>2.60896445131376</c:v>
                </c:pt>
                <c:pt idx="69">
                  <c:v>2.67387944358578</c:v>
                </c:pt>
                <c:pt idx="70">
                  <c:v>2.7418856259659998</c:v>
                </c:pt>
                <c:pt idx="71">
                  <c:v>2.8129829984543999</c:v>
                </c:pt>
                <c:pt idx="72">
                  <c:v>2.8608964451313801</c:v>
                </c:pt>
                <c:pt idx="73">
                  <c:v>2.8825347758887201</c:v>
                </c:pt>
                <c:pt idx="74">
                  <c:v>2.9057187017001498</c:v>
                </c:pt>
                <c:pt idx="75">
                  <c:v>2.9366306027820701</c:v>
                </c:pt>
                <c:pt idx="76">
                  <c:v>2.95981452859351</c:v>
                </c:pt>
                <c:pt idx="77">
                  <c:v>2.9690880989180801</c:v>
                </c:pt>
                <c:pt idx="78">
                  <c:v>2.98918083462133</c:v>
                </c:pt>
                <c:pt idx="79">
                  <c:v>3.02936630602782</c:v>
                </c:pt>
                <c:pt idx="80">
                  <c:v>3.0788253477588898</c:v>
                </c:pt>
                <c:pt idx="81">
                  <c:v>3.1360123647604299</c:v>
                </c:pt>
                <c:pt idx="82">
                  <c:v>3.2040185471406502</c:v>
                </c:pt>
                <c:pt idx="83">
                  <c:v>3.2689335394126702</c:v>
                </c:pt>
                <c:pt idx="84">
                  <c:v>3.3245749613601201</c:v>
                </c:pt>
                <c:pt idx="85">
                  <c:v>3.3693972179289</c:v>
                </c:pt>
                <c:pt idx="86">
                  <c:v>3.40958268933539</c:v>
                </c:pt>
                <c:pt idx="87">
                  <c:v>3.4621329211746499</c:v>
                </c:pt>
                <c:pt idx="88">
                  <c:v>3.5270479134466801</c:v>
                </c:pt>
                <c:pt idx="89">
                  <c:v>3.5842349304482202</c:v>
                </c:pt>
                <c:pt idx="90">
                  <c:v>3.6213292117465201</c:v>
                </c:pt>
                <c:pt idx="91">
                  <c:v>3.6506955177743401</c:v>
                </c:pt>
                <c:pt idx="92">
                  <c:v>3.6800618238021601</c:v>
                </c:pt>
                <c:pt idx="93">
                  <c:v>3.7001545595054099</c:v>
                </c:pt>
                <c:pt idx="94">
                  <c:v>3.71715610510046</c:v>
                </c:pt>
                <c:pt idx="95">
                  <c:v>3.7496136012364798</c:v>
                </c:pt>
                <c:pt idx="96">
                  <c:v>3.7836166924265799</c:v>
                </c:pt>
                <c:pt idx="97">
                  <c:v>3.7975270479134502</c:v>
                </c:pt>
                <c:pt idx="98">
                  <c:v>3.8037094281298298</c:v>
                </c:pt>
                <c:pt idx="99">
                  <c:v>3.8361669242658398</c:v>
                </c:pt>
                <c:pt idx="100">
                  <c:v>3.9010819165378701</c:v>
                </c:pt>
                <c:pt idx="101">
                  <c:v>3.9799072642967501</c:v>
                </c:pt>
                <c:pt idx="102">
                  <c:v>4.0602782071097403</c:v>
                </c:pt>
                <c:pt idx="103">
                  <c:v>4.1313755795981404</c:v>
                </c:pt>
                <c:pt idx="104">
                  <c:v>4.1916537867078798</c:v>
                </c:pt>
                <c:pt idx="105">
                  <c:v>4.2503863987635198</c:v>
                </c:pt>
                <c:pt idx="106">
                  <c:v>4.30139103554869</c:v>
                </c:pt>
                <c:pt idx="107">
                  <c:v>4.3307573415765104</c:v>
                </c:pt>
                <c:pt idx="108">
                  <c:v>4.3431221020092696</c:v>
                </c:pt>
                <c:pt idx="109">
                  <c:v>4.3585780525502296</c:v>
                </c:pt>
                <c:pt idx="110">
                  <c:v>4.3941267387944398</c:v>
                </c:pt>
                <c:pt idx="111">
                  <c:v>4.4451313755796003</c:v>
                </c:pt>
                <c:pt idx="112">
                  <c:v>4.4853168469860902</c:v>
                </c:pt>
                <c:pt idx="113">
                  <c:v>4.5023183925811399</c:v>
                </c:pt>
                <c:pt idx="114">
                  <c:v>4.5131375579598103</c:v>
                </c:pt>
                <c:pt idx="115">
                  <c:v>4.5378670788253501</c:v>
                </c:pt>
                <c:pt idx="116">
                  <c:v>4.5610510046367896</c:v>
                </c:pt>
                <c:pt idx="117">
                  <c:v>4.5734157650695497</c:v>
                </c:pt>
                <c:pt idx="118">
                  <c:v>4.5873261205564102</c:v>
                </c:pt>
                <c:pt idx="119">
                  <c:v>4.6074188562596596</c:v>
                </c:pt>
                <c:pt idx="120">
                  <c:v>4.6213292117465201</c:v>
                </c:pt>
                <c:pt idx="121">
                  <c:v>4.6445131375579596</c:v>
                </c:pt>
                <c:pt idx="122">
                  <c:v>4.6445131375579596</c:v>
                </c:pt>
                <c:pt idx="123">
                  <c:v>4.6846986089644496</c:v>
                </c:pt>
                <c:pt idx="124">
                  <c:v>4.7264296754250399</c:v>
                </c:pt>
                <c:pt idx="125">
                  <c:v>4.7511591962905699</c:v>
                </c:pt>
                <c:pt idx="126">
                  <c:v>4.7805255023183904</c:v>
                </c:pt>
                <c:pt idx="127">
                  <c:v>4.8377125193199397</c:v>
                </c:pt>
                <c:pt idx="128">
                  <c:v>4.9149922720247297</c:v>
                </c:pt>
                <c:pt idx="129">
                  <c:v>4.9953632148377096</c:v>
                </c:pt>
                <c:pt idx="130">
                  <c:v>5.0602782071097403</c:v>
                </c:pt>
                <c:pt idx="131">
                  <c:v>5.0989180834621299</c:v>
                </c:pt>
                <c:pt idx="132">
                  <c:v>5.1282843894899504</c:v>
                </c:pt>
                <c:pt idx="133">
                  <c:v>5.1545595054095799</c:v>
                </c:pt>
                <c:pt idx="134">
                  <c:v>5.1715610510046401</c:v>
                </c:pt>
                <c:pt idx="135">
                  <c:v>5.1916537867078798</c:v>
                </c:pt>
                <c:pt idx="136">
                  <c:v>5.2302936630602801</c:v>
                </c:pt>
                <c:pt idx="137">
                  <c:v>5.2782071097372496</c:v>
                </c:pt>
                <c:pt idx="138">
                  <c:v>5.3214837712519296</c:v>
                </c:pt>
                <c:pt idx="139">
                  <c:v>5.3678516228748103</c:v>
                </c:pt>
                <c:pt idx="140">
                  <c:v>5.4250386398763499</c:v>
                </c:pt>
                <c:pt idx="141">
                  <c:v>5.4837712519319899</c:v>
                </c:pt>
                <c:pt idx="142">
                  <c:v>5.5255023183925802</c:v>
                </c:pt>
                <c:pt idx="143">
                  <c:v>5.5502318392581103</c:v>
                </c:pt>
                <c:pt idx="144">
                  <c:v>5.5842349304482202</c:v>
                </c:pt>
                <c:pt idx="145">
                  <c:v>5.6445131375579596</c:v>
                </c:pt>
                <c:pt idx="146">
                  <c:v>5.7233384853168499</c:v>
                </c:pt>
                <c:pt idx="147">
                  <c:v>5.7990726429675403</c:v>
                </c:pt>
                <c:pt idx="148">
                  <c:v>5.8438948995363198</c:v>
                </c:pt>
                <c:pt idx="149">
                  <c:v>5.8639876352395701</c:v>
                </c:pt>
                <c:pt idx="150">
                  <c:v>5.8856259659969101</c:v>
                </c:pt>
                <c:pt idx="151">
                  <c:v>5.9227202472952101</c:v>
                </c:pt>
                <c:pt idx="152">
                  <c:v>5.9737248840803696</c:v>
                </c:pt>
                <c:pt idx="153">
                  <c:v>6.04018547140649</c:v>
                </c:pt>
                <c:pt idx="154">
                  <c:v>6.1190108191653803</c:v>
                </c:pt>
                <c:pt idx="155">
                  <c:v>6.1978361669242696</c:v>
                </c:pt>
                <c:pt idx="156">
                  <c:v>6.26429675425039</c:v>
                </c:pt>
                <c:pt idx="157">
                  <c:v>6.32921174652241</c:v>
                </c:pt>
                <c:pt idx="158">
                  <c:v>6.4034003091190099</c:v>
                </c:pt>
                <c:pt idx="159">
                  <c:v>6.4945904173106603</c:v>
                </c:pt>
                <c:pt idx="160">
                  <c:v>6.5919629057186997</c:v>
                </c:pt>
                <c:pt idx="161">
                  <c:v>6.6646058732612099</c:v>
                </c:pt>
                <c:pt idx="162">
                  <c:v>6.69551777434312</c:v>
                </c:pt>
                <c:pt idx="163">
                  <c:v>6.7125193199381803</c:v>
                </c:pt>
                <c:pt idx="164">
                  <c:v>6.7527047913446703</c:v>
                </c:pt>
                <c:pt idx="165">
                  <c:v>6.8408037094281298</c:v>
                </c:pt>
                <c:pt idx="166">
                  <c:v>6.8408037094281298</c:v>
                </c:pt>
                <c:pt idx="167">
                  <c:v>6.8176197836166903</c:v>
                </c:pt>
                <c:pt idx="168">
                  <c:v>6.8176197836166903</c:v>
                </c:pt>
                <c:pt idx="169">
                  <c:v>6.8176197836166903</c:v>
                </c:pt>
                <c:pt idx="170">
                  <c:v>6.8176197836166903</c:v>
                </c:pt>
                <c:pt idx="171">
                  <c:v>6.8377125193199397</c:v>
                </c:pt>
                <c:pt idx="172">
                  <c:v>6.9690880989180801</c:v>
                </c:pt>
                <c:pt idx="173">
                  <c:v>6.9690880989180801</c:v>
                </c:pt>
                <c:pt idx="174">
                  <c:v>7.1854714064914997</c:v>
                </c:pt>
                <c:pt idx="175">
                  <c:v>7.1854714064914997</c:v>
                </c:pt>
                <c:pt idx="176">
                  <c:v>7.1051004636785198</c:v>
                </c:pt>
                <c:pt idx="177">
                  <c:v>7.2967542503863996</c:v>
                </c:pt>
                <c:pt idx="178">
                  <c:v>7.3462132921174703</c:v>
                </c:pt>
                <c:pt idx="179">
                  <c:v>7.3616692426584196</c:v>
                </c:pt>
                <c:pt idx="180">
                  <c:v>7.4744976816074198</c:v>
                </c:pt>
                <c:pt idx="181">
                  <c:v>7.4744976816074198</c:v>
                </c:pt>
                <c:pt idx="182">
                  <c:v>7.5641421947449796</c:v>
                </c:pt>
                <c:pt idx="183">
                  <c:v>7.6476043276661496</c:v>
                </c:pt>
                <c:pt idx="184">
                  <c:v>7.71406491499227</c:v>
                </c:pt>
                <c:pt idx="185">
                  <c:v>7.7202472952086598</c:v>
                </c:pt>
                <c:pt idx="186">
                  <c:v>7.7202472952086598</c:v>
                </c:pt>
                <c:pt idx="187">
                  <c:v>7.7727975270479099</c:v>
                </c:pt>
                <c:pt idx="188">
                  <c:v>7.7928902627511603</c:v>
                </c:pt>
                <c:pt idx="189">
                  <c:v>7.9041731066460601</c:v>
                </c:pt>
                <c:pt idx="190">
                  <c:v>8.0154559505409608</c:v>
                </c:pt>
                <c:pt idx="191">
                  <c:v>8.1282843894899504</c:v>
                </c:pt>
                <c:pt idx="192">
                  <c:v>8.2426584234930402</c:v>
                </c:pt>
                <c:pt idx="193">
                  <c:v>8.3554868624420404</c:v>
                </c:pt>
                <c:pt idx="194">
                  <c:v>8.4574961360123595</c:v>
                </c:pt>
                <c:pt idx="195">
                  <c:v>8.5316846986089594</c:v>
                </c:pt>
                <c:pt idx="196">
                  <c:v>8.5347758887171601</c:v>
                </c:pt>
                <c:pt idx="197">
                  <c:v>8.6058732612055593</c:v>
                </c:pt>
                <c:pt idx="198">
                  <c:v>8.7156105100463694</c:v>
                </c:pt>
                <c:pt idx="199">
                  <c:v>8.8361669242658394</c:v>
                </c:pt>
                <c:pt idx="200">
                  <c:v>8.9335394126738805</c:v>
                </c:pt>
                <c:pt idx="201">
                  <c:v>8.9829984544049495</c:v>
                </c:pt>
                <c:pt idx="202">
                  <c:v>8.9829984544049495</c:v>
                </c:pt>
              </c:numCache>
            </c:numRef>
          </c:yVal>
          <c:smooth val="0"/>
          <c:extLst>
            <c:ext xmlns:c16="http://schemas.microsoft.com/office/drawing/2014/chart" uri="{C3380CC4-5D6E-409C-BE32-E72D297353CC}">
              <c16:uniqueId val="{00000000-3B4C-45FE-B909-26D17C6F41D3}"/>
            </c:ext>
          </c:extLst>
        </c:ser>
        <c:ser>
          <c:idx val="1"/>
          <c:order val="1"/>
          <c:tx>
            <c:strRef>
              <c:f>'[ada 2016.xlsx]Sheet6'!$A$209</c:f>
              <c:strCache>
                <c:ptCount val="1"/>
                <c:pt idx="0">
                  <c:v>Empagliflozin</c:v>
                </c:pt>
              </c:strCache>
            </c:strRef>
          </c:tx>
          <c:spPr>
            <a:ln w="38100" cap="rnd">
              <a:solidFill>
                <a:schemeClr val="accent2"/>
              </a:solidFill>
              <a:round/>
            </a:ln>
            <a:effectLst/>
          </c:spPr>
          <c:marker>
            <c:symbol val="none"/>
          </c:marker>
          <c:xVal>
            <c:numRef>
              <c:f>'[ada 2016.xlsx]Sheet6'!$B$210:$B$379</c:f>
              <c:numCache>
                <c:formatCode>0.00</c:formatCode>
                <c:ptCount val="170"/>
                <c:pt idx="0">
                  <c:v>0</c:v>
                </c:pt>
                <c:pt idx="1">
                  <c:v>1.7414965986394599</c:v>
                </c:pt>
                <c:pt idx="2">
                  <c:v>1.7414965986394599</c:v>
                </c:pt>
                <c:pt idx="3">
                  <c:v>1.7414965986394599</c:v>
                </c:pt>
                <c:pt idx="4">
                  <c:v>2.3359497645211902</c:v>
                </c:pt>
                <c:pt idx="5">
                  <c:v>2.6289900575614902</c:v>
                </c:pt>
                <c:pt idx="6">
                  <c:v>2.92621664050235</c:v>
                </c:pt>
                <c:pt idx="7">
                  <c:v>3.2150706436420702</c:v>
                </c:pt>
                <c:pt idx="8">
                  <c:v>3.4997383568812102</c:v>
                </c:pt>
                <c:pt idx="9">
                  <c:v>3.7927786499215101</c:v>
                </c:pt>
                <c:pt idx="10">
                  <c:v>4.0941915227629497</c:v>
                </c:pt>
                <c:pt idx="11">
                  <c:v>4.3997906855049704</c:v>
                </c:pt>
                <c:pt idx="12">
                  <c:v>4.6970172684458404</c:v>
                </c:pt>
                <c:pt idx="13">
                  <c:v>4.98168498168498</c:v>
                </c:pt>
                <c:pt idx="14">
                  <c:v>5.2579801151229697</c:v>
                </c:pt>
                <c:pt idx="15">
                  <c:v>5.5468341182626899</c:v>
                </c:pt>
                <c:pt idx="16">
                  <c:v>5.8482469911041299</c:v>
                </c:pt>
                <c:pt idx="17">
                  <c:v>6.1496598639455797</c:v>
                </c:pt>
                <c:pt idx="18">
                  <c:v>6.4385138670852902</c:v>
                </c:pt>
                <c:pt idx="19">
                  <c:v>6.7148090005232897</c:v>
                </c:pt>
                <c:pt idx="20">
                  <c:v>6.9994767137624301</c:v>
                </c:pt>
                <c:pt idx="21">
                  <c:v>7.2925170068027203</c:v>
                </c:pt>
                <c:pt idx="22">
                  <c:v>7.5855572998430096</c:v>
                </c:pt>
                <c:pt idx="23">
                  <c:v>7.8827838827838796</c:v>
                </c:pt>
                <c:pt idx="24">
                  <c:v>8.1800104657247505</c:v>
                </c:pt>
                <c:pt idx="25">
                  <c:v>8.4730507587650408</c:v>
                </c:pt>
                <c:pt idx="26">
                  <c:v>8.7535321821036103</c:v>
                </c:pt>
                <c:pt idx="27">
                  <c:v>9.0214547357404502</c:v>
                </c:pt>
                <c:pt idx="28">
                  <c:v>9.2810047095761394</c:v>
                </c:pt>
                <c:pt idx="29">
                  <c:v>9.5447409733124005</c:v>
                </c:pt>
                <c:pt idx="30">
                  <c:v>9.8168498168498193</c:v>
                </c:pt>
                <c:pt idx="31">
                  <c:v>10.101517530089</c:v>
                </c:pt>
                <c:pt idx="32">
                  <c:v>10.394557823129301</c:v>
                </c:pt>
                <c:pt idx="33">
                  <c:v>10.6917844060701</c:v>
                </c:pt>
                <c:pt idx="34">
                  <c:v>10.989010989011</c:v>
                </c:pt>
                <c:pt idx="35">
                  <c:v>11.282051282051301</c:v>
                </c:pt>
                <c:pt idx="36">
                  <c:v>11.562532705389801</c:v>
                </c:pt>
                <c:pt idx="37">
                  <c:v>11.843014128728401</c:v>
                </c:pt>
                <c:pt idx="38">
                  <c:v>12.1276818419676</c:v>
                </c:pt>
                <c:pt idx="39">
                  <c:v>12.416535845107299</c:v>
                </c:pt>
                <c:pt idx="40">
                  <c:v>12.705389848247</c:v>
                </c:pt>
                <c:pt idx="41">
                  <c:v>12.994243851386701</c:v>
                </c:pt>
                <c:pt idx="42">
                  <c:v>13.278911564625901</c:v>
                </c:pt>
                <c:pt idx="43">
                  <c:v>13.567765567765599</c:v>
                </c:pt>
                <c:pt idx="44">
                  <c:v>13.8608058608059</c:v>
                </c:pt>
                <c:pt idx="45">
                  <c:v>14.1371009942439</c:v>
                </c:pt>
                <c:pt idx="46">
                  <c:v>14.379905808477201</c:v>
                </c:pt>
                <c:pt idx="47">
                  <c:v>14.618524332810001</c:v>
                </c:pt>
                <c:pt idx="48">
                  <c:v>14.8738880167452</c:v>
                </c:pt>
                <c:pt idx="49">
                  <c:v>15.1543694400837</c:v>
                </c:pt>
                <c:pt idx="50">
                  <c:v>15.451596023024599</c:v>
                </c:pt>
                <c:pt idx="51">
                  <c:v>15.7446363160649</c:v>
                </c:pt>
                <c:pt idx="52">
                  <c:v>16.033490319204599</c:v>
                </c:pt>
                <c:pt idx="53">
                  <c:v>16.313971742543199</c:v>
                </c:pt>
                <c:pt idx="54">
                  <c:v>16.5902668759812</c:v>
                </c:pt>
                <c:pt idx="55">
                  <c:v>16.866562009419201</c:v>
                </c:pt>
                <c:pt idx="56">
                  <c:v>17.1512297226583</c:v>
                </c:pt>
                <c:pt idx="57">
                  <c:v>17.448456305599201</c:v>
                </c:pt>
                <c:pt idx="58">
                  <c:v>17.7414965986395</c:v>
                </c:pt>
                <c:pt idx="59">
                  <c:v>18.034536891679799</c:v>
                </c:pt>
                <c:pt idx="60">
                  <c:v>18.3359497645212</c:v>
                </c:pt>
                <c:pt idx="61">
                  <c:v>18.6373626373626</c:v>
                </c:pt>
                <c:pt idx="62">
                  <c:v>18.938775510204099</c:v>
                </c:pt>
                <c:pt idx="63">
                  <c:v>19.240188383045499</c:v>
                </c:pt>
                <c:pt idx="64">
                  <c:v>19.541601255886999</c:v>
                </c:pt>
                <c:pt idx="65">
                  <c:v>19.834641548927301</c:v>
                </c:pt>
                <c:pt idx="66">
                  <c:v>20.1276818419676</c:v>
                </c:pt>
                <c:pt idx="67">
                  <c:v>20.408163265306101</c:v>
                </c:pt>
                <c:pt idx="68">
                  <c:v>20.676085818943001</c:v>
                </c:pt>
                <c:pt idx="69">
                  <c:v>20.952380952380999</c:v>
                </c:pt>
                <c:pt idx="70">
                  <c:v>21.237048665620101</c:v>
                </c:pt>
                <c:pt idx="71">
                  <c:v>21.5300889586604</c:v>
                </c:pt>
                <c:pt idx="72">
                  <c:v>21.8315018315018</c:v>
                </c:pt>
                <c:pt idx="73">
                  <c:v>22.128728414442701</c:v>
                </c:pt>
                <c:pt idx="74">
                  <c:v>22.421768707483</c:v>
                </c:pt>
                <c:pt idx="75">
                  <c:v>22.710622710622701</c:v>
                </c:pt>
                <c:pt idx="76">
                  <c:v>22.999476713762402</c:v>
                </c:pt>
                <c:pt idx="77">
                  <c:v>23.2841444270016</c:v>
                </c:pt>
                <c:pt idx="78">
                  <c:v>23.5729984301413</c:v>
                </c:pt>
                <c:pt idx="79">
                  <c:v>23.870225013082202</c:v>
                </c:pt>
                <c:pt idx="80">
                  <c:v>24.159079016221899</c:v>
                </c:pt>
                <c:pt idx="81">
                  <c:v>24.4353741496599</c:v>
                </c:pt>
                <c:pt idx="82">
                  <c:v>24.707482993197299</c:v>
                </c:pt>
                <c:pt idx="83">
                  <c:v>24.971219256933502</c:v>
                </c:pt>
                <c:pt idx="84">
                  <c:v>25.205651491365799</c:v>
                </c:pt>
                <c:pt idx="85">
                  <c:v>25.444270015698599</c:v>
                </c:pt>
                <c:pt idx="86">
                  <c:v>25.708006279434901</c:v>
                </c:pt>
                <c:pt idx="87">
                  <c:v>25.996860282574598</c:v>
                </c:pt>
                <c:pt idx="88">
                  <c:v>26.2940868655154</c:v>
                </c:pt>
                <c:pt idx="89">
                  <c:v>26.574568288854</c:v>
                </c:pt>
                <c:pt idx="90">
                  <c:v>26.8424908424908</c:v>
                </c:pt>
                <c:pt idx="91">
                  <c:v>27.110413396127701</c:v>
                </c:pt>
                <c:pt idx="92">
                  <c:v>27.395081109366799</c:v>
                </c:pt>
                <c:pt idx="93">
                  <c:v>27.692307692307701</c:v>
                </c:pt>
                <c:pt idx="94">
                  <c:v>27.976975405546799</c:v>
                </c:pt>
                <c:pt idx="95">
                  <c:v>28.228152799581402</c:v>
                </c:pt>
                <c:pt idx="96">
                  <c:v>28.479330193615901</c:v>
                </c:pt>
                <c:pt idx="97">
                  <c:v>28.7514390371533</c:v>
                </c:pt>
                <c:pt idx="98">
                  <c:v>29.0235478806907</c:v>
                </c:pt>
                <c:pt idx="99">
                  <c:v>29.287284144427002</c:v>
                </c:pt>
                <c:pt idx="100">
                  <c:v>29.538461538461501</c:v>
                </c:pt>
                <c:pt idx="101">
                  <c:v>29.793825222396599</c:v>
                </c:pt>
                <c:pt idx="102">
                  <c:v>30.065934065934101</c:v>
                </c:pt>
                <c:pt idx="103">
                  <c:v>30.3296703296703</c:v>
                </c:pt>
                <c:pt idx="104">
                  <c:v>30.564102564102601</c:v>
                </c:pt>
                <c:pt idx="105">
                  <c:v>30.798534798534799</c:v>
                </c:pt>
                <c:pt idx="106">
                  <c:v>31.062271062271101</c:v>
                </c:pt>
                <c:pt idx="107">
                  <c:v>31.3469387755102</c:v>
                </c:pt>
                <c:pt idx="108">
                  <c:v>31.639979068550499</c:v>
                </c:pt>
                <c:pt idx="109">
                  <c:v>31.933019361590802</c:v>
                </c:pt>
                <c:pt idx="110">
                  <c:v>32.234432234432198</c:v>
                </c:pt>
                <c:pt idx="111">
                  <c:v>32.531658817373099</c:v>
                </c:pt>
                <c:pt idx="112">
                  <c:v>32.824699110413398</c:v>
                </c:pt>
                <c:pt idx="113">
                  <c:v>33.117739403453697</c:v>
                </c:pt>
                <c:pt idx="114">
                  <c:v>33.419152276295101</c:v>
                </c:pt>
                <c:pt idx="115">
                  <c:v>33.728937728937701</c:v>
                </c:pt>
                <c:pt idx="116">
                  <c:v>34.021978021978001</c:v>
                </c:pt>
                <c:pt idx="117">
                  <c:v>34.268969126111998</c:v>
                </c:pt>
                <c:pt idx="118">
                  <c:v>34.507587650444798</c:v>
                </c:pt>
                <c:pt idx="119">
                  <c:v>34.767137624280501</c:v>
                </c:pt>
                <c:pt idx="120">
                  <c:v>35.039246467817897</c:v>
                </c:pt>
                <c:pt idx="121">
                  <c:v>35.3113553113553</c:v>
                </c:pt>
                <c:pt idx="122">
                  <c:v>35.583464154892702</c:v>
                </c:pt>
                <c:pt idx="123">
                  <c:v>35.868131868131897</c:v>
                </c:pt>
                <c:pt idx="124">
                  <c:v>36.161172161172203</c:v>
                </c:pt>
                <c:pt idx="125">
                  <c:v>36.4500261643119</c:v>
                </c:pt>
                <c:pt idx="126">
                  <c:v>36.738880167451597</c:v>
                </c:pt>
                <c:pt idx="127">
                  <c:v>37.031920460491897</c:v>
                </c:pt>
                <c:pt idx="128">
                  <c:v>37.329147043432798</c:v>
                </c:pt>
                <c:pt idx="129">
                  <c:v>37.6138147566719</c:v>
                </c:pt>
                <c:pt idx="130">
                  <c:v>37.877551020408198</c:v>
                </c:pt>
                <c:pt idx="131">
                  <c:v>38.1329147043433</c:v>
                </c:pt>
                <c:pt idx="132">
                  <c:v>38.400837257980101</c:v>
                </c:pt>
                <c:pt idx="133">
                  <c:v>38.677132391418098</c:v>
                </c:pt>
                <c:pt idx="134">
                  <c:v>38.945054945054899</c:v>
                </c:pt>
                <c:pt idx="135">
                  <c:v>39.221350078492897</c:v>
                </c:pt>
                <c:pt idx="136">
                  <c:v>39.506017791732098</c:v>
                </c:pt>
                <c:pt idx="137">
                  <c:v>39.790685504971201</c:v>
                </c:pt>
                <c:pt idx="138">
                  <c:v>40.062794348508604</c:v>
                </c:pt>
                <c:pt idx="139">
                  <c:v>40.318158032443698</c:v>
                </c:pt>
                <c:pt idx="140">
                  <c:v>40.535845107273701</c:v>
                </c:pt>
                <c:pt idx="141">
                  <c:v>40.711669283097898</c:v>
                </c:pt>
                <c:pt idx="142">
                  <c:v>40.858189429618001</c:v>
                </c:pt>
                <c:pt idx="143">
                  <c:v>41.004709576138097</c:v>
                </c:pt>
                <c:pt idx="144">
                  <c:v>41.025641025641001</c:v>
                </c:pt>
                <c:pt idx="145">
                  <c:v>41.327053898482497</c:v>
                </c:pt>
                <c:pt idx="146">
                  <c:v>41.6284667713239</c:v>
                </c:pt>
                <c:pt idx="147">
                  <c:v>41.9089481946625</c:v>
                </c:pt>
                <c:pt idx="148">
                  <c:v>42.197802197802197</c:v>
                </c:pt>
                <c:pt idx="149">
                  <c:v>42.499215070643601</c:v>
                </c:pt>
                <c:pt idx="150">
                  <c:v>42.800627943485097</c:v>
                </c:pt>
                <c:pt idx="151">
                  <c:v>43.097854526425998</c:v>
                </c:pt>
                <c:pt idx="152">
                  <c:v>43.378335949764498</c:v>
                </c:pt>
                <c:pt idx="153">
                  <c:v>43.633699633699599</c:v>
                </c:pt>
                <c:pt idx="154">
                  <c:v>43.8890633176348</c:v>
                </c:pt>
                <c:pt idx="155">
                  <c:v>44.165358451072699</c:v>
                </c:pt>
                <c:pt idx="156">
                  <c:v>44.466771323914202</c:v>
                </c:pt>
                <c:pt idx="157">
                  <c:v>44.763997906855103</c:v>
                </c:pt>
                <c:pt idx="158">
                  <c:v>45.0235478806907</c:v>
                </c:pt>
                <c:pt idx="159">
                  <c:v>45.274725274725299</c:v>
                </c:pt>
                <c:pt idx="160">
                  <c:v>45.538461538461497</c:v>
                </c:pt>
                <c:pt idx="161">
                  <c:v>45.823129251700699</c:v>
                </c:pt>
                <c:pt idx="162">
                  <c:v>46.111983254840403</c:v>
                </c:pt>
                <c:pt idx="163">
                  <c:v>46.388278388278401</c:v>
                </c:pt>
                <c:pt idx="164">
                  <c:v>46.396650968079499</c:v>
                </c:pt>
                <c:pt idx="165">
                  <c:v>46.986917844060699</c:v>
                </c:pt>
                <c:pt idx="166">
                  <c:v>46.986917844060699</c:v>
                </c:pt>
                <c:pt idx="167">
                  <c:v>47.288330716902102</c:v>
                </c:pt>
                <c:pt idx="168">
                  <c:v>47.891156462585002</c:v>
                </c:pt>
                <c:pt idx="169">
                  <c:v>47.891156462585002</c:v>
                </c:pt>
              </c:numCache>
            </c:numRef>
          </c:xVal>
          <c:yVal>
            <c:numRef>
              <c:f>'[ada 2016.xlsx]Sheet6'!$D$210:$D$379</c:f>
              <c:numCache>
                <c:formatCode>0.00</c:formatCode>
                <c:ptCount val="170"/>
                <c:pt idx="0">
                  <c:v>0</c:v>
                </c:pt>
                <c:pt idx="1">
                  <c:v>8.5007727975270495E-2</c:v>
                </c:pt>
                <c:pt idx="2">
                  <c:v>8.5007727975270495E-2</c:v>
                </c:pt>
                <c:pt idx="3">
                  <c:v>8.5007727975270495E-2</c:v>
                </c:pt>
                <c:pt idx="4">
                  <c:v>0.12210200927357</c:v>
                </c:pt>
                <c:pt idx="5">
                  <c:v>0.14374034003091199</c:v>
                </c:pt>
                <c:pt idx="6">
                  <c:v>0.15146831530139099</c:v>
                </c:pt>
                <c:pt idx="7">
                  <c:v>0.17001545595054099</c:v>
                </c:pt>
                <c:pt idx="8">
                  <c:v>0.19938176197836199</c:v>
                </c:pt>
                <c:pt idx="9">
                  <c:v>0.22565687789799099</c:v>
                </c:pt>
                <c:pt idx="10">
                  <c:v>0.239567233384853</c:v>
                </c:pt>
                <c:pt idx="11">
                  <c:v>0.24111282843894899</c:v>
                </c:pt>
                <c:pt idx="12">
                  <c:v>0.24884080370942799</c:v>
                </c:pt>
                <c:pt idx="13">
                  <c:v>0.27511591962905702</c:v>
                </c:pt>
                <c:pt idx="14">
                  <c:v>0.30911901081916499</c:v>
                </c:pt>
                <c:pt idx="15">
                  <c:v>0.32921174652241098</c:v>
                </c:pt>
                <c:pt idx="16">
                  <c:v>0.33230293663060301</c:v>
                </c:pt>
                <c:pt idx="17">
                  <c:v>0.33384853168469902</c:v>
                </c:pt>
                <c:pt idx="18">
                  <c:v>0.352395672333849</c:v>
                </c:pt>
                <c:pt idx="19">
                  <c:v>0.38639876352395702</c:v>
                </c:pt>
                <c:pt idx="20">
                  <c:v>0.41885625965996898</c:v>
                </c:pt>
                <c:pt idx="21">
                  <c:v>0.44667697063369399</c:v>
                </c:pt>
                <c:pt idx="22">
                  <c:v>0.47140649149922698</c:v>
                </c:pt>
                <c:pt idx="23">
                  <c:v>0.48995363214837701</c:v>
                </c:pt>
                <c:pt idx="24">
                  <c:v>0.49613601236476002</c:v>
                </c:pt>
                <c:pt idx="25">
                  <c:v>0.50850077279752703</c:v>
                </c:pt>
                <c:pt idx="26">
                  <c:v>0.54095826893353904</c:v>
                </c:pt>
                <c:pt idx="27">
                  <c:v>0.59041731066460601</c:v>
                </c:pt>
                <c:pt idx="28">
                  <c:v>0.64296754250386401</c:v>
                </c:pt>
                <c:pt idx="29">
                  <c:v>0.68469860896445101</c:v>
                </c:pt>
                <c:pt idx="30">
                  <c:v>0.71715610510046401</c:v>
                </c:pt>
                <c:pt idx="31">
                  <c:v>0.74034003091190104</c:v>
                </c:pt>
                <c:pt idx="32">
                  <c:v>0.75425038639876396</c:v>
                </c:pt>
                <c:pt idx="33">
                  <c:v>0.76352395672333895</c:v>
                </c:pt>
                <c:pt idx="34">
                  <c:v>0.77125193199381803</c:v>
                </c:pt>
                <c:pt idx="35">
                  <c:v>0.789799072642967</c:v>
                </c:pt>
                <c:pt idx="36">
                  <c:v>0.82380216383307603</c:v>
                </c:pt>
                <c:pt idx="37">
                  <c:v>0.86089644513137598</c:v>
                </c:pt>
                <c:pt idx="38">
                  <c:v>0.88871715610510005</c:v>
                </c:pt>
                <c:pt idx="39">
                  <c:v>0.91035548686244205</c:v>
                </c:pt>
                <c:pt idx="40">
                  <c:v>0.93044822256568804</c:v>
                </c:pt>
                <c:pt idx="41">
                  <c:v>0.958268933539413</c:v>
                </c:pt>
                <c:pt idx="42">
                  <c:v>0.99536321483771295</c:v>
                </c:pt>
                <c:pt idx="43">
                  <c:v>1.0278207109737301</c:v>
                </c:pt>
                <c:pt idx="44">
                  <c:v>1.05409582689335</c:v>
                </c:pt>
                <c:pt idx="45">
                  <c:v>1.09119010819165</c:v>
                </c:pt>
                <c:pt idx="46">
                  <c:v>1.14528593508501</c:v>
                </c:pt>
                <c:pt idx="47">
                  <c:v>1.1978361669242701</c:v>
                </c:pt>
                <c:pt idx="48">
                  <c:v>1.23956723338485</c:v>
                </c:pt>
                <c:pt idx="49">
                  <c:v>1.2704791344667701</c:v>
                </c:pt>
                <c:pt idx="50">
                  <c:v>1.2921174652241101</c:v>
                </c:pt>
                <c:pt idx="51">
                  <c:v>1.31221020092736</c:v>
                </c:pt>
                <c:pt idx="52">
                  <c:v>1.34003091190108</c:v>
                </c:pt>
                <c:pt idx="53">
                  <c:v>1.37712519319938</c:v>
                </c:pt>
                <c:pt idx="54">
                  <c:v>1.4250386398763499</c:v>
                </c:pt>
                <c:pt idx="55">
                  <c:v>1.4698608964451301</c:v>
                </c:pt>
                <c:pt idx="56">
                  <c:v>1.50077279752705</c:v>
                </c:pt>
                <c:pt idx="57">
                  <c:v>1.52241112828439</c:v>
                </c:pt>
                <c:pt idx="58">
                  <c:v>1.5425038639876401</c:v>
                </c:pt>
                <c:pt idx="59">
                  <c:v>1.55795981452859</c:v>
                </c:pt>
                <c:pt idx="60">
                  <c:v>1.56568778979907</c:v>
                </c:pt>
                <c:pt idx="61">
                  <c:v>1.5672333848531701</c:v>
                </c:pt>
                <c:pt idx="62">
                  <c:v>1.5672333848531701</c:v>
                </c:pt>
                <c:pt idx="63">
                  <c:v>1.5672333848531701</c:v>
                </c:pt>
                <c:pt idx="64">
                  <c:v>1.5672333848531701</c:v>
                </c:pt>
                <c:pt idx="65">
                  <c:v>1.5811437403400299</c:v>
                </c:pt>
                <c:pt idx="66">
                  <c:v>1.6027820710973699</c:v>
                </c:pt>
                <c:pt idx="67">
                  <c:v>1.6398763523956701</c:v>
                </c:pt>
                <c:pt idx="68">
                  <c:v>1.68469860896445</c:v>
                </c:pt>
                <c:pt idx="69">
                  <c:v>1.72797527047913</c:v>
                </c:pt>
                <c:pt idx="70">
                  <c:v>1.76043276661515</c:v>
                </c:pt>
                <c:pt idx="71">
                  <c:v>1.77588871715611</c:v>
                </c:pt>
                <c:pt idx="72">
                  <c:v>1.7789799072643</c:v>
                </c:pt>
                <c:pt idx="73">
                  <c:v>1.7882534775888701</c:v>
                </c:pt>
                <c:pt idx="74">
                  <c:v>1.81143740340031</c:v>
                </c:pt>
                <c:pt idx="75">
                  <c:v>1.8423493044822301</c:v>
                </c:pt>
                <c:pt idx="76">
                  <c:v>1.87635239567233</c:v>
                </c:pt>
                <c:pt idx="77">
                  <c:v>1.9103554868624399</c:v>
                </c:pt>
                <c:pt idx="78">
                  <c:v>1.93817619783617</c:v>
                </c:pt>
                <c:pt idx="79">
                  <c:v>1.9613601236475999</c:v>
                </c:pt>
                <c:pt idx="80">
                  <c:v>1.98918083462133</c:v>
                </c:pt>
                <c:pt idx="81">
                  <c:v>2.0278207109737298</c:v>
                </c:pt>
                <c:pt idx="82">
                  <c:v>2.06955177743431</c:v>
                </c:pt>
                <c:pt idx="83">
                  <c:v>2.1159196290571902</c:v>
                </c:pt>
                <c:pt idx="84">
                  <c:v>2.1777434312210202</c:v>
                </c:pt>
                <c:pt idx="85">
                  <c:v>2.2411128284389501</c:v>
                </c:pt>
                <c:pt idx="86">
                  <c:v>2.2843894899536301</c:v>
                </c:pt>
                <c:pt idx="87">
                  <c:v>2.3029366306027801</c:v>
                </c:pt>
                <c:pt idx="88">
                  <c:v>2.31530139103555</c:v>
                </c:pt>
                <c:pt idx="89">
                  <c:v>2.3462132921174699</c:v>
                </c:pt>
                <c:pt idx="90">
                  <c:v>2.3925811437403399</c:v>
                </c:pt>
                <c:pt idx="91">
                  <c:v>2.4404945904173099</c:v>
                </c:pt>
                <c:pt idx="92">
                  <c:v>2.4729520865533199</c:v>
                </c:pt>
                <c:pt idx="93">
                  <c:v>2.4914992272024699</c:v>
                </c:pt>
                <c:pt idx="94">
                  <c:v>2.5224111282843902</c:v>
                </c:pt>
                <c:pt idx="95">
                  <c:v>2.5765069551777402</c:v>
                </c:pt>
                <c:pt idx="96">
                  <c:v>2.6290571870170001</c:v>
                </c:pt>
                <c:pt idx="97">
                  <c:v>2.6615146831530101</c:v>
                </c:pt>
                <c:pt idx="98">
                  <c:v>2.69242658423493</c:v>
                </c:pt>
                <c:pt idx="99">
                  <c:v>2.7387944358578098</c:v>
                </c:pt>
                <c:pt idx="100">
                  <c:v>2.7975270479134502</c:v>
                </c:pt>
                <c:pt idx="101">
                  <c:v>2.8547140649149898</c:v>
                </c:pt>
                <c:pt idx="102">
                  <c:v>2.9010819165378701</c:v>
                </c:pt>
                <c:pt idx="103">
                  <c:v>2.94899536321484</c:v>
                </c:pt>
                <c:pt idx="104">
                  <c:v>3.0154559505409599</c:v>
                </c:pt>
                <c:pt idx="105">
                  <c:v>3.08037094281298</c:v>
                </c:pt>
                <c:pt idx="106">
                  <c:v>3.1190108191653798</c:v>
                </c:pt>
                <c:pt idx="107">
                  <c:v>3.1391035548686199</c:v>
                </c:pt>
                <c:pt idx="108">
                  <c:v>3.1576506955177699</c:v>
                </c:pt>
                <c:pt idx="109">
                  <c:v>3.1731066460587298</c:v>
                </c:pt>
                <c:pt idx="110">
                  <c:v>3.1854714064915002</c:v>
                </c:pt>
                <c:pt idx="111">
                  <c:v>3.2055641421947398</c:v>
                </c:pt>
                <c:pt idx="112">
                  <c:v>3.2302936630602801</c:v>
                </c:pt>
                <c:pt idx="113">
                  <c:v>3.2519319938176201</c:v>
                </c:pt>
                <c:pt idx="114">
                  <c:v>3.2581143740340002</c:v>
                </c:pt>
                <c:pt idx="115">
                  <c:v>3.2581143740340002</c:v>
                </c:pt>
                <c:pt idx="116">
                  <c:v>3.2689335394126702</c:v>
                </c:pt>
                <c:pt idx="117">
                  <c:v>3.3060278207109701</c:v>
                </c:pt>
                <c:pt idx="118">
                  <c:v>3.3493044822256599</c:v>
                </c:pt>
                <c:pt idx="119">
                  <c:v>3.38794435857805</c:v>
                </c:pt>
                <c:pt idx="120">
                  <c:v>3.4312210200927402</c:v>
                </c:pt>
                <c:pt idx="121">
                  <c:v>3.4822256568779002</c:v>
                </c:pt>
                <c:pt idx="122">
                  <c:v>3.5301391035548702</c:v>
                </c:pt>
                <c:pt idx="123">
                  <c:v>3.5595054095826901</c:v>
                </c:pt>
                <c:pt idx="124">
                  <c:v>3.5765069551777402</c:v>
                </c:pt>
                <c:pt idx="125">
                  <c:v>3.5950540958268902</c:v>
                </c:pt>
                <c:pt idx="126">
                  <c:v>3.60896445131376</c:v>
                </c:pt>
                <c:pt idx="127">
                  <c:v>3.61514683153014</c:v>
                </c:pt>
                <c:pt idx="128">
                  <c:v>3.62287480680062</c:v>
                </c:pt>
                <c:pt idx="129">
                  <c:v>3.65224111282844</c:v>
                </c:pt>
                <c:pt idx="130">
                  <c:v>3.7078825347758899</c:v>
                </c:pt>
                <c:pt idx="131">
                  <c:v>3.76506955177743</c:v>
                </c:pt>
                <c:pt idx="132">
                  <c:v>3.7990726429675399</c:v>
                </c:pt>
                <c:pt idx="133">
                  <c:v>3.8238021638330801</c:v>
                </c:pt>
                <c:pt idx="134">
                  <c:v>3.8608964451313801</c:v>
                </c:pt>
                <c:pt idx="135">
                  <c:v>3.9010819165378701</c:v>
                </c:pt>
                <c:pt idx="136">
                  <c:v>3.9242658423493002</c:v>
                </c:pt>
                <c:pt idx="137">
                  <c:v>3.94590417310665</c:v>
                </c:pt>
                <c:pt idx="138">
                  <c:v>3.98145285935085</c:v>
                </c:pt>
                <c:pt idx="139">
                  <c:v>4.0309119010819199</c:v>
                </c:pt>
                <c:pt idx="140">
                  <c:v>4.0973724884080402</c:v>
                </c:pt>
                <c:pt idx="141">
                  <c:v>4.1808346213292102</c:v>
                </c:pt>
                <c:pt idx="142">
                  <c:v>4.2766615146831501</c:v>
                </c:pt>
                <c:pt idx="143">
                  <c:v>4.3740340030911904</c:v>
                </c:pt>
                <c:pt idx="144">
                  <c:v>4.3740340030911904</c:v>
                </c:pt>
                <c:pt idx="145">
                  <c:v>4.3570324574961399</c:v>
                </c:pt>
                <c:pt idx="146">
                  <c:v>4.3570324574961399</c:v>
                </c:pt>
                <c:pt idx="147">
                  <c:v>4.3863987635239603</c:v>
                </c:pt>
                <c:pt idx="148">
                  <c:v>4.4157650695517798</c:v>
                </c:pt>
                <c:pt idx="149">
                  <c:v>4.4157650695517798</c:v>
                </c:pt>
                <c:pt idx="150">
                  <c:v>4.4157650695517798</c:v>
                </c:pt>
                <c:pt idx="151">
                  <c:v>4.4188562596599699</c:v>
                </c:pt>
                <c:pt idx="152">
                  <c:v>4.4544049459041704</c:v>
                </c:pt>
                <c:pt idx="153">
                  <c:v>4.5054095826893397</c:v>
                </c:pt>
                <c:pt idx="154">
                  <c:v>4.5486862442040197</c:v>
                </c:pt>
                <c:pt idx="155">
                  <c:v>4.5672333848531697</c:v>
                </c:pt>
                <c:pt idx="156">
                  <c:v>4.5672333848531697</c:v>
                </c:pt>
                <c:pt idx="157">
                  <c:v>4.5749613601236501</c:v>
                </c:pt>
                <c:pt idx="158">
                  <c:v>4.61205564142195</c:v>
                </c:pt>
                <c:pt idx="159">
                  <c:v>4.6661514683152996</c:v>
                </c:pt>
                <c:pt idx="160">
                  <c:v>4.7109737248840799</c:v>
                </c:pt>
                <c:pt idx="161">
                  <c:v>4.7295208655332299</c:v>
                </c:pt>
                <c:pt idx="162">
                  <c:v>4.7403400309119004</c:v>
                </c:pt>
                <c:pt idx="163">
                  <c:v>4.7820710973724898</c:v>
                </c:pt>
                <c:pt idx="164">
                  <c:v>4.9041731066460601</c:v>
                </c:pt>
                <c:pt idx="165">
                  <c:v>4.9428129829984497</c:v>
                </c:pt>
                <c:pt idx="166">
                  <c:v>4.9428129829984497</c:v>
                </c:pt>
                <c:pt idx="167">
                  <c:v>4.9397217928902597</c:v>
                </c:pt>
                <c:pt idx="168">
                  <c:v>4.9397217928902597</c:v>
                </c:pt>
                <c:pt idx="169">
                  <c:v>4.9397217928902597</c:v>
                </c:pt>
              </c:numCache>
            </c:numRef>
          </c:yVal>
          <c:smooth val="0"/>
          <c:extLst>
            <c:ext xmlns:c16="http://schemas.microsoft.com/office/drawing/2014/chart" uri="{C3380CC4-5D6E-409C-BE32-E72D297353CC}">
              <c16:uniqueId val="{00000001-3B4C-45FE-B909-26D17C6F41D3}"/>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00"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 sourceLinked="0"/>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419573490813648"/>
          <c:y val="0.5370089676290463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1159230096238"/>
          <c:y val="3.3509600323093247E-2"/>
          <c:w val="0.8495161854768154"/>
          <c:h val="0.60646893296991722"/>
        </c:manualLayout>
      </c:layout>
      <c:scatterChart>
        <c:scatterStyle val="lineMarker"/>
        <c:varyColors val="0"/>
        <c:ser>
          <c:idx val="0"/>
          <c:order val="0"/>
          <c:tx>
            <c:strRef>
              <c:f>'[ada 2016.xlsx]Sheet6'!$F$4</c:f>
              <c:strCache>
                <c:ptCount val="1"/>
                <c:pt idx="0">
                  <c:v>Placebo</c:v>
                </c:pt>
              </c:strCache>
            </c:strRef>
          </c:tx>
          <c:spPr>
            <a:ln w="38100" cap="rnd">
              <a:solidFill>
                <a:schemeClr val="accent1"/>
              </a:solidFill>
              <a:round/>
            </a:ln>
            <a:effectLst/>
          </c:spPr>
          <c:marker>
            <c:symbol val="none"/>
          </c:marker>
          <c:xVal>
            <c:numRef>
              <c:f>'[ada 2016.xlsx]Sheet6'!$G$5:$G$49</c:f>
              <c:numCache>
                <c:formatCode>0.00</c:formatCode>
                <c:ptCount val="45"/>
                <c:pt idx="0">
                  <c:v>0</c:v>
                </c:pt>
                <c:pt idx="1">
                  <c:v>6.1720242705912698</c:v>
                </c:pt>
                <c:pt idx="2">
                  <c:v>6.5891427833720604</c:v>
                </c:pt>
                <c:pt idx="3">
                  <c:v>7.7988639297702003</c:v>
                </c:pt>
                <c:pt idx="4">
                  <c:v>8.9248644461657598</c:v>
                </c:pt>
                <c:pt idx="5">
                  <c:v>9.8008004131164501</c:v>
                </c:pt>
                <c:pt idx="6">
                  <c:v>10.5515750064549</c:v>
                </c:pt>
                <c:pt idx="7">
                  <c:v>11.552478698683201</c:v>
                </c:pt>
                <c:pt idx="8">
                  <c:v>12.136522075910101</c:v>
                </c:pt>
                <c:pt idx="9">
                  <c:v>14.9306738962045</c:v>
                </c:pt>
                <c:pt idx="10">
                  <c:v>15.6815130389879</c:v>
                </c:pt>
                <c:pt idx="11">
                  <c:v>17.0583526981668</c:v>
                </c:pt>
                <c:pt idx="12">
                  <c:v>17.767363800671301</c:v>
                </c:pt>
                <c:pt idx="13">
                  <c:v>18.6432352181771</c:v>
                </c:pt>
                <c:pt idx="14">
                  <c:v>19.018848437903401</c:v>
                </c:pt>
                <c:pt idx="15">
                  <c:v>20.186676994577802</c:v>
                </c:pt>
                <c:pt idx="16">
                  <c:v>21.813645752646501</c:v>
                </c:pt>
                <c:pt idx="17">
                  <c:v>23.7322489026594</c:v>
                </c:pt>
                <c:pt idx="18">
                  <c:v>24.1911954557191</c:v>
                </c:pt>
                <c:pt idx="19">
                  <c:v>26.1933255874</c:v>
                </c:pt>
                <c:pt idx="20">
                  <c:v>27.4863800671314</c:v>
                </c:pt>
                <c:pt idx="21">
                  <c:v>28.6542086238058</c:v>
                </c:pt>
                <c:pt idx="22">
                  <c:v>29.196746707978299</c:v>
                </c:pt>
                <c:pt idx="23">
                  <c:v>31.3656080557707</c:v>
                </c:pt>
                <c:pt idx="24">
                  <c:v>32.1999741802221</c:v>
                </c:pt>
                <c:pt idx="25">
                  <c:v>33.1176090885618</c:v>
                </c:pt>
                <c:pt idx="26">
                  <c:v>33.659953524399697</c:v>
                </c:pt>
                <c:pt idx="27">
                  <c:v>34.368900077459301</c:v>
                </c:pt>
                <c:pt idx="28">
                  <c:v>34.9947714949651</c:v>
                </c:pt>
                <c:pt idx="29">
                  <c:v>37.288406919700499</c:v>
                </c:pt>
                <c:pt idx="30">
                  <c:v>38.456364575264701</c:v>
                </c:pt>
                <c:pt idx="31">
                  <c:v>40.166731216111501</c:v>
                </c:pt>
                <c:pt idx="32">
                  <c:v>42.377549703072603</c:v>
                </c:pt>
                <c:pt idx="33">
                  <c:v>43.503614768913003</c:v>
                </c:pt>
                <c:pt idx="34">
                  <c:v>44.004324812806601</c:v>
                </c:pt>
                <c:pt idx="35">
                  <c:v>44.880067131422699</c:v>
                </c:pt>
                <c:pt idx="36">
                  <c:v>46.256325845597701</c:v>
                </c:pt>
                <c:pt idx="37">
                  <c:v>47.1321972631035</c:v>
                </c:pt>
                <c:pt idx="38">
                  <c:v>47.549573973663797</c:v>
                </c:pt>
                <c:pt idx="39">
                  <c:v>48.925703588949098</c:v>
                </c:pt>
                <c:pt idx="40">
                  <c:v>49.343080299509403</c:v>
                </c:pt>
                <c:pt idx="41">
                  <c:v>49.718499870901098</c:v>
                </c:pt>
                <c:pt idx="42">
                  <c:v>50.844564936741499</c:v>
                </c:pt>
                <c:pt idx="43">
                  <c:v>51.137038471469097</c:v>
                </c:pt>
                <c:pt idx="44">
                  <c:v>53.972631035373098</c:v>
                </c:pt>
              </c:numCache>
            </c:numRef>
          </c:xVal>
          <c:yVal>
            <c:numRef>
              <c:f>'[ada 2016.xlsx]Sheet6'!$I$5:$I$49</c:f>
              <c:numCache>
                <c:formatCode>0.00</c:formatCode>
                <c:ptCount val="45"/>
                <c:pt idx="0">
                  <c:v>0</c:v>
                </c:pt>
                <c:pt idx="1">
                  <c:v>0.31667479511528102</c:v>
                </c:pt>
                <c:pt idx="2">
                  <c:v>0.37907259182756198</c:v>
                </c:pt>
                <c:pt idx="3">
                  <c:v>0.59717799389888204</c:v>
                </c:pt>
                <c:pt idx="4">
                  <c:v>0.66038863547255</c:v>
                </c:pt>
                <c:pt idx="5">
                  <c:v>0.78523204330072405</c:v>
                </c:pt>
                <c:pt idx="6">
                  <c:v>0.87897218157997903</c:v>
                </c:pt>
                <c:pt idx="7">
                  <c:v>0.94203937994281395</c:v>
                </c:pt>
                <c:pt idx="8">
                  <c:v>1.06654808694571</c:v>
                </c:pt>
                <c:pt idx="9">
                  <c:v>1.22455078367808</c:v>
                </c:pt>
                <c:pt idx="10">
                  <c:v>1.3492507482954199</c:v>
                </c:pt>
                <c:pt idx="11">
                  <c:v>1.72234653967161</c:v>
                </c:pt>
                <c:pt idx="12">
                  <c:v>1.78507903720917</c:v>
                </c:pt>
                <c:pt idx="13">
                  <c:v>1.8789626186992601</c:v>
                </c:pt>
                <c:pt idx="14">
                  <c:v>2.0341920800221902</c:v>
                </c:pt>
                <c:pt idx="15">
                  <c:v>2.15937018867564</c:v>
                </c:pt>
                <c:pt idx="16">
                  <c:v>2.5017930401354098</c:v>
                </c:pt>
                <c:pt idx="17">
                  <c:v>2.72071128706812</c:v>
                </c:pt>
                <c:pt idx="18">
                  <c:v>2.8450765508601799</c:v>
                </c:pt>
                <c:pt idx="19">
                  <c:v>3.1260100792762802</c:v>
                </c:pt>
                <c:pt idx="20">
                  <c:v>3.3132512838167401</c:v>
                </c:pt>
                <c:pt idx="21">
                  <c:v>3.4384293924701899</c:v>
                </c:pt>
                <c:pt idx="22">
                  <c:v>3.6557697640837299</c:v>
                </c:pt>
                <c:pt idx="23">
                  <c:v>3.9059347237761899</c:v>
                </c:pt>
                <c:pt idx="24">
                  <c:v>4.0926499698769296</c:v>
                </c:pt>
                <c:pt idx="25">
                  <c:v>4.21754119210871</c:v>
                </c:pt>
                <c:pt idx="26">
                  <c:v>4.3420020847079996</c:v>
                </c:pt>
                <c:pt idx="27">
                  <c:v>4.37377475590747</c:v>
                </c:pt>
                <c:pt idx="28">
                  <c:v>4.5602509299901497</c:v>
                </c:pt>
                <c:pt idx="29">
                  <c:v>4.6557602012030097</c:v>
                </c:pt>
                <c:pt idx="30">
                  <c:v>4.84285796253263</c:v>
                </c:pt>
                <c:pt idx="31">
                  <c:v>5.1853764427996296</c:v>
                </c:pt>
                <c:pt idx="32">
                  <c:v>5.55942852224804</c:v>
                </c:pt>
                <c:pt idx="33">
                  <c:v>5.6535989901598001</c:v>
                </c:pt>
                <c:pt idx="34">
                  <c:v>5.8089718946935598</c:v>
                </c:pt>
                <c:pt idx="35">
                  <c:v>5.8409358235074702</c:v>
                </c:pt>
                <c:pt idx="36">
                  <c:v>5.9353931778408899</c:v>
                </c:pt>
                <c:pt idx="37">
                  <c:v>6.0292767593309797</c:v>
                </c:pt>
                <c:pt idx="38">
                  <c:v>6.2155138613956096</c:v>
                </c:pt>
                <c:pt idx="39">
                  <c:v>6.2480515630528499</c:v>
                </c:pt>
                <c:pt idx="40">
                  <c:v>6.4342886651174798</c:v>
                </c:pt>
                <c:pt idx="41">
                  <c:v>6.4966386474261499</c:v>
                </c:pt>
                <c:pt idx="42">
                  <c:v>6.5908091153379003</c:v>
                </c:pt>
                <c:pt idx="43">
                  <c:v>6.86978225320596</c:v>
                </c:pt>
                <c:pt idx="44">
                  <c:v>6.9039934589895902</c:v>
                </c:pt>
              </c:numCache>
            </c:numRef>
          </c:yVal>
          <c:smooth val="0"/>
          <c:extLst>
            <c:ext xmlns:c16="http://schemas.microsoft.com/office/drawing/2014/chart" uri="{C3380CC4-5D6E-409C-BE32-E72D297353CC}">
              <c16:uniqueId val="{00000000-A0EF-4845-9214-2F571AD78D5B}"/>
            </c:ext>
          </c:extLst>
        </c:ser>
        <c:ser>
          <c:idx val="1"/>
          <c:order val="1"/>
          <c:tx>
            <c:strRef>
              <c:f>'[ada 2016.xlsx]Sheet6'!$K$4</c:f>
              <c:strCache>
                <c:ptCount val="1"/>
                <c:pt idx="0">
                  <c:v>Liraglutide</c:v>
                </c:pt>
              </c:strCache>
            </c:strRef>
          </c:tx>
          <c:spPr>
            <a:ln w="38100" cap="rnd">
              <a:solidFill>
                <a:schemeClr val="accent2"/>
              </a:solidFill>
              <a:round/>
            </a:ln>
            <a:effectLst/>
          </c:spPr>
          <c:marker>
            <c:symbol val="none"/>
          </c:marker>
          <c:xVal>
            <c:numRef>
              <c:f>'[ada 2016.xlsx]Sheet6'!$L$5:$L$50</c:f>
              <c:numCache>
                <c:formatCode>0.00</c:formatCode>
                <c:ptCount val="46"/>
                <c:pt idx="0">
                  <c:v>0</c:v>
                </c:pt>
                <c:pt idx="1">
                  <c:v>0</c:v>
                </c:pt>
                <c:pt idx="2">
                  <c:v>6.0052930544797301</c:v>
                </c:pt>
                <c:pt idx="3">
                  <c:v>6.50606764781823</c:v>
                </c:pt>
                <c:pt idx="4">
                  <c:v>8.9665633875548707</c:v>
                </c:pt>
                <c:pt idx="5">
                  <c:v>9.3003485670023203</c:v>
                </c:pt>
                <c:pt idx="6">
                  <c:v>10.6348437903434</c:v>
                </c:pt>
                <c:pt idx="7">
                  <c:v>11.9276400722954</c:v>
                </c:pt>
                <c:pt idx="8">
                  <c:v>15.305577072037201</c:v>
                </c:pt>
                <c:pt idx="9">
                  <c:v>16.473276529821799</c:v>
                </c:pt>
                <c:pt idx="10">
                  <c:v>17.849857991221299</c:v>
                </c:pt>
                <c:pt idx="11">
                  <c:v>21.0608701265169</c:v>
                </c:pt>
                <c:pt idx="12">
                  <c:v>22.020203976245799</c:v>
                </c:pt>
                <c:pt idx="13">
                  <c:v>22.4375161373612</c:v>
                </c:pt>
                <c:pt idx="14">
                  <c:v>23.647237283759399</c:v>
                </c:pt>
                <c:pt idx="15">
                  <c:v>25.482184353214599</c:v>
                </c:pt>
                <c:pt idx="16">
                  <c:v>27.860121352956401</c:v>
                </c:pt>
                <c:pt idx="17">
                  <c:v>28.569132455460899</c:v>
                </c:pt>
                <c:pt idx="18">
                  <c:v>29.444939323521801</c:v>
                </c:pt>
                <c:pt idx="19">
                  <c:v>29.945391169635901</c:v>
                </c:pt>
                <c:pt idx="20">
                  <c:v>30.487929253808399</c:v>
                </c:pt>
                <c:pt idx="21">
                  <c:v>32.156209656596999</c:v>
                </c:pt>
                <c:pt idx="22">
                  <c:v>32.573457268267497</c:v>
                </c:pt>
                <c:pt idx="23">
                  <c:v>33.2823392718823</c:v>
                </c:pt>
                <c:pt idx="24">
                  <c:v>33.699522334107897</c:v>
                </c:pt>
                <c:pt idx="25">
                  <c:v>34.742189517170203</c:v>
                </c:pt>
                <c:pt idx="26">
                  <c:v>35.1177381874516</c:v>
                </c:pt>
                <c:pt idx="27">
                  <c:v>36.744448747740798</c:v>
                </c:pt>
                <c:pt idx="28">
                  <c:v>38.371030209140201</c:v>
                </c:pt>
                <c:pt idx="29">
                  <c:v>39.205073586367199</c:v>
                </c:pt>
                <c:pt idx="30">
                  <c:v>39.789181513038997</c:v>
                </c:pt>
                <c:pt idx="31">
                  <c:v>40.539891556932602</c:v>
                </c:pt>
                <c:pt idx="32">
                  <c:v>43.6260650658404</c:v>
                </c:pt>
                <c:pt idx="33">
                  <c:v>44.335076168344997</c:v>
                </c:pt>
                <c:pt idx="34">
                  <c:v>44.960818486961003</c:v>
                </c:pt>
                <c:pt idx="35">
                  <c:v>45.711593080299501</c:v>
                </c:pt>
                <c:pt idx="36">
                  <c:v>47.212948618641903</c:v>
                </c:pt>
                <c:pt idx="37">
                  <c:v>47.713594113090601</c:v>
                </c:pt>
                <c:pt idx="38">
                  <c:v>48.547702039762498</c:v>
                </c:pt>
                <c:pt idx="39">
                  <c:v>49.089852827265702</c:v>
                </c:pt>
                <c:pt idx="40">
                  <c:v>49.5072940872709</c:v>
                </c:pt>
                <c:pt idx="41">
                  <c:v>50.466434288665099</c:v>
                </c:pt>
                <c:pt idx="42">
                  <c:v>50.716757035889501</c:v>
                </c:pt>
                <c:pt idx="43">
                  <c:v>53.1353601859024</c:v>
                </c:pt>
                <c:pt idx="44">
                  <c:v>53.344113090627403</c:v>
                </c:pt>
                <c:pt idx="45">
                  <c:v>53.927962819519699</c:v>
                </c:pt>
              </c:numCache>
            </c:numRef>
          </c:xVal>
          <c:yVal>
            <c:numRef>
              <c:f>'[ada 2016.xlsx]Sheet6'!$N$5:$N$50</c:f>
              <c:numCache>
                <c:formatCode>0.00</c:formatCode>
                <c:ptCount val="46"/>
                <c:pt idx="0">
                  <c:v>9.3787952682866202E-2</c:v>
                </c:pt>
                <c:pt idx="1">
                  <c:v>9.3787952682866202E-2</c:v>
                </c:pt>
                <c:pt idx="2">
                  <c:v>0.34744336383892299</c:v>
                </c:pt>
                <c:pt idx="3">
                  <c:v>0.53377609471077103</c:v>
                </c:pt>
                <c:pt idx="4">
                  <c:v>0.66043644987616101</c:v>
                </c:pt>
                <c:pt idx="5">
                  <c:v>0.75369844411930598</c:v>
                </c:pt>
                <c:pt idx="6">
                  <c:v>0.817148157711029</c:v>
                </c:pt>
                <c:pt idx="7">
                  <c:v>0.88055005689914001</c:v>
                </c:pt>
                <c:pt idx="8">
                  <c:v>1.03922215528206</c:v>
                </c:pt>
                <c:pt idx="9">
                  <c:v>1.1024806112593399</c:v>
                </c:pt>
                <c:pt idx="10">
                  <c:v>1.3517370972831899</c:v>
                </c:pt>
                <c:pt idx="11">
                  <c:v>1.44829828537549</c:v>
                </c:pt>
                <c:pt idx="12">
                  <c:v>1.57323732201088</c:v>
                </c:pt>
                <c:pt idx="13">
                  <c:v>1.7285145977374201</c:v>
                </c:pt>
                <c:pt idx="14">
                  <c:v>1.9466199998087399</c:v>
                </c:pt>
                <c:pt idx="15">
                  <c:v>2.0416033125818802</c:v>
                </c:pt>
                <c:pt idx="16">
                  <c:v>2.5706457813351702</c:v>
                </c:pt>
                <c:pt idx="17">
                  <c:v>2.6333782788727298</c:v>
                </c:pt>
                <c:pt idx="18">
                  <c:v>2.6963020340247299</c:v>
                </c:pt>
                <c:pt idx="19">
                  <c:v>2.72783563320615</c:v>
                </c:pt>
                <c:pt idx="20">
                  <c:v>2.94517600481969</c:v>
                </c:pt>
                <c:pt idx="21">
                  <c:v>3.1018877126545599</c:v>
                </c:pt>
                <c:pt idx="22">
                  <c:v>3.2262051620430099</c:v>
                </c:pt>
                <c:pt idx="23">
                  <c:v>3.2270180069043999</c:v>
                </c:pt>
                <c:pt idx="24">
                  <c:v>3.32037562995477</c:v>
                </c:pt>
                <c:pt idx="25">
                  <c:v>3.4144504690592998</c:v>
                </c:pt>
                <c:pt idx="26">
                  <c:v>3.5387201040441401</c:v>
                </c:pt>
                <c:pt idx="27">
                  <c:v>3.7573036501515702</c:v>
                </c:pt>
                <c:pt idx="28">
                  <c:v>3.9139675435828298</c:v>
                </c:pt>
                <c:pt idx="29">
                  <c:v>3.94588365799313</c:v>
                </c:pt>
                <c:pt idx="30">
                  <c:v>4.1013521913341204</c:v>
                </c:pt>
                <c:pt idx="31">
                  <c:v>4.1641325032752903</c:v>
                </c:pt>
                <c:pt idx="32">
                  <c:v>4.3843895535091004</c:v>
                </c:pt>
                <c:pt idx="33">
                  <c:v>4.4471220510466596</c:v>
                </c:pt>
                <c:pt idx="34">
                  <c:v>4.5716785724531697</c:v>
                </c:pt>
                <c:pt idx="35">
                  <c:v>4.6654187107324203</c:v>
                </c:pt>
                <c:pt idx="36">
                  <c:v>4.7600195082766703</c:v>
                </c:pt>
                <c:pt idx="37">
                  <c:v>4.8844325864723501</c:v>
                </c:pt>
                <c:pt idx="38">
                  <c:v>4.9473085272207404</c:v>
                </c:pt>
                <c:pt idx="39">
                  <c:v>4.9788899408057699</c:v>
                </c:pt>
                <c:pt idx="40">
                  <c:v>5.1960868692084796</c:v>
                </c:pt>
                <c:pt idx="41">
                  <c:v>5.2281464268296203</c:v>
                </c:pt>
                <c:pt idx="42">
                  <c:v>5.2903529659274602</c:v>
                </c:pt>
                <c:pt idx="43">
                  <c:v>5.32408602767498</c:v>
                </c:pt>
                <c:pt idx="44">
                  <c:v>5.4481644050453797</c:v>
                </c:pt>
                <c:pt idx="45">
                  <c:v>5.47979363303401</c:v>
                </c:pt>
              </c:numCache>
            </c:numRef>
          </c:yVal>
          <c:smooth val="0"/>
          <c:extLst>
            <c:ext xmlns:c16="http://schemas.microsoft.com/office/drawing/2014/chart" uri="{C3380CC4-5D6E-409C-BE32-E72D297353CC}">
              <c16:uniqueId val="{00000001-A0EF-4845-9214-2F571AD78D5B}"/>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00"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max val="10"/>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 sourceLinked="0"/>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419573490813648"/>
          <c:y val="0.5370089676290463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4497452524316"/>
          <c:y val="1.7652478934182071E-2"/>
          <c:w val="0.8495161854768154"/>
          <c:h val="0.60646893296991722"/>
        </c:manualLayout>
      </c:layout>
      <c:scatterChart>
        <c:scatterStyle val="lineMarker"/>
        <c:varyColors val="0"/>
        <c:ser>
          <c:idx val="0"/>
          <c:order val="0"/>
          <c:tx>
            <c:v>Placebo</c:v>
          </c:tx>
          <c:spPr>
            <a:ln w="38100" cap="rnd">
              <a:solidFill>
                <a:schemeClr val="accent1"/>
              </a:solidFill>
              <a:round/>
            </a:ln>
            <a:effectLst/>
          </c:spPr>
          <c:marker>
            <c:symbol val="none"/>
          </c:marker>
          <c:xVal>
            <c:numRef>
              <c:f>'[ada 2016.xlsx]Sheet7'!$Q$5:$Q$97</c:f>
              <c:numCache>
                <c:formatCode>General</c:formatCode>
                <c:ptCount val="93"/>
                <c:pt idx="0">
                  <c:v>1.99947712418301</c:v>
                </c:pt>
                <c:pt idx="1">
                  <c:v>2.50143790849673</c:v>
                </c:pt>
                <c:pt idx="2">
                  <c:v>2.9992156862745101</c:v>
                </c:pt>
                <c:pt idx="3">
                  <c:v>3.50117647058824</c:v>
                </c:pt>
                <c:pt idx="4">
                  <c:v>3.9989542483660099</c:v>
                </c:pt>
                <c:pt idx="5">
                  <c:v>4.5009150326797398</c:v>
                </c:pt>
                <c:pt idx="6">
                  <c:v>4.9986928104575199</c:v>
                </c:pt>
                <c:pt idx="7">
                  <c:v>5.5006535947712401</c:v>
                </c:pt>
                <c:pt idx="8">
                  <c:v>5.9984313725490201</c:v>
                </c:pt>
                <c:pt idx="9">
                  <c:v>6.5003921568627403</c:v>
                </c:pt>
                <c:pt idx="10">
                  <c:v>6.9981699346405204</c:v>
                </c:pt>
                <c:pt idx="11">
                  <c:v>7.5001307189542503</c:v>
                </c:pt>
                <c:pt idx="12">
                  <c:v>8.0020915032679696</c:v>
                </c:pt>
                <c:pt idx="13">
                  <c:v>8.4998692810457506</c:v>
                </c:pt>
                <c:pt idx="14">
                  <c:v>9.0018300653594796</c:v>
                </c:pt>
                <c:pt idx="15">
                  <c:v>9.4996078431372606</c:v>
                </c:pt>
                <c:pt idx="16">
                  <c:v>10.001568627451</c:v>
                </c:pt>
                <c:pt idx="17">
                  <c:v>10.499346405228801</c:v>
                </c:pt>
                <c:pt idx="18">
                  <c:v>11.0013071895425</c:v>
                </c:pt>
                <c:pt idx="19">
                  <c:v>11.4990849673203</c:v>
                </c:pt>
                <c:pt idx="20">
                  <c:v>12.001045751634001</c:v>
                </c:pt>
                <c:pt idx="21">
                  <c:v>12.4988235294118</c:v>
                </c:pt>
                <c:pt idx="22">
                  <c:v>13.0007843137255</c:v>
                </c:pt>
                <c:pt idx="23">
                  <c:v>13.498562091503301</c:v>
                </c:pt>
                <c:pt idx="24">
                  <c:v>14.000522875817</c:v>
                </c:pt>
                <c:pt idx="25">
                  <c:v>14.4983006535948</c:v>
                </c:pt>
                <c:pt idx="26">
                  <c:v>15.000261437908501</c:v>
                </c:pt>
                <c:pt idx="27">
                  <c:v>15.498039215686299</c:v>
                </c:pt>
                <c:pt idx="28">
                  <c:v>16</c:v>
                </c:pt>
                <c:pt idx="29">
                  <c:v>16.501960784313699</c:v>
                </c:pt>
                <c:pt idx="30">
                  <c:v>16.999738562091501</c:v>
                </c:pt>
                <c:pt idx="31">
                  <c:v>17.5016993464052</c:v>
                </c:pt>
                <c:pt idx="32">
                  <c:v>17.999477124182999</c:v>
                </c:pt>
                <c:pt idx="33">
                  <c:v>18.501437908496701</c:v>
                </c:pt>
                <c:pt idx="34">
                  <c:v>18.9992156862745</c:v>
                </c:pt>
                <c:pt idx="35">
                  <c:v>19.501176470588199</c:v>
                </c:pt>
                <c:pt idx="36">
                  <c:v>19.998954248366001</c:v>
                </c:pt>
                <c:pt idx="37">
                  <c:v>20.5009150326797</c:v>
                </c:pt>
                <c:pt idx="38">
                  <c:v>20.998692810457499</c:v>
                </c:pt>
                <c:pt idx="39">
                  <c:v>21.500653594771201</c:v>
                </c:pt>
                <c:pt idx="40">
                  <c:v>21.998431372549</c:v>
                </c:pt>
                <c:pt idx="41">
                  <c:v>22.500392156862699</c:v>
                </c:pt>
                <c:pt idx="42">
                  <c:v>22.998169934640501</c:v>
                </c:pt>
                <c:pt idx="43">
                  <c:v>23.5001307189542</c:v>
                </c:pt>
                <c:pt idx="44">
                  <c:v>23.997908496731998</c:v>
                </c:pt>
                <c:pt idx="45">
                  <c:v>24.4998692810458</c:v>
                </c:pt>
                <c:pt idx="46">
                  <c:v>25.001830065359499</c:v>
                </c:pt>
                <c:pt idx="47">
                  <c:v>25.499607843137301</c:v>
                </c:pt>
                <c:pt idx="48">
                  <c:v>26.001568627451</c:v>
                </c:pt>
                <c:pt idx="49">
                  <c:v>26.499346405228799</c:v>
                </c:pt>
                <c:pt idx="50">
                  <c:v>27.001307189542501</c:v>
                </c:pt>
                <c:pt idx="51">
                  <c:v>27.4990849673203</c:v>
                </c:pt>
                <c:pt idx="52">
                  <c:v>28.001045751633999</c:v>
                </c:pt>
                <c:pt idx="53">
                  <c:v>28.498823529411801</c:v>
                </c:pt>
                <c:pt idx="54">
                  <c:v>29.0007843137255</c:v>
                </c:pt>
                <c:pt idx="55">
                  <c:v>29.498562091503299</c:v>
                </c:pt>
                <c:pt idx="56">
                  <c:v>30.000522875817001</c:v>
                </c:pt>
                <c:pt idx="57">
                  <c:v>30.4983006535948</c:v>
                </c:pt>
                <c:pt idx="58">
                  <c:v>31.000261437908499</c:v>
                </c:pt>
                <c:pt idx="59">
                  <c:v>31.498039215686301</c:v>
                </c:pt>
                <c:pt idx="60">
                  <c:v>32</c:v>
                </c:pt>
                <c:pt idx="61">
                  <c:v>32.501960784313702</c:v>
                </c:pt>
                <c:pt idx="62">
                  <c:v>32.999738562091501</c:v>
                </c:pt>
                <c:pt idx="63">
                  <c:v>33.501699346405204</c:v>
                </c:pt>
                <c:pt idx="64">
                  <c:v>33.999477124183002</c:v>
                </c:pt>
                <c:pt idx="65">
                  <c:v>34.501437908496698</c:v>
                </c:pt>
                <c:pt idx="66">
                  <c:v>34.999215686274503</c:v>
                </c:pt>
                <c:pt idx="67">
                  <c:v>35.501176470588199</c:v>
                </c:pt>
                <c:pt idx="68">
                  <c:v>35.998954248365997</c:v>
                </c:pt>
                <c:pt idx="69">
                  <c:v>36.5009150326797</c:v>
                </c:pt>
                <c:pt idx="70">
                  <c:v>36.998692810457499</c:v>
                </c:pt>
                <c:pt idx="71">
                  <c:v>37.500653594771201</c:v>
                </c:pt>
                <c:pt idx="72">
                  <c:v>37.998431372549</c:v>
                </c:pt>
                <c:pt idx="73">
                  <c:v>38.500392156862702</c:v>
                </c:pt>
                <c:pt idx="74">
                  <c:v>38.998169934640501</c:v>
                </c:pt>
                <c:pt idx="75">
                  <c:v>39.500130718954203</c:v>
                </c:pt>
                <c:pt idx="76">
                  <c:v>40.002091503267998</c:v>
                </c:pt>
                <c:pt idx="77">
                  <c:v>40.499869281045797</c:v>
                </c:pt>
                <c:pt idx="78">
                  <c:v>41.001830065359499</c:v>
                </c:pt>
                <c:pt idx="79">
                  <c:v>41.499607843137298</c:v>
                </c:pt>
                <c:pt idx="80">
                  <c:v>42.001568627451</c:v>
                </c:pt>
                <c:pt idx="81">
                  <c:v>42.499346405228799</c:v>
                </c:pt>
                <c:pt idx="82">
                  <c:v>43.001307189542501</c:v>
                </c:pt>
                <c:pt idx="83">
                  <c:v>43.4990849673203</c:v>
                </c:pt>
                <c:pt idx="84">
                  <c:v>44.001045751634003</c:v>
                </c:pt>
                <c:pt idx="85">
                  <c:v>44.498823529411801</c:v>
                </c:pt>
                <c:pt idx="86">
                  <c:v>45.000784313725497</c:v>
                </c:pt>
                <c:pt idx="87">
                  <c:v>45.498562091503302</c:v>
                </c:pt>
                <c:pt idx="88">
                  <c:v>46.000522875816998</c:v>
                </c:pt>
                <c:pt idx="89">
                  <c:v>46.498300653594796</c:v>
                </c:pt>
                <c:pt idx="90">
                  <c:v>47.000261437908499</c:v>
                </c:pt>
                <c:pt idx="91">
                  <c:v>47.498039215686298</c:v>
                </c:pt>
                <c:pt idx="92">
                  <c:v>48</c:v>
                </c:pt>
              </c:numCache>
            </c:numRef>
          </c:xVal>
          <c:yVal>
            <c:numRef>
              <c:f>'[ada 2016.xlsx]Sheet7'!$R$5:$R$97</c:f>
              <c:numCache>
                <c:formatCode>General</c:formatCode>
                <c:ptCount val="93"/>
                <c:pt idx="0">
                  <c:v>0.65494825708061</c:v>
                </c:pt>
                <c:pt idx="1">
                  <c:v>0.87337145969498897</c:v>
                </c:pt>
                <c:pt idx="2">
                  <c:v>0.97374183006535897</c:v>
                </c:pt>
                <c:pt idx="3">
                  <c:v>1.1817483660130701</c:v>
                </c:pt>
                <c:pt idx="4">
                  <c:v>1.66059095860566</c:v>
                </c:pt>
                <c:pt idx="5">
                  <c:v>1.83387527233115</c:v>
                </c:pt>
                <c:pt idx="6">
                  <c:v>1.89605119825708</c:v>
                </c:pt>
                <c:pt idx="7">
                  <c:v>2.1665577342047899</c:v>
                </c:pt>
                <c:pt idx="8">
                  <c:v>2.3224836601307199</c:v>
                </c:pt>
                <c:pt idx="9">
                  <c:v>2.76312908496732</c:v>
                </c:pt>
                <c:pt idx="10">
                  <c:v>2.8287772331154701</c:v>
                </c:pt>
                <c:pt idx="11">
                  <c:v>2.8840059912854001</c:v>
                </c:pt>
                <c:pt idx="12">
                  <c:v>3.0190958605664502</c:v>
                </c:pt>
                <c:pt idx="13">
                  <c:v>3.1055773420479298</c:v>
                </c:pt>
                <c:pt idx="14">
                  <c:v>3.2233061002178598</c:v>
                </c:pt>
                <c:pt idx="15">
                  <c:v>3.3688153594771202</c:v>
                </c:pt>
                <c:pt idx="16">
                  <c:v>3.4726552287581698</c:v>
                </c:pt>
                <c:pt idx="17">
                  <c:v>3.7153867102396498</c:v>
                </c:pt>
                <c:pt idx="18">
                  <c:v>3.84700435729847</c:v>
                </c:pt>
                <c:pt idx="19">
                  <c:v>4.0098747276688496</c:v>
                </c:pt>
                <c:pt idx="20">
                  <c:v>4.2456590413943402</c:v>
                </c:pt>
                <c:pt idx="21">
                  <c:v>4.4189460784313699</c:v>
                </c:pt>
                <c:pt idx="22">
                  <c:v>4.71375816993464</c:v>
                </c:pt>
                <c:pt idx="23">
                  <c:v>4.9182952069716803</c:v>
                </c:pt>
                <c:pt idx="24">
                  <c:v>5.0915795206971701</c:v>
                </c:pt>
                <c:pt idx="25">
                  <c:v>5.3273665577341998</c:v>
                </c:pt>
                <c:pt idx="26">
                  <c:v>5.4520397603485797</c:v>
                </c:pt>
                <c:pt idx="27">
                  <c:v>5.91352124183007</c:v>
                </c:pt>
                <c:pt idx="28">
                  <c:v>6.0034722222222197</c:v>
                </c:pt>
                <c:pt idx="29">
                  <c:v>6.2462009803921603</c:v>
                </c:pt>
                <c:pt idx="30">
                  <c:v>6.4472657952069703</c:v>
                </c:pt>
                <c:pt idx="31">
                  <c:v>6.5615223311546798</c:v>
                </c:pt>
                <c:pt idx="32">
                  <c:v>6.8806427015250504</c:v>
                </c:pt>
                <c:pt idx="33">
                  <c:v>6.9705936819172098</c:v>
                </c:pt>
                <c:pt idx="34">
                  <c:v>7.1647140522875796</c:v>
                </c:pt>
                <c:pt idx="35">
                  <c:v>7.2025816993464096</c:v>
                </c:pt>
                <c:pt idx="36">
                  <c:v>7.2092020697167802</c:v>
                </c:pt>
                <c:pt idx="37">
                  <c:v>7.2922086056644897</c:v>
                </c:pt>
                <c:pt idx="38">
                  <c:v>7.4134123093681898</c:v>
                </c:pt>
                <c:pt idx="39">
                  <c:v>7.6353077342047904</c:v>
                </c:pt>
                <c:pt idx="40">
                  <c:v>7.7426225490196101</c:v>
                </c:pt>
                <c:pt idx="41">
                  <c:v>7.9506290849673196</c:v>
                </c:pt>
                <c:pt idx="42">
                  <c:v>8.1447494553376902</c:v>
                </c:pt>
                <c:pt idx="43">
                  <c:v>8.2590059912854006</c:v>
                </c:pt>
                <c:pt idx="44">
                  <c:v>8.3940985838779998</c:v>
                </c:pt>
                <c:pt idx="45">
                  <c:v>8.4250217864923709</c:v>
                </c:pt>
                <c:pt idx="46">
                  <c:v>8.6295561002178705</c:v>
                </c:pt>
                <c:pt idx="47">
                  <c:v>8.6986764705882393</c:v>
                </c:pt>
                <c:pt idx="48">
                  <c:v>8.9240441176470604</c:v>
                </c:pt>
                <c:pt idx="49">
                  <c:v>9.1528867102396507</c:v>
                </c:pt>
                <c:pt idx="50">
                  <c:v>9.3192265795207003</c:v>
                </c:pt>
                <c:pt idx="51">
                  <c:v>9.4543191721132906</c:v>
                </c:pt>
                <c:pt idx="52">
                  <c:v>9.6380201525054492</c:v>
                </c:pt>
                <c:pt idx="53">
                  <c:v>9.6932516339869306</c:v>
                </c:pt>
                <c:pt idx="54">
                  <c:v>9.8630637254901998</c:v>
                </c:pt>
                <c:pt idx="55">
                  <c:v>9.9287118736383402</c:v>
                </c:pt>
                <c:pt idx="56">
                  <c:v>9.9978295206971701</c:v>
                </c:pt>
                <c:pt idx="57">
                  <c:v>10.1641721132898</c:v>
                </c:pt>
                <c:pt idx="58">
                  <c:v>10.2263453159041</c:v>
                </c:pt>
                <c:pt idx="59">
                  <c:v>10.4204656862745</c:v>
                </c:pt>
                <c:pt idx="60">
                  <c:v>10.4513888888889</c:v>
                </c:pt>
                <c:pt idx="61">
                  <c:v>10.5552287581699</c:v>
                </c:pt>
                <c:pt idx="62">
                  <c:v>10.794488017429201</c:v>
                </c:pt>
                <c:pt idx="63">
                  <c:v>10.957355664488</c:v>
                </c:pt>
                <c:pt idx="64">
                  <c:v>11.1445315904139</c:v>
                </c:pt>
                <c:pt idx="65">
                  <c:v>11.154621459695001</c:v>
                </c:pt>
                <c:pt idx="66">
                  <c:v>11.2584640522876</c:v>
                </c:pt>
                <c:pt idx="67">
                  <c:v>11.3102205882353</c:v>
                </c:pt>
                <c:pt idx="68">
                  <c:v>11.504340958605701</c:v>
                </c:pt>
                <c:pt idx="69">
                  <c:v>11.629014161220001</c:v>
                </c:pt>
                <c:pt idx="70">
                  <c:v>11.847440087145999</c:v>
                </c:pt>
                <c:pt idx="71">
                  <c:v>11.857529956426999</c:v>
                </c:pt>
                <c:pt idx="72">
                  <c:v>12.0308169934641</c:v>
                </c:pt>
                <c:pt idx="73">
                  <c:v>12.2700735294118</c:v>
                </c:pt>
                <c:pt idx="74">
                  <c:v>12.526693899782099</c:v>
                </c:pt>
                <c:pt idx="75">
                  <c:v>12.6305337690632</c:v>
                </c:pt>
                <c:pt idx="76">
                  <c:v>12.9010403050109</c:v>
                </c:pt>
                <c:pt idx="77">
                  <c:v>13.4007162309368</c:v>
                </c:pt>
                <c:pt idx="78">
                  <c:v>13.480250544662301</c:v>
                </c:pt>
                <c:pt idx="79">
                  <c:v>13.8792320261438</c:v>
                </c:pt>
                <c:pt idx="80">
                  <c:v>13.875433006535999</c:v>
                </c:pt>
                <c:pt idx="81">
                  <c:v>13.9966367102397</c:v>
                </c:pt>
                <c:pt idx="82">
                  <c:v>14.0067265795207</c:v>
                </c:pt>
                <c:pt idx="83">
                  <c:v>14.155708061002199</c:v>
                </c:pt>
                <c:pt idx="84">
                  <c:v>14.356770152505399</c:v>
                </c:pt>
                <c:pt idx="85">
                  <c:v>14.5092238562092</c:v>
                </c:pt>
                <c:pt idx="86">
                  <c:v>14.7727859477124</c:v>
                </c:pt>
                <c:pt idx="87">
                  <c:v>14.994684095860601</c:v>
                </c:pt>
                <c:pt idx="88">
                  <c:v>15.070746187363801</c:v>
                </c:pt>
                <c:pt idx="89">
                  <c:v>15.292644335512</c:v>
                </c:pt>
                <c:pt idx="90">
                  <c:v>15.823567538126399</c:v>
                </c:pt>
                <c:pt idx="91">
                  <c:v>16.0558823529412</c:v>
                </c:pt>
                <c:pt idx="92">
                  <c:v>16.28125</c:v>
                </c:pt>
              </c:numCache>
            </c:numRef>
          </c:yVal>
          <c:smooth val="0"/>
          <c:extLst>
            <c:ext xmlns:c16="http://schemas.microsoft.com/office/drawing/2014/chart" uri="{C3380CC4-5D6E-409C-BE32-E72D297353CC}">
              <c16:uniqueId val="{00000000-EB78-47DA-A7DE-BB9047E47B46}"/>
            </c:ext>
          </c:extLst>
        </c:ser>
        <c:ser>
          <c:idx val="1"/>
          <c:order val="1"/>
          <c:tx>
            <c:v>Empagliflozin</c:v>
          </c:tx>
          <c:spPr>
            <a:ln w="38100" cap="rnd">
              <a:solidFill>
                <a:schemeClr val="accent2"/>
              </a:solidFill>
              <a:round/>
            </a:ln>
            <a:effectLst/>
          </c:spPr>
          <c:marker>
            <c:symbol val="none"/>
          </c:marker>
          <c:xVal>
            <c:numRef>
              <c:f>'[ada 2016.xlsx]Sheet7'!$Q$100:$Q$176</c:f>
              <c:numCache>
                <c:formatCode>General</c:formatCode>
                <c:ptCount val="77"/>
                <c:pt idx="0">
                  <c:v>0.30117647058823499</c:v>
                </c:pt>
                <c:pt idx="1">
                  <c:v>1.20470588235294</c:v>
                </c:pt>
                <c:pt idx="2">
                  <c:v>1.69411764705882</c:v>
                </c:pt>
                <c:pt idx="3">
                  <c:v>2.2211764705882402</c:v>
                </c:pt>
                <c:pt idx="4">
                  <c:v>2.6352941176470601</c:v>
                </c:pt>
                <c:pt idx="5">
                  <c:v>3.1247058823529401</c:v>
                </c:pt>
                <c:pt idx="6">
                  <c:v>3.6141176470588201</c:v>
                </c:pt>
                <c:pt idx="7">
                  <c:v>3.80235294117647</c:v>
                </c:pt>
                <c:pt idx="8">
                  <c:v>4.1788235294117602</c:v>
                </c:pt>
                <c:pt idx="9">
                  <c:v>4.6682352941176504</c:v>
                </c:pt>
                <c:pt idx="10">
                  <c:v>5.1576470588235299</c:v>
                </c:pt>
                <c:pt idx="11">
                  <c:v>5.4211764705882404</c:v>
                </c:pt>
                <c:pt idx="12">
                  <c:v>5.9858823529411804</c:v>
                </c:pt>
                <c:pt idx="13">
                  <c:v>6.3247058823529398</c:v>
                </c:pt>
                <c:pt idx="14">
                  <c:v>6.7011764705882397</c:v>
                </c:pt>
                <c:pt idx="15">
                  <c:v>7.22823529411765</c:v>
                </c:pt>
                <c:pt idx="16">
                  <c:v>7.6423529411764699</c:v>
                </c:pt>
                <c:pt idx="17">
                  <c:v>8.3576470588235292</c:v>
                </c:pt>
                <c:pt idx="18">
                  <c:v>8.8094117647058798</c:v>
                </c:pt>
                <c:pt idx="19">
                  <c:v>9.3741176470588208</c:v>
                </c:pt>
                <c:pt idx="20">
                  <c:v>9.71294117647059</c:v>
                </c:pt>
                <c:pt idx="21">
                  <c:v>10.1647058823529</c:v>
                </c:pt>
                <c:pt idx="22">
                  <c:v>10.6164705882353</c:v>
                </c:pt>
                <c:pt idx="23">
                  <c:v>11.068235294117599</c:v>
                </c:pt>
                <c:pt idx="24">
                  <c:v>11.632941176470601</c:v>
                </c:pt>
                <c:pt idx="25">
                  <c:v>12.1223529411765</c:v>
                </c:pt>
                <c:pt idx="26">
                  <c:v>12.5364705882353</c:v>
                </c:pt>
                <c:pt idx="27">
                  <c:v>12.8</c:v>
                </c:pt>
                <c:pt idx="28">
                  <c:v>13.176470588235301</c:v>
                </c:pt>
                <c:pt idx="29">
                  <c:v>13.5152941176471</c:v>
                </c:pt>
                <c:pt idx="30">
                  <c:v>13.9294117647059</c:v>
                </c:pt>
                <c:pt idx="31">
                  <c:v>14.3058823529412</c:v>
                </c:pt>
                <c:pt idx="32">
                  <c:v>14.6823529411765</c:v>
                </c:pt>
                <c:pt idx="33">
                  <c:v>15.2094117647059</c:v>
                </c:pt>
                <c:pt idx="34">
                  <c:v>15.8117647058824</c:v>
                </c:pt>
                <c:pt idx="35">
                  <c:v>16.301176470588199</c:v>
                </c:pt>
                <c:pt idx="36">
                  <c:v>17.0164705882353</c:v>
                </c:pt>
                <c:pt idx="37">
                  <c:v>17.5058823529412</c:v>
                </c:pt>
                <c:pt idx="38">
                  <c:v>18.1458823529412</c:v>
                </c:pt>
                <c:pt idx="39">
                  <c:v>18.672941176470601</c:v>
                </c:pt>
                <c:pt idx="40">
                  <c:v>19.162352941176501</c:v>
                </c:pt>
                <c:pt idx="41">
                  <c:v>19.425882352941201</c:v>
                </c:pt>
                <c:pt idx="42">
                  <c:v>19.952941176470599</c:v>
                </c:pt>
                <c:pt idx="43">
                  <c:v>21.082352941176499</c:v>
                </c:pt>
                <c:pt idx="44">
                  <c:v>21.383529411764702</c:v>
                </c:pt>
                <c:pt idx="45">
                  <c:v>21.948235294117602</c:v>
                </c:pt>
                <c:pt idx="46">
                  <c:v>22.701176470588202</c:v>
                </c:pt>
                <c:pt idx="47">
                  <c:v>24.207058823529401</c:v>
                </c:pt>
                <c:pt idx="48">
                  <c:v>24.470588235294102</c:v>
                </c:pt>
                <c:pt idx="49">
                  <c:v>25.0729411764706</c:v>
                </c:pt>
                <c:pt idx="50">
                  <c:v>26.7670588235294</c:v>
                </c:pt>
                <c:pt idx="51">
                  <c:v>26.88</c:v>
                </c:pt>
                <c:pt idx="52">
                  <c:v>27.708235294117699</c:v>
                </c:pt>
                <c:pt idx="53">
                  <c:v>28.009411764705899</c:v>
                </c:pt>
                <c:pt idx="54">
                  <c:v>29.138823529411798</c:v>
                </c:pt>
                <c:pt idx="55">
                  <c:v>29.515294117647102</c:v>
                </c:pt>
                <c:pt idx="56">
                  <c:v>29.967058823529399</c:v>
                </c:pt>
                <c:pt idx="57">
                  <c:v>30.795294117647099</c:v>
                </c:pt>
                <c:pt idx="58">
                  <c:v>31.171764705882399</c:v>
                </c:pt>
                <c:pt idx="59">
                  <c:v>31.698823529411801</c:v>
                </c:pt>
                <c:pt idx="60">
                  <c:v>32.7529411764706</c:v>
                </c:pt>
                <c:pt idx="61">
                  <c:v>34.070588235294103</c:v>
                </c:pt>
                <c:pt idx="62">
                  <c:v>34.672941176470601</c:v>
                </c:pt>
                <c:pt idx="63">
                  <c:v>35.237647058823498</c:v>
                </c:pt>
                <c:pt idx="64">
                  <c:v>36.065882352941202</c:v>
                </c:pt>
                <c:pt idx="65">
                  <c:v>37.308235294117601</c:v>
                </c:pt>
                <c:pt idx="66">
                  <c:v>38.324705882352902</c:v>
                </c:pt>
                <c:pt idx="67">
                  <c:v>39.115294117647103</c:v>
                </c:pt>
                <c:pt idx="68">
                  <c:v>40.0564705882353</c:v>
                </c:pt>
                <c:pt idx="69">
                  <c:v>40.96</c:v>
                </c:pt>
                <c:pt idx="70">
                  <c:v>41.901176470588197</c:v>
                </c:pt>
                <c:pt idx="71">
                  <c:v>43.369411764705902</c:v>
                </c:pt>
                <c:pt idx="72">
                  <c:v>43.52</c:v>
                </c:pt>
                <c:pt idx="73">
                  <c:v>44.310588235294098</c:v>
                </c:pt>
                <c:pt idx="74">
                  <c:v>45.025882352941203</c:v>
                </c:pt>
                <c:pt idx="75">
                  <c:v>45.552941176470597</c:v>
                </c:pt>
                <c:pt idx="76">
                  <c:v>47.962352941176498</c:v>
                </c:pt>
              </c:numCache>
            </c:numRef>
          </c:xVal>
          <c:yVal>
            <c:numRef>
              <c:f>'[ada 2016.xlsx]Sheet7'!$R$100:$R$176</c:f>
              <c:numCache>
                <c:formatCode>General</c:formatCode>
                <c:ptCount val="77"/>
                <c:pt idx="0">
                  <c:v>9.3553921568627504E-2</c:v>
                </c:pt>
                <c:pt idx="1">
                  <c:v>0.24921568627450999</c:v>
                </c:pt>
                <c:pt idx="2">
                  <c:v>0.37389705882352903</c:v>
                </c:pt>
                <c:pt idx="3">
                  <c:v>0.46730392156862699</c:v>
                </c:pt>
                <c:pt idx="4">
                  <c:v>0.52953431372548998</c:v>
                </c:pt>
                <c:pt idx="5">
                  <c:v>0.68546568627450999</c:v>
                </c:pt>
                <c:pt idx="6">
                  <c:v>0.747647058823529</c:v>
                </c:pt>
                <c:pt idx="7">
                  <c:v>0.87252450980392104</c:v>
                </c:pt>
                <c:pt idx="8">
                  <c:v>0.90352941176470603</c:v>
                </c:pt>
                <c:pt idx="9">
                  <c:v>1.05946078431373</c:v>
                </c:pt>
                <c:pt idx="10">
                  <c:v>1.1216421568627499</c:v>
                </c:pt>
                <c:pt idx="11">
                  <c:v>1.24647058823529</c:v>
                </c:pt>
                <c:pt idx="12">
                  <c:v>1.3711029411764699</c:v>
                </c:pt>
                <c:pt idx="13">
                  <c:v>1.43338235294118</c:v>
                </c:pt>
                <c:pt idx="14">
                  <c:v>1.5893872549019601</c:v>
                </c:pt>
                <c:pt idx="15">
                  <c:v>1.74529411764706</c:v>
                </c:pt>
                <c:pt idx="16">
                  <c:v>1.9012745098039201</c:v>
                </c:pt>
                <c:pt idx="17">
                  <c:v>2.1195588235294101</c:v>
                </c:pt>
                <c:pt idx="18">
                  <c:v>2.2755147058823502</c:v>
                </c:pt>
                <c:pt idx="19">
                  <c:v>2.4313970588235301</c:v>
                </c:pt>
                <c:pt idx="20">
                  <c:v>2.5249264705882402</c:v>
                </c:pt>
                <c:pt idx="21">
                  <c:v>2.6496323529411798</c:v>
                </c:pt>
                <c:pt idx="22">
                  <c:v>2.7743382352941199</c:v>
                </c:pt>
                <c:pt idx="23">
                  <c:v>2.80529411764706</c:v>
                </c:pt>
                <c:pt idx="24">
                  <c:v>2.96117647058824</c:v>
                </c:pt>
                <c:pt idx="25">
                  <c:v>3.0858578431372501</c:v>
                </c:pt>
                <c:pt idx="26">
                  <c:v>3.2418382352941202</c:v>
                </c:pt>
                <c:pt idx="27">
                  <c:v>3.3354166666666698</c:v>
                </c:pt>
                <c:pt idx="28">
                  <c:v>3.5226715686274499</c:v>
                </c:pt>
                <c:pt idx="29">
                  <c:v>3.61620098039216</c:v>
                </c:pt>
                <c:pt idx="30">
                  <c:v>3.7096813725490199</c:v>
                </c:pt>
                <c:pt idx="31">
                  <c:v>3.8031862745098</c:v>
                </c:pt>
                <c:pt idx="32">
                  <c:v>4.1779411764705898</c:v>
                </c:pt>
                <c:pt idx="33">
                  <c:v>4.27134803921569</c:v>
                </c:pt>
                <c:pt idx="34">
                  <c:v>4.3959558823529399</c:v>
                </c:pt>
                <c:pt idx="35">
                  <c:v>4.4581372549019598</c:v>
                </c:pt>
                <c:pt idx="36">
                  <c:v>4.7389215686274504</c:v>
                </c:pt>
                <c:pt idx="37">
                  <c:v>4.8636029411764703</c:v>
                </c:pt>
                <c:pt idx="38">
                  <c:v>5.0194362745097996</c:v>
                </c:pt>
                <c:pt idx="39">
                  <c:v>5.1440931372548997</c:v>
                </c:pt>
                <c:pt idx="40">
                  <c:v>5.3000245098039196</c:v>
                </c:pt>
                <c:pt idx="41">
                  <c:v>5.4248529411764697</c:v>
                </c:pt>
                <c:pt idx="42">
                  <c:v>5.4870098039215698</c:v>
                </c:pt>
                <c:pt idx="43">
                  <c:v>5.8612745098039198</c:v>
                </c:pt>
                <c:pt idx="44">
                  <c:v>6.0173284313725501</c:v>
                </c:pt>
                <c:pt idx="45">
                  <c:v>6.0794607843137296</c:v>
                </c:pt>
                <c:pt idx="46">
                  <c:v>6.4227205882352898</c:v>
                </c:pt>
                <c:pt idx="47">
                  <c:v>6.8279901960784297</c:v>
                </c:pt>
                <c:pt idx="48">
                  <c:v>7.0778186274509798</c:v>
                </c:pt>
                <c:pt idx="49">
                  <c:v>7.2336764705882404</c:v>
                </c:pt>
                <c:pt idx="50">
                  <c:v>7.6700735294117601</c:v>
                </c:pt>
                <c:pt idx="51">
                  <c:v>7.8262499999999999</c:v>
                </c:pt>
                <c:pt idx="52">
                  <c:v>7.9194607843137304</c:v>
                </c:pt>
                <c:pt idx="53">
                  <c:v>8.01301470588235</c:v>
                </c:pt>
                <c:pt idx="54">
                  <c:v>8.3872794117647107</c:v>
                </c:pt>
                <c:pt idx="55">
                  <c:v>8.4495343137254899</c:v>
                </c:pt>
                <c:pt idx="56">
                  <c:v>8.7929901960784296</c:v>
                </c:pt>
                <c:pt idx="57">
                  <c:v>9.0112009803921609</c:v>
                </c:pt>
                <c:pt idx="58">
                  <c:v>9.1359558823529401</c:v>
                </c:pt>
                <c:pt idx="59">
                  <c:v>9.2606127450980402</c:v>
                </c:pt>
                <c:pt idx="60">
                  <c:v>9.4474264705882405</c:v>
                </c:pt>
                <c:pt idx="61">
                  <c:v>9.7590686274509792</c:v>
                </c:pt>
                <c:pt idx="62">
                  <c:v>10.133676470588201</c:v>
                </c:pt>
                <c:pt idx="63">
                  <c:v>10.164558823529401</c:v>
                </c:pt>
                <c:pt idx="64">
                  <c:v>10.6015196078431</c:v>
                </c:pt>
                <c:pt idx="65">
                  <c:v>10.8507107843137</c:v>
                </c:pt>
                <c:pt idx="66">
                  <c:v>11.4125490196078</c:v>
                </c:pt>
                <c:pt idx="67">
                  <c:v>11.599534313725499</c:v>
                </c:pt>
                <c:pt idx="68">
                  <c:v>11.6614215686275</c:v>
                </c:pt>
                <c:pt idx="69">
                  <c:v>12.254583333333301</c:v>
                </c:pt>
                <c:pt idx="70">
                  <c:v>12.378970588235299</c:v>
                </c:pt>
                <c:pt idx="71">
                  <c:v>12.4405147058824</c:v>
                </c:pt>
                <c:pt idx="72">
                  <c:v>12.6279166666667</c:v>
                </c:pt>
                <c:pt idx="73">
                  <c:v>12.752401960784301</c:v>
                </c:pt>
                <c:pt idx="74">
                  <c:v>12.8144362745098</c:v>
                </c:pt>
                <c:pt idx="75">
                  <c:v>12.970343137254901</c:v>
                </c:pt>
                <c:pt idx="76">
                  <c:v>13.0000245098039</c:v>
                </c:pt>
              </c:numCache>
            </c:numRef>
          </c:yVal>
          <c:smooth val="0"/>
          <c:extLst>
            <c:ext xmlns:c16="http://schemas.microsoft.com/office/drawing/2014/chart" uri="{C3380CC4-5D6E-409C-BE32-E72D297353CC}">
              <c16:uniqueId val="{00000001-EB78-47DA-A7DE-BB9047E47B46}"/>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419573490813648"/>
          <c:y val="0.5370089676290463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1159230096238"/>
          <c:y val="3.3509600323093247E-2"/>
          <c:w val="0.8495161854768154"/>
          <c:h val="0.60646893296991722"/>
        </c:manualLayout>
      </c:layout>
      <c:scatterChart>
        <c:scatterStyle val="lineMarker"/>
        <c:varyColors val="0"/>
        <c:ser>
          <c:idx val="0"/>
          <c:order val="0"/>
          <c:tx>
            <c:strRef>
              <c:f>'[ada 2016.xlsx]Sheet7'!$A$4</c:f>
              <c:strCache>
                <c:ptCount val="1"/>
                <c:pt idx="0">
                  <c:v>Placebo</c:v>
                </c:pt>
              </c:strCache>
            </c:strRef>
          </c:tx>
          <c:spPr>
            <a:ln w="38100" cap="rnd">
              <a:solidFill>
                <a:schemeClr val="accent1"/>
              </a:solidFill>
              <a:round/>
            </a:ln>
            <a:effectLst/>
          </c:spPr>
          <c:marker>
            <c:symbol val="none"/>
          </c:marker>
          <c:xVal>
            <c:numRef>
              <c:f>'[ada 2016.xlsx]Sheet7'!$B$5:$B$80</c:f>
              <c:numCache>
                <c:formatCode>0.00</c:formatCode>
                <c:ptCount val="76"/>
                <c:pt idx="0">
                  <c:v>0</c:v>
                </c:pt>
                <c:pt idx="1">
                  <c:v>0.79421747328724102</c:v>
                </c:pt>
                <c:pt idx="2">
                  <c:v>1.1700888928795901</c:v>
                </c:pt>
                <c:pt idx="3">
                  <c:v>1.5455724162700899</c:v>
                </c:pt>
                <c:pt idx="4">
                  <c:v>1.92202568016521</c:v>
                </c:pt>
                <c:pt idx="5">
                  <c:v>2.21469336446081</c:v>
                </c:pt>
                <c:pt idx="6">
                  <c:v>2.8828445721469</c:v>
                </c:pt>
                <c:pt idx="7">
                  <c:v>3.3004148334380901</c:v>
                </c:pt>
                <c:pt idx="8">
                  <c:v>4.7620077220077199</c:v>
                </c:pt>
                <c:pt idx="9">
                  <c:v>5.4299649815928897</c:v>
                </c:pt>
                <c:pt idx="10">
                  <c:v>6.0566112956810603</c:v>
                </c:pt>
                <c:pt idx="11">
                  <c:v>6.55796713657179</c:v>
                </c:pt>
                <c:pt idx="12">
                  <c:v>7.2274759809643498</c:v>
                </c:pt>
                <c:pt idx="13">
                  <c:v>7.7288318218550804</c:v>
                </c:pt>
                <c:pt idx="14">
                  <c:v>8.3139732423453392</c:v>
                </c:pt>
                <c:pt idx="15">
                  <c:v>8.8989207147346701</c:v>
                </c:pt>
                <c:pt idx="16">
                  <c:v>9.6931381880219103</c:v>
                </c:pt>
                <c:pt idx="17">
                  <c:v>10.0688156595133</c:v>
                </c:pt>
                <c:pt idx="18">
                  <c:v>10.4869677651073</c:v>
                </c:pt>
                <c:pt idx="19">
                  <c:v>11.0711394450929</c:v>
                </c:pt>
                <c:pt idx="20">
                  <c:v>11.8240459728832</c:v>
                </c:pt>
                <c:pt idx="21">
                  <c:v>12.1176833976834</c:v>
                </c:pt>
                <c:pt idx="22">
                  <c:v>12.577728293077101</c:v>
                </c:pt>
                <c:pt idx="23">
                  <c:v>12.9951046062674</c:v>
                </c:pt>
                <c:pt idx="24">
                  <c:v>13.5385471850588</c:v>
                </c:pt>
                <c:pt idx="25">
                  <c:v>14.1233007093472</c:v>
                </c:pt>
                <c:pt idx="26">
                  <c:v>14.5414528149412</c:v>
                </c:pt>
                <c:pt idx="27">
                  <c:v>15.084507497530799</c:v>
                </c:pt>
                <c:pt idx="28">
                  <c:v>15.8362503367155</c:v>
                </c:pt>
                <c:pt idx="29">
                  <c:v>16.588768968303899</c:v>
                </c:pt>
                <c:pt idx="30">
                  <c:v>17.3829864415911</c:v>
                </c:pt>
                <c:pt idx="31">
                  <c:v>18.051719493579998</c:v>
                </c:pt>
                <c:pt idx="32">
                  <c:v>18.636279069767401</c:v>
                </c:pt>
                <c:pt idx="33">
                  <c:v>20.350004489539401</c:v>
                </c:pt>
                <c:pt idx="34">
                  <c:v>20.767574750830601</c:v>
                </c:pt>
                <c:pt idx="35">
                  <c:v>21.603685013917602</c:v>
                </c:pt>
                <c:pt idx="36">
                  <c:v>23.024354853192101</c:v>
                </c:pt>
                <c:pt idx="37">
                  <c:v>23.6936697494837</c:v>
                </c:pt>
                <c:pt idx="38">
                  <c:v>24.821865852563501</c:v>
                </c:pt>
                <c:pt idx="39">
                  <c:v>25.155844482356098</c:v>
                </c:pt>
                <c:pt idx="40">
                  <c:v>25.532685642453099</c:v>
                </c:pt>
                <c:pt idx="41">
                  <c:v>27.036559217024301</c:v>
                </c:pt>
                <c:pt idx="42">
                  <c:v>27.370537846816902</c:v>
                </c:pt>
                <c:pt idx="43">
                  <c:v>28.289463948998801</c:v>
                </c:pt>
                <c:pt idx="44">
                  <c:v>28.665723264793002</c:v>
                </c:pt>
                <c:pt idx="45">
                  <c:v>29.168048846188402</c:v>
                </c:pt>
                <c:pt idx="46">
                  <c:v>29.920179581574899</c:v>
                </c:pt>
                <c:pt idx="47">
                  <c:v>30.672698213163301</c:v>
                </c:pt>
                <c:pt idx="48">
                  <c:v>31.5078387357457</c:v>
                </c:pt>
                <c:pt idx="49">
                  <c:v>32.135066894136699</c:v>
                </c:pt>
                <c:pt idx="50">
                  <c:v>32.635840890724602</c:v>
                </c:pt>
                <c:pt idx="51">
                  <c:v>35.143589835682903</c:v>
                </c:pt>
                <c:pt idx="52">
                  <c:v>36.062128041662902</c:v>
                </c:pt>
                <c:pt idx="53">
                  <c:v>36.729697405046203</c:v>
                </c:pt>
                <c:pt idx="54">
                  <c:v>37.773526084223803</c:v>
                </c:pt>
                <c:pt idx="55">
                  <c:v>38.693809823112197</c:v>
                </c:pt>
                <c:pt idx="56">
                  <c:v>39.905209661488698</c:v>
                </c:pt>
                <c:pt idx="57">
                  <c:v>41.367384394361103</c:v>
                </c:pt>
                <c:pt idx="58">
                  <c:v>42.0768465475442</c:v>
                </c:pt>
                <c:pt idx="59">
                  <c:v>42.703686809733298</c:v>
                </c:pt>
                <c:pt idx="60">
                  <c:v>43.956203645506001</c:v>
                </c:pt>
                <c:pt idx="61">
                  <c:v>44.540569273592503</c:v>
                </c:pt>
                <c:pt idx="62">
                  <c:v>44.833236957888097</c:v>
                </c:pt>
                <c:pt idx="63">
                  <c:v>46.127452635359603</c:v>
                </c:pt>
                <c:pt idx="64">
                  <c:v>46.587109634551503</c:v>
                </c:pt>
                <c:pt idx="65">
                  <c:v>46.963175002244803</c:v>
                </c:pt>
                <c:pt idx="66">
                  <c:v>47.422056209033002</c:v>
                </c:pt>
                <c:pt idx="67">
                  <c:v>47.840014366525999</c:v>
                </c:pt>
                <c:pt idx="68">
                  <c:v>48.174962736823197</c:v>
                </c:pt>
                <c:pt idx="69">
                  <c:v>48.925735835503303</c:v>
                </c:pt>
                <c:pt idx="70">
                  <c:v>49.385974678997897</c:v>
                </c:pt>
                <c:pt idx="71">
                  <c:v>49.761652150489397</c:v>
                </c:pt>
                <c:pt idx="72">
                  <c:v>50.430773098680099</c:v>
                </c:pt>
                <c:pt idx="73">
                  <c:v>50.931159199066201</c:v>
                </c:pt>
                <c:pt idx="74">
                  <c:v>51.559551046062701</c:v>
                </c:pt>
                <c:pt idx="75">
                  <c:v>54.019782706294301</c:v>
                </c:pt>
              </c:numCache>
            </c:numRef>
          </c:xVal>
          <c:yVal>
            <c:numRef>
              <c:f>'[ada 2016.xlsx]Sheet7'!$D$5:$D$80</c:f>
              <c:numCache>
                <c:formatCode>General</c:formatCode>
                <c:ptCount val="76"/>
                <c:pt idx="0">
                  <c:v>9.3023255813953501E-2</c:v>
                </c:pt>
                <c:pt idx="1">
                  <c:v>0.27906976744186002</c:v>
                </c:pt>
                <c:pt idx="2">
                  <c:v>0.372093023255814</c:v>
                </c:pt>
                <c:pt idx="3">
                  <c:v>0.403100775193798</c:v>
                </c:pt>
                <c:pt idx="4">
                  <c:v>0.58914728682170503</c:v>
                </c:pt>
                <c:pt idx="5">
                  <c:v>0.71317829457364301</c:v>
                </c:pt>
                <c:pt idx="6">
                  <c:v>0.86821705426356599</c:v>
                </c:pt>
                <c:pt idx="7">
                  <c:v>0.96124031007751898</c:v>
                </c:pt>
                <c:pt idx="8">
                  <c:v>1.30232558139535</c:v>
                </c:pt>
                <c:pt idx="9">
                  <c:v>1.42635658914729</c:v>
                </c:pt>
                <c:pt idx="10">
                  <c:v>1.61240310077519</c:v>
                </c:pt>
                <c:pt idx="11">
                  <c:v>1.7674418604651201</c:v>
                </c:pt>
                <c:pt idx="12">
                  <c:v>2.13953488372093</c:v>
                </c:pt>
                <c:pt idx="13">
                  <c:v>2.2945736434108501</c:v>
                </c:pt>
                <c:pt idx="14">
                  <c:v>2.5116279069767402</c:v>
                </c:pt>
                <c:pt idx="15">
                  <c:v>2.6976744186046502</c:v>
                </c:pt>
                <c:pt idx="16">
                  <c:v>3.0077519379845001</c:v>
                </c:pt>
                <c:pt idx="17">
                  <c:v>3.0697674418604701</c:v>
                </c:pt>
                <c:pt idx="18">
                  <c:v>3.2558139534883699</c:v>
                </c:pt>
                <c:pt idx="19">
                  <c:v>3.3178294573643399</c:v>
                </c:pt>
                <c:pt idx="20">
                  <c:v>3.6899224806201598</c:v>
                </c:pt>
                <c:pt idx="21">
                  <c:v>3.9689922480620199</c:v>
                </c:pt>
                <c:pt idx="22">
                  <c:v>4.18604651162791</c:v>
                </c:pt>
                <c:pt idx="23">
                  <c:v>4.24806201550388</c:v>
                </c:pt>
                <c:pt idx="24">
                  <c:v>4.46511627906977</c:v>
                </c:pt>
                <c:pt idx="25">
                  <c:v>4.6201550387596901</c:v>
                </c:pt>
                <c:pt idx="26">
                  <c:v>4.8062015503876001</c:v>
                </c:pt>
                <c:pt idx="27">
                  <c:v>4.9612403100775202</c:v>
                </c:pt>
                <c:pt idx="28">
                  <c:v>5.1472868217054302</c:v>
                </c:pt>
                <c:pt idx="29">
                  <c:v>5.4573643410852704</c:v>
                </c:pt>
                <c:pt idx="30">
                  <c:v>5.7674418604651203</c:v>
                </c:pt>
                <c:pt idx="31">
                  <c:v>6.0155038759689896</c:v>
                </c:pt>
                <c:pt idx="32">
                  <c:v>6.1395348837209296</c:v>
                </c:pt>
                <c:pt idx="33">
                  <c:v>6.7906976744185998</c:v>
                </c:pt>
                <c:pt idx="34">
                  <c:v>6.8837209302325597</c:v>
                </c:pt>
                <c:pt idx="35">
                  <c:v>7.2248062015503898</c:v>
                </c:pt>
                <c:pt idx="36">
                  <c:v>7.68992248062015</c:v>
                </c:pt>
                <c:pt idx="37">
                  <c:v>8.0310077519379792</c:v>
                </c:pt>
                <c:pt idx="38">
                  <c:v>8.4031007751937992</c:v>
                </c:pt>
                <c:pt idx="39">
                  <c:v>8.46511627906977</c:v>
                </c:pt>
                <c:pt idx="40">
                  <c:v>8.7131782945736393</c:v>
                </c:pt>
                <c:pt idx="41">
                  <c:v>9.1472868217054302</c:v>
                </c:pt>
                <c:pt idx="42">
                  <c:v>9.2093023255813993</c:v>
                </c:pt>
                <c:pt idx="43">
                  <c:v>9.4573643410852704</c:v>
                </c:pt>
                <c:pt idx="44">
                  <c:v>9.6124031007751896</c:v>
                </c:pt>
                <c:pt idx="45">
                  <c:v>9.9224806201550404</c:v>
                </c:pt>
                <c:pt idx="46">
                  <c:v>10.170542635658901</c:v>
                </c:pt>
                <c:pt idx="47">
                  <c:v>10.4806201550388</c:v>
                </c:pt>
                <c:pt idx="48">
                  <c:v>10.6666666666667</c:v>
                </c:pt>
                <c:pt idx="49">
                  <c:v>10.9457364341085</c:v>
                </c:pt>
                <c:pt idx="50">
                  <c:v>11.0077519379845</c:v>
                </c:pt>
                <c:pt idx="51">
                  <c:v>11.937984496124001</c:v>
                </c:pt>
                <c:pt idx="52">
                  <c:v>12.124031007751899</c:v>
                </c:pt>
                <c:pt idx="53">
                  <c:v>12.1860465116279</c:v>
                </c:pt>
                <c:pt idx="54">
                  <c:v>12.403100775193799</c:v>
                </c:pt>
                <c:pt idx="55">
                  <c:v>12.868217054263599</c:v>
                </c:pt>
                <c:pt idx="56">
                  <c:v>13.209302325581399</c:v>
                </c:pt>
                <c:pt idx="57">
                  <c:v>13.643410852713201</c:v>
                </c:pt>
                <c:pt idx="58">
                  <c:v>13.736434108527099</c:v>
                </c:pt>
                <c:pt idx="59">
                  <c:v>13.953488372093</c:v>
                </c:pt>
                <c:pt idx="60">
                  <c:v>14.2015503875969</c:v>
                </c:pt>
                <c:pt idx="61">
                  <c:v>14.294573643410899</c:v>
                </c:pt>
                <c:pt idx="62">
                  <c:v>14.4186046511628</c:v>
                </c:pt>
                <c:pt idx="63">
                  <c:v>14.6666666666667</c:v>
                </c:pt>
                <c:pt idx="64">
                  <c:v>14.821705426356599</c:v>
                </c:pt>
                <c:pt idx="65">
                  <c:v>14.9457364341085</c:v>
                </c:pt>
                <c:pt idx="66">
                  <c:v>14.976744186046499</c:v>
                </c:pt>
                <c:pt idx="67">
                  <c:v>15.131782945736401</c:v>
                </c:pt>
                <c:pt idx="68">
                  <c:v>15.3488372093023</c:v>
                </c:pt>
                <c:pt idx="69">
                  <c:v>15.3798449612403</c:v>
                </c:pt>
                <c:pt idx="70">
                  <c:v>15.6279069767442</c:v>
                </c:pt>
                <c:pt idx="71">
                  <c:v>15.689922480620201</c:v>
                </c:pt>
                <c:pt idx="72">
                  <c:v>16</c:v>
                </c:pt>
                <c:pt idx="73">
                  <c:v>16</c:v>
                </c:pt>
                <c:pt idx="74">
                  <c:v>16.4651162790698</c:v>
                </c:pt>
                <c:pt idx="75">
                  <c:v>16.4651162790698</c:v>
                </c:pt>
              </c:numCache>
            </c:numRef>
          </c:yVal>
          <c:smooth val="0"/>
          <c:extLst>
            <c:ext xmlns:c16="http://schemas.microsoft.com/office/drawing/2014/chart" uri="{C3380CC4-5D6E-409C-BE32-E72D297353CC}">
              <c16:uniqueId val="{00000000-4BB9-419E-B729-E950DC4CD608}"/>
            </c:ext>
          </c:extLst>
        </c:ser>
        <c:ser>
          <c:idx val="1"/>
          <c:order val="1"/>
          <c:tx>
            <c:strRef>
              <c:f>'[ada 2016.xlsx]Sheet7'!$F$5</c:f>
              <c:strCache>
                <c:ptCount val="1"/>
                <c:pt idx="0">
                  <c:v>Liraglutide</c:v>
                </c:pt>
              </c:strCache>
            </c:strRef>
          </c:tx>
          <c:spPr>
            <a:ln w="38100" cap="rnd">
              <a:solidFill>
                <a:schemeClr val="accent2"/>
              </a:solidFill>
              <a:round/>
            </a:ln>
            <a:effectLst/>
          </c:spPr>
          <c:marker>
            <c:symbol val="none"/>
          </c:marker>
          <c:xVal>
            <c:numRef>
              <c:f>'[ada 2016.xlsx]Sheet7'!$G$6:$G$80</c:f>
              <c:numCache>
                <c:formatCode>General</c:formatCode>
                <c:ptCount val="75"/>
                <c:pt idx="0">
                  <c:v>0</c:v>
                </c:pt>
                <c:pt idx="1">
                  <c:v>1.04344078297567</c:v>
                </c:pt>
                <c:pt idx="2">
                  <c:v>1.71197988686361</c:v>
                </c:pt>
                <c:pt idx="3">
                  <c:v>2.5892071473466798</c:v>
                </c:pt>
                <c:pt idx="4">
                  <c:v>3.0895932477327799</c:v>
                </c:pt>
                <c:pt idx="5">
                  <c:v>4.3843907695070499</c:v>
                </c:pt>
                <c:pt idx="6">
                  <c:v>5.8044787644787599</c:v>
                </c:pt>
                <c:pt idx="7">
                  <c:v>7.0996641824548803</c:v>
                </c:pt>
                <c:pt idx="8">
                  <c:v>7.7689790787465203</c:v>
                </c:pt>
                <c:pt idx="9">
                  <c:v>8.8122259136212602</c:v>
                </c:pt>
                <c:pt idx="10">
                  <c:v>9.6062494388075805</c:v>
                </c:pt>
                <c:pt idx="11">
                  <c:v>10.1066355391937</c:v>
                </c:pt>
                <c:pt idx="12">
                  <c:v>10.9010469605818</c:v>
                </c:pt>
                <c:pt idx="13">
                  <c:v>11.4018209571698</c:v>
                </c:pt>
                <c:pt idx="14">
                  <c:v>12.155115381161901</c:v>
                </c:pt>
                <c:pt idx="15">
                  <c:v>12.782149591451899</c:v>
                </c:pt>
                <c:pt idx="16">
                  <c:v>13.4501068510371</c:v>
                </c:pt>
                <c:pt idx="17">
                  <c:v>14.035054323426399</c:v>
                </c:pt>
                <c:pt idx="18">
                  <c:v>14.9945155787016</c:v>
                </c:pt>
                <c:pt idx="19">
                  <c:v>16.3721289395708</c:v>
                </c:pt>
                <c:pt idx="20">
                  <c:v>17.041443835862399</c:v>
                </c:pt>
                <c:pt idx="21">
                  <c:v>18.378715991739199</c:v>
                </c:pt>
                <c:pt idx="22">
                  <c:v>19.088566041124199</c:v>
                </c:pt>
                <c:pt idx="23">
                  <c:v>20.091083774804702</c:v>
                </c:pt>
                <c:pt idx="24">
                  <c:v>20.424868456496402</c:v>
                </c:pt>
                <c:pt idx="25">
                  <c:v>21.428355930681501</c:v>
                </c:pt>
                <c:pt idx="26">
                  <c:v>21.845926191972701</c:v>
                </c:pt>
                <c:pt idx="27">
                  <c:v>22.681842506958802</c:v>
                </c:pt>
                <c:pt idx="28">
                  <c:v>23.601350453443501</c:v>
                </c:pt>
                <c:pt idx="29">
                  <c:v>24.020472299542099</c:v>
                </c:pt>
                <c:pt idx="30">
                  <c:v>24.563139085929802</c:v>
                </c:pt>
                <c:pt idx="31">
                  <c:v>25.1473107659154</c:v>
                </c:pt>
                <c:pt idx="32">
                  <c:v>25.606385920804499</c:v>
                </c:pt>
                <c:pt idx="33">
                  <c:v>26.275894765197101</c:v>
                </c:pt>
                <c:pt idx="34">
                  <c:v>26.9027350273862</c:v>
                </c:pt>
                <c:pt idx="35">
                  <c:v>27.154285714285699</c:v>
                </c:pt>
                <c:pt idx="36">
                  <c:v>27.947727395169299</c:v>
                </c:pt>
                <c:pt idx="37">
                  <c:v>28.657965340756</c:v>
                </c:pt>
                <c:pt idx="38">
                  <c:v>29.242912813145399</c:v>
                </c:pt>
                <c:pt idx="39">
                  <c:v>29.618978180838599</c:v>
                </c:pt>
                <c:pt idx="40">
                  <c:v>29.9110640208315</c:v>
                </c:pt>
                <c:pt idx="41">
                  <c:v>31.499886863607799</c:v>
                </c:pt>
                <c:pt idx="42">
                  <c:v>32.042359701894597</c:v>
                </c:pt>
                <c:pt idx="43">
                  <c:v>32.877306276375997</c:v>
                </c:pt>
                <c:pt idx="44">
                  <c:v>33.420748855167503</c:v>
                </c:pt>
                <c:pt idx="45">
                  <c:v>34.047201221154701</c:v>
                </c:pt>
                <c:pt idx="46">
                  <c:v>34.589674059441499</c:v>
                </c:pt>
                <c:pt idx="47">
                  <c:v>35.174621531830802</c:v>
                </c:pt>
                <c:pt idx="48">
                  <c:v>36.177527161713201</c:v>
                </c:pt>
                <c:pt idx="49">
                  <c:v>37.013443476699301</c:v>
                </c:pt>
                <c:pt idx="50">
                  <c:v>37.8481961030798</c:v>
                </c:pt>
                <c:pt idx="51">
                  <c:v>38.725229415462003</c:v>
                </c:pt>
                <c:pt idx="52">
                  <c:v>39.268090149950602</c:v>
                </c:pt>
                <c:pt idx="53">
                  <c:v>40.145899254736499</c:v>
                </c:pt>
                <c:pt idx="54">
                  <c:v>40.939922779922803</c:v>
                </c:pt>
                <c:pt idx="55">
                  <c:v>41.648997036903999</c:v>
                </c:pt>
                <c:pt idx="56">
                  <c:v>42.441856873484802</c:v>
                </c:pt>
                <c:pt idx="57">
                  <c:v>42.984329711771601</c:v>
                </c:pt>
                <c:pt idx="58">
                  <c:v>43.735490706653501</c:v>
                </c:pt>
                <c:pt idx="59">
                  <c:v>44.403447966238701</c:v>
                </c:pt>
                <c:pt idx="60">
                  <c:v>45.0300942803268</c:v>
                </c:pt>
                <c:pt idx="61">
                  <c:v>45.197859387626799</c:v>
                </c:pt>
                <c:pt idx="62">
                  <c:v>46.157708539103901</c:v>
                </c:pt>
                <c:pt idx="63">
                  <c:v>46.7013450659962</c:v>
                </c:pt>
                <c:pt idx="64">
                  <c:v>47.327021639579797</c:v>
                </c:pt>
                <c:pt idx="65">
                  <c:v>47.870270270270296</c:v>
                </c:pt>
                <c:pt idx="66">
                  <c:v>48.497304480560302</c:v>
                </c:pt>
                <c:pt idx="67">
                  <c:v>49.249241267845903</c:v>
                </c:pt>
                <c:pt idx="68">
                  <c:v>49.750209212534799</c:v>
                </c:pt>
                <c:pt idx="69">
                  <c:v>50.6260788363114</c:v>
                </c:pt>
                <c:pt idx="70">
                  <c:v>51.294811888300302</c:v>
                </c:pt>
                <c:pt idx="71">
                  <c:v>51.795585884888197</c:v>
                </c:pt>
                <c:pt idx="72">
                  <c:v>52.045972883182202</c:v>
                </c:pt>
                <c:pt idx="73">
                  <c:v>52.338834515578696</c:v>
                </c:pt>
                <c:pt idx="74">
                  <c:v>53.172811349555502</c:v>
                </c:pt>
              </c:numCache>
            </c:numRef>
          </c:xVal>
          <c:yVal>
            <c:numRef>
              <c:f>'[ada 2016.xlsx]Sheet7'!$I$6:$I$80</c:f>
              <c:numCache>
                <c:formatCode>General</c:formatCode>
                <c:ptCount val="75"/>
                <c:pt idx="0">
                  <c:v>0</c:v>
                </c:pt>
                <c:pt idx="1">
                  <c:v>0.124031007751938</c:v>
                </c:pt>
                <c:pt idx="2">
                  <c:v>0.34108527131782901</c:v>
                </c:pt>
                <c:pt idx="3">
                  <c:v>0.58914728682170503</c:v>
                </c:pt>
                <c:pt idx="4">
                  <c:v>0.58914728682170503</c:v>
                </c:pt>
                <c:pt idx="5">
                  <c:v>0.93023255813953498</c:v>
                </c:pt>
                <c:pt idx="6">
                  <c:v>1.30232558139535</c:v>
                </c:pt>
                <c:pt idx="7">
                  <c:v>1.7054263565891501</c:v>
                </c:pt>
                <c:pt idx="8">
                  <c:v>2.0465116279069799</c:v>
                </c:pt>
                <c:pt idx="9">
                  <c:v>2.1705426356589101</c:v>
                </c:pt>
                <c:pt idx="10">
                  <c:v>2.44961240310078</c:v>
                </c:pt>
                <c:pt idx="11">
                  <c:v>2.44961240310078</c:v>
                </c:pt>
                <c:pt idx="12">
                  <c:v>2.7906976744185998</c:v>
                </c:pt>
                <c:pt idx="13">
                  <c:v>2.8527131782945698</c:v>
                </c:pt>
                <c:pt idx="14">
                  <c:v>3.2868217054263602</c:v>
                </c:pt>
                <c:pt idx="15">
                  <c:v>3.53488372093023</c:v>
                </c:pt>
                <c:pt idx="16">
                  <c:v>3.6589147286821699</c:v>
                </c:pt>
                <c:pt idx="17">
                  <c:v>3.8449612403100799</c:v>
                </c:pt>
                <c:pt idx="18">
                  <c:v>3.9069767441860499</c:v>
                </c:pt>
                <c:pt idx="19">
                  <c:v>4.1550387596899201</c:v>
                </c:pt>
                <c:pt idx="20">
                  <c:v>4.4961240310077502</c:v>
                </c:pt>
                <c:pt idx="21">
                  <c:v>4.9612403100775202</c:v>
                </c:pt>
                <c:pt idx="22">
                  <c:v>5.1162790697674403</c:v>
                </c:pt>
                <c:pt idx="23">
                  <c:v>5.3953488372093004</c:v>
                </c:pt>
                <c:pt idx="24">
                  <c:v>5.4263565891472902</c:v>
                </c:pt>
                <c:pt idx="25">
                  <c:v>5.8604651162790704</c:v>
                </c:pt>
                <c:pt idx="26">
                  <c:v>5.9534883720930196</c:v>
                </c:pt>
                <c:pt idx="27">
                  <c:v>6.2635658914728696</c:v>
                </c:pt>
                <c:pt idx="28">
                  <c:v>6.6046511627906996</c:v>
                </c:pt>
                <c:pt idx="29">
                  <c:v>6.9457364341085297</c:v>
                </c:pt>
                <c:pt idx="30">
                  <c:v>7.0387596899224798</c:v>
                </c:pt>
                <c:pt idx="31">
                  <c:v>7.1007751937984498</c:v>
                </c:pt>
                <c:pt idx="32">
                  <c:v>7.1627906976744198</c:v>
                </c:pt>
                <c:pt idx="33">
                  <c:v>7.53488372093023</c:v>
                </c:pt>
                <c:pt idx="34">
                  <c:v>7.75193798449612</c:v>
                </c:pt>
                <c:pt idx="35">
                  <c:v>7.9689922480620199</c:v>
                </c:pt>
                <c:pt idx="36">
                  <c:v>8.1550387596899192</c:v>
                </c:pt>
                <c:pt idx="37">
                  <c:v>8.3720930232558093</c:v>
                </c:pt>
                <c:pt idx="38">
                  <c:v>8.5581395348837201</c:v>
                </c:pt>
                <c:pt idx="39">
                  <c:v>8.6821705426356601</c:v>
                </c:pt>
                <c:pt idx="40">
                  <c:v>8.7131782945736393</c:v>
                </c:pt>
                <c:pt idx="41">
                  <c:v>9.3953488372092995</c:v>
                </c:pt>
                <c:pt idx="42">
                  <c:v>9.4573643410852704</c:v>
                </c:pt>
                <c:pt idx="43">
                  <c:v>9.6124031007751896</c:v>
                </c:pt>
                <c:pt idx="44">
                  <c:v>9.8294573643410903</c:v>
                </c:pt>
                <c:pt idx="45">
                  <c:v>9.9844961240310095</c:v>
                </c:pt>
                <c:pt idx="46">
                  <c:v>10.046511627907</c:v>
                </c:pt>
                <c:pt idx="47">
                  <c:v>10.2325581395349</c:v>
                </c:pt>
                <c:pt idx="48">
                  <c:v>10.5736434108527</c:v>
                </c:pt>
                <c:pt idx="49">
                  <c:v>10.883720930232601</c:v>
                </c:pt>
                <c:pt idx="50">
                  <c:v>11.0077519379845</c:v>
                </c:pt>
                <c:pt idx="51">
                  <c:v>11.2248062015504</c:v>
                </c:pt>
                <c:pt idx="52">
                  <c:v>11.3488372093023</c:v>
                </c:pt>
                <c:pt idx="53">
                  <c:v>11.689922480620201</c:v>
                </c:pt>
                <c:pt idx="54">
                  <c:v>11.968992248061999</c:v>
                </c:pt>
                <c:pt idx="55">
                  <c:v>12</c:v>
                </c:pt>
                <c:pt idx="56">
                  <c:v>12.093023255814</c:v>
                </c:pt>
                <c:pt idx="57">
                  <c:v>12.1550387596899</c:v>
                </c:pt>
                <c:pt idx="58">
                  <c:v>12.2480620155039</c:v>
                </c:pt>
                <c:pt idx="59">
                  <c:v>12.3720930232558</c:v>
                </c:pt>
                <c:pt idx="60">
                  <c:v>12.558139534883701</c:v>
                </c:pt>
                <c:pt idx="61">
                  <c:v>12.7131782945736</c:v>
                </c:pt>
                <c:pt idx="62">
                  <c:v>12.837209302325601</c:v>
                </c:pt>
                <c:pt idx="63">
                  <c:v>13.0852713178295</c:v>
                </c:pt>
                <c:pt idx="64">
                  <c:v>13.116279069767399</c:v>
                </c:pt>
                <c:pt idx="65">
                  <c:v>13.3023255813953</c:v>
                </c:pt>
                <c:pt idx="66">
                  <c:v>13.550387596899199</c:v>
                </c:pt>
                <c:pt idx="67">
                  <c:v>13.7674418604651</c:v>
                </c:pt>
                <c:pt idx="68">
                  <c:v>13.8604651162791</c:v>
                </c:pt>
                <c:pt idx="69">
                  <c:v>13.8914728682171</c:v>
                </c:pt>
                <c:pt idx="70">
                  <c:v>14.1395348837209</c:v>
                </c:pt>
                <c:pt idx="71">
                  <c:v>14.2015503875969</c:v>
                </c:pt>
                <c:pt idx="72">
                  <c:v>14.2325581395349</c:v>
                </c:pt>
                <c:pt idx="73">
                  <c:v>14.3875968992248</c:v>
                </c:pt>
                <c:pt idx="74">
                  <c:v>14.3875968992248</c:v>
                </c:pt>
              </c:numCache>
            </c:numRef>
          </c:yVal>
          <c:smooth val="0"/>
          <c:extLst>
            <c:ext xmlns:c16="http://schemas.microsoft.com/office/drawing/2014/chart" uri="{C3380CC4-5D6E-409C-BE32-E72D297353CC}">
              <c16:uniqueId val="{00000001-4BB9-419E-B729-E950DC4CD608}"/>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0.00"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419573490813648"/>
          <c:y val="0.5370089676290463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1159230096238"/>
          <c:y val="3.3509600323093247E-2"/>
          <c:w val="0.8495161854768154"/>
          <c:h val="0.73105715361002555"/>
        </c:manualLayout>
      </c:layout>
      <c:scatterChart>
        <c:scatterStyle val="lineMarker"/>
        <c:varyColors val="0"/>
        <c:ser>
          <c:idx val="0"/>
          <c:order val="0"/>
          <c:tx>
            <c:strRef>
              <c:f>'[ada 2016.xlsx]Sheet8'!$A$4</c:f>
              <c:strCache>
                <c:ptCount val="1"/>
                <c:pt idx="0">
                  <c:v>Placebo</c:v>
                </c:pt>
              </c:strCache>
            </c:strRef>
          </c:tx>
          <c:spPr>
            <a:ln w="38100" cap="rnd">
              <a:solidFill>
                <a:schemeClr val="accent1"/>
              </a:solidFill>
              <a:round/>
            </a:ln>
            <a:effectLst/>
          </c:spPr>
          <c:marker>
            <c:symbol val="none"/>
          </c:marker>
          <c:xVal>
            <c:numRef>
              <c:f>'[ada 2016.xlsx]Sheet8'!$A$5:$A$292</c:f>
              <c:numCache>
                <c:formatCode>General</c:formatCode>
                <c:ptCount val="288"/>
                <c:pt idx="0">
                  <c:v>0</c:v>
                </c:pt>
                <c:pt idx="1">
                  <c:v>0.15926694564465499</c:v>
                </c:pt>
                <c:pt idx="2">
                  <c:v>0.23910454870207201</c:v>
                </c:pt>
                <c:pt idx="3">
                  <c:v>0.38587742789423501</c:v>
                </c:pt>
                <c:pt idx="4">
                  <c:v>0.53265030708639705</c:v>
                </c:pt>
                <c:pt idx="5">
                  <c:v>0.192413807628315</c:v>
                </c:pt>
                <c:pt idx="6">
                  <c:v>1.0186033927741101</c:v>
                </c:pt>
                <c:pt idx="7">
                  <c:v>1.2322143432271699</c:v>
                </c:pt>
                <c:pt idx="8">
                  <c:v>1.4374851155036901</c:v>
                </c:pt>
                <c:pt idx="9">
                  <c:v>1.64692921703094</c:v>
                </c:pt>
                <c:pt idx="10">
                  <c:v>1.8480266600567401</c:v>
                </c:pt>
                <c:pt idx="11">
                  <c:v>2.03658467435557</c:v>
                </c:pt>
                <c:pt idx="12">
                  <c:v>2.2251038067048698</c:v>
                </c:pt>
                <c:pt idx="13">
                  <c:v>2.4344766246579601</c:v>
                </c:pt>
                <c:pt idx="14">
                  <c:v>2.6563953516629302</c:v>
                </c:pt>
                <c:pt idx="15">
                  <c:v>2.86164020263976</c:v>
                </c:pt>
                <c:pt idx="16">
                  <c:v>3.0084001211820799</c:v>
                </c:pt>
                <c:pt idx="17">
                  <c:v>3.1300876625953999</c:v>
                </c:pt>
                <c:pt idx="18">
                  <c:v>3.2768022188632502</c:v>
                </c:pt>
                <c:pt idx="19">
                  <c:v>3.4778024570151902</c:v>
                </c:pt>
                <c:pt idx="20">
                  <c:v>3.71642746167293</c:v>
                </c:pt>
                <c:pt idx="21">
                  <c:v>3.9299930498515199</c:v>
                </c:pt>
                <c:pt idx="22">
                  <c:v>4.0515963470408396</c:v>
                </c:pt>
                <c:pt idx="23">
                  <c:v>4.0895580904426501</c:v>
                </c:pt>
                <c:pt idx="24">
                  <c:v>4.1188750803965304</c:v>
                </c:pt>
                <c:pt idx="25">
                  <c:v>4.2238045015577104</c:v>
                </c:pt>
                <c:pt idx="26">
                  <c:v>4.2238369031823302</c:v>
                </c:pt>
                <c:pt idx="27">
                  <c:v>4.4413943715137902</c:v>
                </c:pt>
                <c:pt idx="28">
                  <c:v>4.6591592102427999</c:v>
                </c:pt>
                <c:pt idx="29">
                  <c:v>4.8519099947671398</c:v>
                </c:pt>
                <c:pt idx="30">
                  <c:v>5.0028756441848001</c:v>
                </c:pt>
                <c:pt idx="31">
                  <c:v>5.12875595582363</c:v>
                </c:pt>
                <c:pt idx="32">
                  <c:v>5.2755417956656396</c:v>
                </c:pt>
                <c:pt idx="33">
                  <c:v>5.43484762325983</c:v>
                </c:pt>
                <c:pt idx="34">
                  <c:v>5.58576791040303</c:v>
                </c:pt>
                <c:pt idx="35">
                  <c:v>5.7283220980699996</c:v>
                </c:pt>
                <c:pt idx="36">
                  <c:v>5.8834416357636199</c:v>
                </c:pt>
                <c:pt idx="37">
                  <c:v>6.0636400309111496</c:v>
                </c:pt>
                <c:pt idx="38">
                  <c:v>6.2688719212381301</c:v>
                </c:pt>
                <c:pt idx="39">
                  <c:v>6.4782641801659899</c:v>
                </c:pt>
                <c:pt idx="40">
                  <c:v>6.68767588006863</c:v>
                </c:pt>
                <c:pt idx="41">
                  <c:v>6.8928818490959101</c:v>
                </c:pt>
                <c:pt idx="42">
                  <c:v>7.1022546670490101</c:v>
                </c:pt>
                <c:pt idx="43">
                  <c:v>7.3200000648032502</c:v>
                </c:pt>
                <c:pt idx="44">
                  <c:v>7.5419187918082198</c:v>
                </c:pt>
                <c:pt idx="45">
                  <c:v>7.7638115975134996</c:v>
                </c:pt>
                <c:pt idx="46">
                  <c:v>7.9773771856920899</c:v>
                </c:pt>
                <c:pt idx="47">
                  <c:v>8.1701020489167302</c:v>
                </c:pt>
                <c:pt idx="48">
                  <c:v>8.3544867339648405</c:v>
                </c:pt>
                <c:pt idx="49">
                  <c:v>8.5514108477399091</c:v>
                </c:pt>
                <c:pt idx="50">
                  <c:v>8.7525082907657001</c:v>
                </c:pt>
                <c:pt idx="51">
                  <c:v>8.9494194438909194</c:v>
                </c:pt>
                <c:pt idx="52">
                  <c:v>9.1420924645161694</c:v>
                </c:pt>
                <c:pt idx="53">
                  <c:v>9.3472595515939201</c:v>
                </c:pt>
                <c:pt idx="54">
                  <c:v>9.5649531067487708</c:v>
                </c:pt>
                <c:pt idx="55">
                  <c:v>9.7868199911543599</c:v>
                </c:pt>
                <c:pt idx="56">
                  <c:v>10.012866685135601</c:v>
                </c:pt>
                <c:pt idx="57">
                  <c:v>10.2389133791168</c:v>
                </c:pt>
                <c:pt idx="58">
                  <c:v>10.460832106121799</c:v>
                </c:pt>
                <c:pt idx="59">
                  <c:v>10.6660575161239</c:v>
                </c:pt>
                <c:pt idx="60">
                  <c:v>10.8670707149256</c:v>
                </c:pt>
                <c:pt idx="61">
                  <c:v>11.076411131254099</c:v>
                </c:pt>
                <c:pt idx="62">
                  <c:v>11.2982844959846</c:v>
                </c:pt>
                <c:pt idx="63">
                  <c:v>11.5243376702908</c:v>
                </c:pt>
                <c:pt idx="64">
                  <c:v>11.7503973249219</c:v>
                </c:pt>
                <c:pt idx="65">
                  <c:v>11.980630308803701</c:v>
                </c:pt>
                <c:pt idx="66">
                  <c:v>12.215069023560799</c:v>
                </c:pt>
                <c:pt idx="67">
                  <c:v>12.428641092064399</c:v>
                </c:pt>
                <c:pt idx="68">
                  <c:v>12.600453946760901</c:v>
                </c:pt>
                <c:pt idx="69">
                  <c:v>12.7597597743551</c:v>
                </c:pt>
                <c:pt idx="70">
                  <c:v>12.9399452088528</c:v>
                </c:pt>
                <c:pt idx="71">
                  <c:v>13.1493309874557</c:v>
                </c:pt>
                <c:pt idx="72">
                  <c:v>13.3712173128361</c:v>
                </c:pt>
                <c:pt idx="73">
                  <c:v>13.5931295595161</c:v>
                </c:pt>
                <c:pt idx="74">
                  <c:v>13.806708108344599</c:v>
                </c:pt>
                <c:pt idx="75">
                  <c:v>14.0244535060988</c:v>
                </c:pt>
                <c:pt idx="76">
                  <c:v>14.2505455623545</c:v>
                </c:pt>
                <c:pt idx="77">
                  <c:v>14.4766181776354</c:v>
                </c:pt>
                <c:pt idx="78">
                  <c:v>14.7027102338911</c:v>
                </c:pt>
                <c:pt idx="79">
                  <c:v>14.924654882195799</c:v>
                </c:pt>
                <c:pt idx="80">
                  <c:v>15.146599530500501</c:v>
                </c:pt>
                <c:pt idx="81">
                  <c:v>15.3685052968556</c:v>
                </c:pt>
                <c:pt idx="82">
                  <c:v>15.5862247733101</c:v>
                </c:pt>
                <c:pt idx="83">
                  <c:v>15.795617032238001</c:v>
                </c:pt>
                <c:pt idx="84">
                  <c:v>15.9924828230888</c:v>
                </c:pt>
                <c:pt idx="85">
                  <c:v>16.185181765013699</c:v>
                </c:pt>
                <c:pt idx="86">
                  <c:v>16.3862208851152</c:v>
                </c:pt>
                <c:pt idx="87">
                  <c:v>16.603959802544502</c:v>
                </c:pt>
                <c:pt idx="88">
                  <c:v>16.813352061472401</c:v>
                </c:pt>
                <c:pt idx="89">
                  <c:v>17.001884154471501</c:v>
                </c:pt>
                <c:pt idx="90">
                  <c:v>17.1862234772452</c:v>
                </c:pt>
                <c:pt idx="91">
                  <c:v>17.387269077671601</c:v>
                </c:pt>
                <c:pt idx="92">
                  <c:v>17.584154309497102</c:v>
                </c:pt>
                <c:pt idx="93">
                  <c:v>17.764365665294498</c:v>
                </c:pt>
                <c:pt idx="94">
                  <c:v>17.9362498035652</c:v>
                </c:pt>
                <c:pt idx="95">
                  <c:v>18.120653929587998</c:v>
                </c:pt>
                <c:pt idx="96">
                  <c:v>18.325879339590099</c:v>
                </c:pt>
                <c:pt idx="97">
                  <c:v>18.539419006469</c:v>
                </c:pt>
                <c:pt idx="98">
                  <c:v>18.748798304747002</c:v>
                </c:pt>
                <c:pt idx="99">
                  <c:v>18.958203524324698</c:v>
                </c:pt>
                <c:pt idx="100">
                  <c:v>19.180141692304499</c:v>
                </c:pt>
                <c:pt idx="101">
                  <c:v>19.402073379959301</c:v>
                </c:pt>
                <c:pt idx="102">
                  <c:v>19.619838218688301</c:v>
                </c:pt>
                <c:pt idx="103">
                  <c:v>19.833403806866901</c:v>
                </c:pt>
                <c:pt idx="104">
                  <c:v>20.046969395045501</c:v>
                </c:pt>
                <c:pt idx="105">
                  <c:v>20.2438675875208</c:v>
                </c:pt>
                <c:pt idx="106">
                  <c:v>20.419925055042299</c:v>
                </c:pt>
                <c:pt idx="107">
                  <c:v>20.595924199639398</c:v>
                </c:pt>
                <c:pt idx="108">
                  <c:v>20.779920065192101</c:v>
                </c:pt>
                <c:pt idx="109">
                  <c:v>20.813514069595399</c:v>
                </c:pt>
                <c:pt idx="110">
                  <c:v>20.926705905034101</c:v>
                </c:pt>
                <c:pt idx="111">
                  <c:v>20.7720659113848</c:v>
                </c:pt>
                <c:pt idx="112">
                  <c:v>21.052579736348001</c:v>
                </c:pt>
                <c:pt idx="113">
                  <c:v>21.253586454824799</c:v>
                </c:pt>
                <c:pt idx="114">
                  <c:v>21.475440378580601</c:v>
                </c:pt>
                <c:pt idx="115">
                  <c:v>21.697294302336299</c:v>
                </c:pt>
                <c:pt idx="116">
                  <c:v>21.923340996317599</c:v>
                </c:pt>
                <c:pt idx="117">
                  <c:v>22.161946560000501</c:v>
                </c:pt>
                <c:pt idx="118">
                  <c:v>22.383845846030699</c:v>
                </c:pt>
                <c:pt idx="119">
                  <c:v>22.551446489526999</c:v>
                </c:pt>
                <c:pt idx="120">
                  <c:v>22.664748490489298</c:v>
                </c:pt>
                <c:pt idx="121">
                  <c:v>22.7738966031757</c:v>
                </c:pt>
                <c:pt idx="122">
                  <c:v>22.924803929669</c:v>
                </c:pt>
                <c:pt idx="123">
                  <c:v>23.1216373188952</c:v>
                </c:pt>
                <c:pt idx="124">
                  <c:v>23.347703453851199</c:v>
                </c:pt>
                <c:pt idx="125">
                  <c:v>23.577929957408099</c:v>
                </c:pt>
                <c:pt idx="126">
                  <c:v>23.812336270540602</c:v>
                </c:pt>
                <c:pt idx="127">
                  <c:v>24.042582215072301</c:v>
                </c:pt>
                <c:pt idx="128">
                  <c:v>24.235268196347398</c:v>
                </c:pt>
                <c:pt idx="129">
                  <c:v>24.369469245188</c:v>
                </c:pt>
                <c:pt idx="130">
                  <c:v>24.499496964777801</c:v>
                </c:pt>
                <c:pt idx="131">
                  <c:v>24.6671429705485</c:v>
                </c:pt>
                <c:pt idx="132">
                  <c:v>24.880753921001599</c:v>
                </c:pt>
                <c:pt idx="133">
                  <c:v>25.153471915081798</c:v>
                </c:pt>
                <c:pt idx="134">
                  <c:v>25.3712432341358</c:v>
                </c:pt>
                <c:pt idx="135">
                  <c:v>25.572340677161499</c:v>
                </c:pt>
                <c:pt idx="136">
                  <c:v>25.790066633940999</c:v>
                </c:pt>
                <c:pt idx="137">
                  <c:v>26.024505348698199</c:v>
                </c:pt>
                <c:pt idx="138">
                  <c:v>26.246424075703199</c:v>
                </c:pt>
                <c:pt idx="139">
                  <c:v>26.418211009099998</c:v>
                </c:pt>
                <c:pt idx="140">
                  <c:v>26.552418538265499</c:v>
                </c:pt>
                <c:pt idx="141">
                  <c:v>26.699184937132699</c:v>
                </c:pt>
                <c:pt idx="142">
                  <c:v>26.883556661530999</c:v>
                </c:pt>
                <c:pt idx="143">
                  <c:v>27.101327980584902</c:v>
                </c:pt>
                <c:pt idx="144">
                  <c:v>27.339959465567599</c:v>
                </c:pt>
                <c:pt idx="145">
                  <c:v>27.5785909505503</c:v>
                </c:pt>
                <c:pt idx="146">
                  <c:v>27.767090641924799</c:v>
                </c:pt>
                <c:pt idx="147">
                  <c:v>27.855106415035699</c:v>
                </c:pt>
                <c:pt idx="148">
                  <c:v>27.8302219673294</c:v>
                </c:pt>
                <c:pt idx="149">
                  <c:v>28.0311574022321</c:v>
                </c:pt>
                <c:pt idx="150">
                  <c:v>28.349749616445798</c:v>
                </c:pt>
                <c:pt idx="151">
                  <c:v>28.177936761749201</c:v>
                </c:pt>
                <c:pt idx="152">
                  <c:v>28.575815751401802</c:v>
                </c:pt>
                <c:pt idx="153">
                  <c:v>28.793567629480901</c:v>
                </c:pt>
                <c:pt idx="154">
                  <c:v>28.986286012380699</c:v>
                </c:pt>
                <c:pt idx="155">
                  <c:v>29.1873316128071</c:v>
                </c:pt>
                <c:pt idx="156">
                  <c:v>29.405051089261601</c:v>
                </c:pt>
                <c:pt idx="157">
                  <c:v>29.631104263567799</c:v>
                </c:pt>
                <c:pt idx="158">
                  <c:v>29.857157437873902</c:v>
                </c:pt>
                <c:pt idx="159">
                  <c:v>30.083217092504999</c:v>
                </c:pt>
                <c:pt idx="160">
                  <c:v>30.309276747136099</c:v>
                </c:pt>
                <c:pt idx="161">
                  <c:v>30.5353364017672</c:v>
                </c:pt>
                <c:pt idx="162">
                  <c:v>30.761376615423501</c:v>
                </c:pt>
                <c:pt idx="163">
                  <c:v>30.995795889205901</c:v>
                </c:pt>
                <c:pt idx="164">
                  <c:v>31.213541286960101</c:v>
                </c:pt>
                <c:pt idx="165">
                  <c:v>31.3853671023065</c:v>
                </c:pt>
                <c:pt idx="166">
                  <c:v>31.527947211273201</c:v>
                </c:pt>
                <c:pt idx="167">
                  <c:v>31.687188235618098</c:v>
                </c:pt>
                <c:pt idx="168">
                  <c:v>31.892361803020801</c:v>
                </c:pt>
                <c:pt idx="169">
                  <c:v>32.110087759800301</c:v>
                </c:pt>
                <c:pt idx="170">
                  <c:v>32.290234312348403</c:v>
                </c:pt>
                <c:pt idx="171">
                  <c:v>32.441167560141501</c:v>
                </c:pt>
                <c:pt idx="172">
                  <c:v>32.5963000584849</c:v>
                </c:pt>
                <c:pt idx="173">
                  <c:v>32.747265707902599</c:v>
                </c:pt>
                <c:pt idx="174">
                  <c:v>32.881492678042903</c:v>
                </c:pt>
                <c:pt idx="175">
                  <c:v>33.036592774761701</c:v>
                </c:pt>
                <c:pt idx="176">
                  <c:v>33.229259315062102</c:v>
                </c:pt>
                <c:pt idx="177">
                  <c:v>33.451152120767297</c:v>
                </c:pt>
                <c:pt idx="178">
                  <c:v>33.677205295073499</c:v>
                </c:pt>
                <c:pt idx="179">
                  <c:v>33.911624568855899</c:v>
                </c:pt>
                <c:pt idx="180">
                  <c:v>34.141870513387502</c:v>
                </c:pt>
                <c:pt idx="181">
                  <c:v>34.351262772315401</c:v>
                </c:pt>
                <c:pt idx="182">
                  <c:v>34.514741929160301</c:v>
                </c:pt>
                <c:pt idx="183">
                  <c:v>34.657334998776797</c:v>
                </c:pt>
                <c:pt idx="184">
                  <c:v>34.816588983771602</c:v>
                </c:pt>
                <c:pt idx="185">
                  <c:v>35.0133964516981</c:v>
                </c:pt>
                <c:pt idx="186">
                  <c:v>35.239462586654099</c:v>
                </c:pt>
                <c:pt idx="187">
                  <c:v>35.469695570535897</c:v>
                </c:pt>
                <c:pt idx="188">
                  <c:v>35.695735784192202</c:v>
                </c:pt>
                <c:pt idx="189">
                  <c:v>35.925988209048803</c:v>
                </c:pt>
                <c:pt idx="190">
                  <c:v>36.147926377028497</c:v>
                </c:pt>
                <c:pt idx="191">
                  <c:v>36.248442696916797</c:v>
                </c:pt>
                <c:pt idx="192">
                  <c:v>36.344837530153796</c:v>
                </c:pt>
                <c:pt idx="193">
                  <c:v>36.382689108031897</c:v>
                </c:pt>
                <c:pt idx="194">
                  <c:v>36.491629850320699</c:v>
                </c:pt>
                <c:pt idx="195">
                  <c:v>36.830693410967598</c:v>
                </c:pt>
                <c:pt idx="196">
                  <c:v>36.608755242987897</c:v>
                </c:pt>
                <c:pt idx="197">
                  <c:v>36.910556935324699</c:v>
                </c:pt>
                <c:pt idx="198">
                  <c:v>37.099056626699301</c:v>
                </c:pt>
                <c:pt idx="199">
                  <c:v>37.329315531880802</c:v>
                </c:pt>
                <c:pt idx="200">
                  <c:v>37.5679081349139</c:v>
                </c:pt>
                <c:pt idx="201">
                  <c:v>37.798147599120597</c:v>
                </c:pt>
                <c:pt idx="202">
                  <c:v>38.007546338373402</c:v>
                </c:pt>
                <c:pt idx="203">
                  <c:v>38.187731772871103</c:v>
                </c:pt>
                <c:pt idx="204">
                  <c:v>38.342844830239798</c:v>
                </c:pt>
                <c:pt idx="205">
                  <c:v>38.460320160452802</c:v>
                </c:pt>
                <c:pt idx="206">
                  <c:v>38.552716633212</c:v>
                </c:pt>
                <c:pt idx="207">
                  <c:v>38.607391134591502</c:v>
                </c:pt>
                <c:pt idx="208">
                  <c:v>38.661871226223298</c:v>
                </c:pt>
                <c:pt idx="209">
                  <c:v>39.030329540723201</c:v>
                </c:pt>
                <c:pt idx="210">
                  <c:v>38.833483190847197</c:v>
                </c:pt>
                <c:pt idx="211">
                  <c:v>39.382366711866901</c:v>
                </c:pt>
                <c:pt idx="212">
                  <c:v>39.206322204995402</c:v>
                </c:pt>
                <c:pt idx="213">
                  <c:v>40.228457374852802</c:v>
                </c:pt>
                <c:pt idx="214">
                  <c:v>40.098390773313398</c:v>
                </c:pt>
                <c:pt idx="215">
                  <c:v>39.951604933471401</c:v>
                </c:pt>
                <c:pt idx="216">
                  <c:v>39.608439327147899</c:v>
                </c:pt>
                <c:pt idx="217">
                  <c:v>39.834498981778999</c:v>
                </c:pt>
                <c:pt idx="218">
                  <c:v>40.056417708783897</c:v>
                </c:pt>
                <c:pt idx="219">
                  <c:v>40.4504085034824</c:v>
                </c:pt>
                <c:pt idx="220">
                  <c:v>40.680686849638597</c:v>
                </c:pt>
                <c:pt idx="221">
                  <c:v>40.9109327941703</c:v>
                </c:pt>
                <c:pt idx="222">
                  <c:v>41.086873615843103</c:v>
                </c:pt>
                <c:pt idx="223">
                  <c:v>41.204342465731202</c:v>
                </c:pt>
                <c:pt idx="224">
                  <c:v>41.292585050214399</c:v>
                </c:pt>
                <c:pt idx="225">
                  <c:v>41.3343248230466</c:v>
                </c:pt>
                <c:pt idx="226">
                  <c:v>41.560410398977403</c:v>
                </c:pt>
                <c:pt idx="227">
                  <c:v>42.004144167788603</c:v>
                </c:pt>
                <c:pt idx="228">
                  <c:v>41.782277283383003</c:v>
                </c:pt>
                <c:pt idx="229">
                  <c:v>42.661391682178902</c:v>
                </c:pt>
                <c:pt idx="230">
                  <c:v>42.439518317448403</c:v>
                </c:pt>
                <c:pt idx="231">
                  <c:v>42.221831242618499</c:v>
                </c:pt>
                <c:pt idx="232">
                  <c:v>42.883239125609798</c:v>
                </c:pt>
                <c:pt idx="233">
                  <c:v>43.326940492796297</c:v>
                </c:pt>
                <c:pt idx="234">
                  <c:v>43.1092534179664</c:v>
                </c:pt>
                <c:pt idx="235">
                  <c:v>43.515504987420101</c:v>
                </c:pt>
                <c:pt idx="236">
                  <c:v>43.566083923447898</c:v>
                </c:pt>
                <c:pt idx="237">
                  <c:v>43.644994840041299</c:v>
                </c:pt>
                <c:pt idx="238">
                  <c:v>43.5873653104967</c:v>
                </c:pt>
                <c:pt idx="239">
                  <c:v>43.596094308168603</c:v>
                </c:pt>
                <c:pt idx="240">
                  <c:v>43.638294184070404</c:v>
                </c:pt>
                <c:pt idx="241">
                  <c:v>43.743236565881404</c:v>
                </c:pt>
                <c:pt idx="242">
                  <c:v>43.927634211579402</c:v>
                </c:pt>
                <c:pt idx="243">
                  <c:v>43.843979697141997</c:v>
                </c:pt>
                <c:pt idx="244">
                  <c:v>43.8945586331699</c:v>
                </c:pt>
                <c:pt idx="245">
                  <c:v>44.079092365691203</c:v>
                </c:pt>
                <c:pt idx="246">
                  <c:v>43.844666611583897</c:v>
                </c:pt>
                <c:pt idx="247">
                  <c:v>44.255046148013903</c:v>
                </c:pt>
                <c:pt idx="248">
                  <c:v>44.326472289320598</c:v>
                </c:pt>
                <c:pt idx="249">
                  <c:v>44.3519205252951</c:v>
                </c:pt>
                <c:pt idx="250">
                  <c:v>44.385579332947799</c:v>
                </c:pt>
                <c:pt idx="251">
                  <c:v>44.469434737457703</c:v>
                </c:pt>
                <c:pt idx="252">
                  <c:v>44.607530461577298</c:v>
                </c:pt>
                <c:pt idx="253">
                  <c:v>44.833603076858303</c:v>
                </c:pt>
                <c:pt idx="254">
                  <c:v>45.059649770839499</c:v>
                </c:pt>
                <c:pt idx="255">
                  <c:v>45.285689984495797</c:v>
                </c:pt>
                <c:pt idx="256">
                  <c:v>45.499300934948899</c:v>
                </c:pt>
                <c:pt idx="257">
                  <c:v>45.4330849748806</c:v>
                </c:pt>
                <c:pt idx="258">
                  <c:v>45.634195378556299</c:v>
                </c:pt>
                <c:pt idx="259">
                  <c:v>45.860274474162097</c:v>
                </c:pt>
                <c:pt idx="260">
                  <c:v>45.9983961195814</c:v>
                </c:pt>
                <c:pt idx="261">
                  <c:v>46.069712095364501</c:v>
                </c:pt>
                <c:pt idx="262">
                  <c:v>46.028043606106401</c:v>
                </c:pt>
                <c:pt idx="263">
                  <c:v>46.020020963851103</c:v>
                </c:pt>
                <c:pt idx="264">
                  <c:v>45.999439451894098</c:v>
                </c:pt>
                <c:pt idx="265">
                  <c:v>46.0039691990156</c:v>
                </c:pt>
                <c:pt idx="266">
                  <c:v>46.108937502126402</c:v>
                </c:pt>
                <c:pt idx="267">
                  <c:v>46.335042519031902</c:v>
                </c:pt>
                <c:pt idx="268">
                  <c:v>46.469230607222599</c:v>
                </c:pt>
                <c:pt idx="269">
                  <c:v>46.544499581209003</c:v>
                </c:pt>
                <c:pt idx="270">
                  <c:v>46.457021675066798</c:v>
                </c:pt>
                <c:pt idx="271">
                  <c:v>46.457371612612697</c:v>
                </c:pt>
                <c:pt idx="272">
                  <c:v>46.470267459210397</c:v>
                </c:pt>
                <c:pt idx="273">
                  <c:v>46.483156825483199</c:v>
                </c:pt>
                <c:pt idx="274">
                  <c:v>46.450009963499603</c:v>
                </c:pt>
                <c:pt idx="275">
                  <c:v>46.671974052778999</c:v>
                </c:pt>
                <c:pt idx="276">
                  <c:v>46.831240998423702</c:v>
                </c:pt>
                <c:pt idx="277">
                  <c:v>46.906879350930701</c:v>
                </c:pt>
                <c:pt idx="278">
                  <c:v>46.919781677853301</c:v>
                </c:pt>
                <c:pt idx="279">
                  <c:v>46.907579226022399</c:v>
                </c:pt>
                <c:pt idx="280">
                  <c:v>46.903749353992602</c:v>
                </c:pt>
                <c:pt idx="281">
                  <c:v>46.920844451140802</c:v>
                </c:pt>
                <c:pt idx="282">
                  <c:v>46.9588645174669</c:v>
                </c:pt>
                <c:pt idx="283">
                  <c:v>47.059406758654902</c:v>
                </c:pt>
                <c:pt idx="284">
                  <c:v>47.285459932960997</c:v>
                </c:pt>
                <c:pt idx="285">
                  <c:v>47.511500146617401</c:v>
                </c:pt>
                <c:pt idx="286">
                  <c:v>47.7375662815734</c:v>
                </c:pt>
                <c:pt idx="287">
                  <c:v>47.959510929878</c:v>
                </c:pt>
              </c:numCache>
            </c:numRef>
          </c:xVal>
          <c:yVal>
            <c:numRef>
              <c:f>'[ada 2016.xlsx]Sheet8'!$D$5:$D$292</c:f>
              <c:numCache>
                <c:formatCode>General</c:formatCode>
                <c:ptCount val="288"/>
                <c:pt idx="0">
                  <c:v>0</c:v>
                </c:pt>
                <c:pt idx="1">
                  <c:v>3.4915720674234603E-2</c:v>
                </c:pt>
                <c:pt idx="2">
                  <c:v>9.0299277605779105E-2</c:v>
                </c:pt>
                <c:pt idx="3">
                  <c:v>0.13725490196078399</c:v>
                </c:pt>
                <c:pt idx="4">
                  <c:v>0.18421052631578899</c:v>
                </c:pt>
                <c:pt idx="5">
                  <c:v>0.18421052631578899</c:v>
                </c:pt>
                <c:pt idx="6">
                  <c:v>0.24802201582387301</c:v>
                </c:pt>
                <c:pt idx="7">
                  <c:v>0.26848985208118298</c:v>
                </c:pt>
                <c:pt idx="8">
                  <c:v>0.29497764017887901</c:v>
                </c:pt>
                <c:pt idx="9">
                  <c:v>0.31905744754041998</c:v>
                </c:pt>
                <c:pt idx="10">
                  <c:v>0.34795321637426901</c:v>
                </c:pt>
                <c:pt idx="11">
                  <c:v>0.38046095631235</c:v>
                </c:pt>
                <c:pt idx="12">
                  <c:v>0.40574475404196803</c:v>
                </c:pt>
                <c:pt idx="13">
                  <c:v>0.41658066735466098</c:v>
                </c:pt>
                <c:pt idx="14">
                  <c:v>0.42500859993120099</c:v>
                </c:pt>
                <c:pt idx="15">
                  <c:v>0.44668042655658802</c:v>
                </c:pt>
                <c:pt idx="16">
                  <c:v>0.49122807017543901</c:v>
                </c:pt>
                <c:pt idx="17">
                  <c:v>0.54420364637082896</c:v>
                </c:pt>
                <c:pt idx="18">
                  <c:v>0.58032335741314101</c:v>
                </c:pt>
                <c:pt idx="19">
                  <c:v>0.59115927072583396</c:v>
                </c:pt>
                <c:pt idx="20">
                  <c:v>0.59236326109391102</c:v>
                </c:pt>
                <c:pt idx="21">
                  <c:v>0.60440316477468203</c:v>
                </c:pt>
                <c:pt idx="22">
                  <c:v>0.64172686618507102</c:v>
                </c:pt>
                <c:pt idx="23">
                  <c:v>0.69470244238046097</c:v>
                </c:pt>
                <c:pt idx="24">
                  <c:v>0.69711042311661497</c:v>
                </c:pt>
                <c:pt idx="25">
                  <c:v>0.74767801857585103</c:v>
                </c:pt>
                <c:pt idx="26">
                  <c:v>0.75369797041623698</c:v>
                </c:pt>
                <c:pt idx="27">
                  <c:v>0.75369797041623698</c:v>
                </c:pt>
                <c:pt idx="28">
                  <c:v>0.74406604747161997</c:v>
                </c:pt>
                <c:pt idx="29">
                  <c:v>0.77777777777777801</c:v>
                </c:pt>
                <c:pt idx="30">
                  <c:v>0.82593739250085996</c:v>
                </c:pt>
                <c:pt idx="31">
                  <c:v>0.88011695906432696</c:v>
                </c:pt>
                <c:pt idx="32">
                  <c:v>0.92948056415548697</c:v>
                </c:pt>
                <c:pt idx="33">
                  <c:v>0.97162022703818396</c:v>
                </c:pt>
                <c:pt idx="34">
                  <c:v>1.0113519091847301</c:v>
                </c:pt>
                <c:pt idx="35">
                  <c:v>1.05228758169935</c:v>
                </c:pt>
                <c:pt idx="36">
                  <c:v>1.09442724458204</c:v>
                </c:pt>
                <c:pt idx="37">
                  <c:v>1.1293429652562801</c:v>
                </c:pt>
                <c:pt idx="38">
                  <c:v>1.1486068111455101</c:v>
                </c:pt>
                <c:pt idx="39">
                  <c:v>1.1630546955624399</c:v>
                </c:pt>
                <c:pt idx="40">
                  <c:v>1.1811145510835901</c:v>
                </c:pt>
                <c:pt idx="41">
                  <c:v>1.1955624355005201</c:v>
                </c:pt>
                <c:pt idx="42">
                  <c:v>1.20639834881321</c:v>
                </c:pt>
                <c:pt idx="43">
                  <c:v>1.2172342621259</c:v>
                </c:pt>
                <c:pt idx="44">
                  <c:v>1.22566219470244</c:v>
                </c:pt>
                <c:pt idx="45">
                  <c:v>1.2292741658066699</c:v>
                </c:pt>
                <c:pt idx="46">
                  <c:v>1.2413140694874401</c:v>
                </c:pt>
                <c:pt idx="47">
                  <c:v>1.2702098383212901</c:v>
                </c:pt>
                <c:pt idx="48">
                  <c:v>1.30512555899553</c:v>
                </c:pt>
                <c:pt idx="49">
                  <c:v>1.3364293085655301</c:v>
                </c:pt>
                <c:pt idx="50">
                  <c:v>1.3653250773993799</c:v>
                </c:pt>
                <c:pt idx="51">
                  <c:v>1.3942208462332299</c:v>
                </c:pt>
                <c:pt idx="52">
                  <c:v>1.41348469212246</c:v>
                </c:pt>
                <c:pt idx="53">
                  <c:v>1.4207086343309301</c:v>
                </c:pt>
                <c:pt idx="54">
                  <c:v>1.4219126246989999</c:v>
                </c:pt>
                <c:pt idx="55">
                  <c:v>1.4219126246989999</c:v>
                </c:pt>
                <c:pt idx="56">
                  <c:v>1.4219126246989999</c:v>
                </c:pt>
                <c:pt idx="57">
                  <c:v>1.4219126246989999</c:v>
                </c:pt>
                <c:pt idx="58">
                  <c:v>1.42432060543516</c:v>
                </c:pt>
                <c:pt idx="59">
                  <c:v>1.44238046095631</c:v>
                </c:pt>
                <c:pt idx="60">
                  <c:v>1.45562435500516</c:v>
                </c:pt>
                <c:pt idx="61">
                  <c:v>1.46044031647747</c:v>
                </c:pt>
                <c:pt idx="62">
                  <c:v>1.46044031647747</c:v>
                </c:pt>
                <c:pt idx="63">
                  <c:v>1.46044031647747</c:v>
                </c:pt>
                <c:pt idx="64">
                  <c:v>1.4592363261093899</c:v>
                </c:pt>
                <c:pt idx="65">
                  <c:v>1.4592363261093899</c:v>
                </c:pt>
                <c:pt idx="66">
                  <c:v>1.4580323357413101</c:v>
                </c:pt>
                <c:pt idx="67">
                  <c:v>1.47127622979016</c:v>
                </c:pt>
                <c:pt idx="68">
                  <c:v>1.50378396972824</c:v>
                </c:pt>
                <c:pt idx="69">
                  <c:v>1.54592363261094</c:v>
                </c:pt>
                <c:pt idx="70">
                  <c:v>1.57843137254902</c:v>
                </c:pt>
                <c:pt idx="71">
                  <c:v>1.59167526659787</c:v>
                </c:pt>
                <c:pt idx="72">
                  <c:v>1.5940832473340201</c:v>
                </c:pt>
                <c:pt idx="73">
                  <c:v>1.60130718954248</c:v>
                </c:pt>
                <c:pt idx="74">
                  <c:v>1.61575507395941</c:v>
                </c:pt>
                <c:pt idx="75">
                  <c:v>1.6265909872721001</c:v>
                </c:pt>
                <c:pt idx="76">
                  <c:v>1.6326109391124899</c:v>
                </c:pt>
                <c:pt idx="77">
                  <c:v>1.63501891984864</c:v>
                </c:pt>
                <c:pt idx="78">
                  <c:v>1.6410388716890301</c:v>
                </c:pt>
                <c:pt idx="79">
                  <c:v>1.65428276573787</c:v>
                </c:pt>
                <c:pt idx="80">
                  <c:v>1.66752665978672</c:v>
                </c:pt>
                <c:pt idx="81">
                  <c:v>1.67354661162711</c:v>
                </c:pt>
                <c:pt idx="82">
                  <c:v>1.6795665634674899</c:v>
                </c:pt>
                <c:pt idx="83">
                  <c:v>1.6940144478844199</c:v>
                </c:pt>
                <c:pt idx="84">
                  <c:v>1.71448228414173</c:v>
                </c:pt>
                <c:pt idx="85">
                  <c:v>1.73856209150327</c:v>
                </c:pt>
                <c:pt idx="86">
                  <c:v>1.75662194702442</c:v>
                </c:pt>
                <c:pt idx="87">
                  <c:v>1.76625386996904</c:v>
                </c:pt>
                <c:pt idx="88">
                  <c:v>1.78070175438596</c:v>
                </c:pt>
                <c:pt idx="89">
                  <c:v>1.80839353285174</c:v>
                </c:pt>
                <c:pt idx="90">
                  <c:v>1.8348813209494299</c:v>
                </c:pt>
                <c:pt idx="91">
                  <c:v>1.8541451668386699</c:v>
                </c:pt>
                <c:pt idx="92">
                  <c:v>1.87822497420021</c:v>
                </c:pt>
                <c:pt idx="93">
                  <c:v>1.9155486756105999</c:v>
                </c:pt>
                <c:pt idx="94">
                  <c:v>1.9613003095975201</c:v>
                </c:pt>
                <c:pt idx="95">
                  <c:v>1.9998280013759899</c:v>
                </c:pt>
                <c:pt idx="96">
                  <c:v>2.0178878568971399</c:v>
                </c:pt>
                <c:pt idx="97">
                  <c:v>2.02511179910561</c:v>
                </c:pt>
                <c:pt idx="98">
                  <c:v>2.0371517027863799</c:v>
                </c:pt>
                <c:pt idx="99">
                  <c:v>2.0540075679394598</c:v>
                </c:pt>
                <c:pt idx="100">
                  <c:v>2.0660474716202302</c:v>
                </c:pt>
                <c:pt idx="101">
                  <c:v>2.0768833849329198</c:v>
                </c:pt>
                <c:pt idx="102">
                  <c:v>2.0913312693498498</c:v>
                </c:pt>
                <c:pt idx="103">
                  <c:v>2.1033711730306202</c:v>
                </c:pt>
                <c:pt idx="104">
                  <c:v>2.1154110767113901</c:v>
                </c:pt>
                <c:pt idx="105">
                  <c:v>2.1418988648090802</c:v>
                </c:pt>
                <c:pt idx="106">
                  <c:v>2.18524251805986</c:v>
                </c:pt>
                <c:pt idx="107">
                  <c:v>2.21775025799794</c:v>
                </c:pt>
                <c:pt idx="108">
                  <c:v>2.21775025799794</c:v>
                </c:pt>
                <c:pt idx="109">
                  <c:v>2.1996904024767798</c:v>
                </c:pt>
                <c:pt idx="110">
                  <c:v>2.2297901616787099</c:v>
                </c:pt>
                <c:pt idx="111">
                  <c:v>2.2767457860337101</c:v>
                </c:pt>
                <c:pt idx="112">
                  <c:v>2.2827657378741</c:v>
                </c:pt>
                <c:pt idx="113">
                  <c:v>2.2948056415548699</c:v>
                </c:pt>
                <c:pt idx="114">
                  <c:v>2.2948056415548699</c:v>
                </c:pt>
                <c:pt idx="115">
                  <c:v>2.2948056415548699</c:v>
                </c:pt>
                <c:pt idx="116">
                  <c:v>2.2948056415548699</c:v>
                </c:pt>
                <c:pt idx="117">
                  <c:v>2.2948056415548699</c:v>
                </c:pt>
                <c:pt idx="118">
                  <c:v>2.28758169934641</c:v>
                </c:pt>
                <c:pt idx="119">
                  <c:v>2.31527347781218</c:v>
                </c:pt>
                <c:pt idx="120">
                  <c:v>2.3658410732714099</c:v>
                </c:pt>
                <c:pt idx="121">
                  <c:v>2.4224286205710399</c:v>
                </c:pt>
                <c:pt idx="122">
                  <c:v>2.4597523219814201</c:v>
                </c:pt>
                <c:pt idx="123">
                  <c:v>2.4742002063983501</c:v>
                </c:pt>
                <c:pt idx="124">
                  <c:v>2.47540419676643</c:v>
                </c:pt>
                <c:pt idx="125">
                  <c:v>2.47540419676643</c:v>
                </c:pt>
                <c:pt idx="126">
                  <c:v>2.47540419676643</c:v>
                </c:pt>
                <c:pt idx="127">
                  <c:v>2.4669762641898898</c:v>
                </c:pt>
                <c:pt idx="128">
                  <c:v>2.4886480908152699</c:v>
                </c:pt>
                <c:pt idx="129">
                  <c:v>2.5331957344341198</c:v>
                </c:pt>
                <c:pt idx="130">
                  <c:v>2.5801513587891298</c:v>
                </c:pt>
                <c:pt idx="131">
                  <c:v>2.61627106983144</c:v>
                </c:pt>
                <c:pt idx="132">
                  <c:v>2.6367389060887501</c:v>
                </c:pt>
                <c:pt idx="133">
                  <c:v>2.7499140006879901</c:v>
                </c:pt>
                <c:pt idx="134">
                  <c:v>2.7655658754729999</c:v>
                </c:pt>
                <c:pt idx="135">
                  <c:v>2.7944616443068502</c:v>
                </c:pt>
                <c:pt idx="136">
                  <c:v>2.8016855865153101</c:v>
                </c:pt>
                <c:pt idx="137">
                  <c:v>2.8028895768833899</c:v>
                </c:pt>
                <c:pt idx="138">
                  <c:v>2.8113175094599199</c:v>
                </c:pt>
                <c:pt idx="139">
                  <c:v>2.8390092879257001</c:v>
                </c:pt>
                <c:pt idx="140">
                  <c:v>2.88476092191262</c:v>
                </c:pt>
                <c:pt idx="141">
                  <c:v>2.9305125558995502</c:v>
                </c:pt>
                <c:pt idx="142">
                  <c:v>2.9630202958376302</c:v>
                </c:pt>
                <c:pt idx="143">
                  <c:v>2.97867217062264</c:v>
                </c:pt>
                <c:pt idx="144">
                  <c:v>2.9810801513587899</c:v>
                </c:pt>
                <c:pt idx="145">
                  <c:v>2.9834881320949398</c:v>
                </c:pt>
                <c:pt idx="146">
                  <c:v>3.0051599587203301</c:v>
                </c:pt>
                <c:pt idx="147">
                  <c:v>3.02442380460956</c:v>
                </c:pt>
                <c:pt idx="148">
                  <c:v>3.0677674578603402</c:v>
                </c:pt>
                <c:pt idx="149">
                  <c:v>3.0677674578603402</c:v>
                </c:pt>
                <c:pt idx="150">
                  <c:v>3.14723082215342</c:v>
                </c:pt>
                <c:pt idx="151">
                  <c:v>3.14723082215342</c:v>
                </c:pt>
                <c:pt idx="152">
                  <c:v>3.1484348125214998</c:v>
                </c:pt>
                <c:pt idx="153">
                  <c:v>3.1604747162022702</c:v>
                </c:pt>
                <c:pt idx="154">
                  <c:v>3.1881664946680401</c:v>
                </c:pt>
                <c:pt idx="155">
                  <c:v>3.2074303405572802</c:v>
                </c:pt>
                <c:pt idx="156">
                  <c:v>3.2134502923976598</c:v>
                </c:pt>
                <c:pt idx="157">
                  <c:v>3.2134502923976598</c:v>
                </c:pt>
                <c:pt idx="158">
                  <c:v>3.2134502923976598</c:v>
                </c:pt>
                <c:pt idx="159">
                  <c:v>3.2110423116615099</c:v>
                </c:pt>
                <c:pt idx="160">
                  <c:v>3.2110423116615099</c:v>
                </c:pt>
                <c:pt idx="161">
                  <c:v>3.2110423116615099</c:v>
                </c:pt>
                <c:pt idx="162">
                  <c:v>3.2110423116615099</c:v>
                </c:pt>
                <c:pt idx="163">
                  <c:v>3.2110423116615099</c:v>
                </c:pt>
                <c:pt idx="164">
                  <c:v>3.2158582731338199</c:v>
                </c:pt>
                <c:pt idx="165">
                  <c:v>3.2507739938080502</c:v>
                </c:pt>
                <c:pt idx="166">
                  <c:v>3.2965256277949799</c:v>
                </c:pt>
                <c:pt idx="167">
                  <c:v>3.3266253869968998</c:v>
                </c:pt>
                <c:pt idx="168">
                  <c:v>3.33505331957344</c:v>
                </c:pt>
                <c:pt idx="169">
                  <c:v>3.3422772617819101</c:v>
                </c:pt>
                <c:pt idx="170">
                  <c:v>3.36756105951152</c:v>
                </c:pt>
                <c:pt idx="171">
                  <c:v>3.40970072239422</c:v>
                </c:pt>
                <c:pt idx="172">
                  <c:v>3.4542483660130698</c:v>
                </c:pt>
                <c:pt idx="173">
                  <c:v>3.5024079807361499</c:v>
                </c:pt>
                <c:pt idx="174">
                  <c:v>3.5517715858273098</c:v>
                </c:pt>
                <c:pt idx="175">
                  <c:v>3.59029927760578</c:v>
                </c:pt>
                <c:pt idx="176">
                  <c:v>3.60835913312693</c:v>
                </c:pt>
                <c:pt idx="177">
                  <c:v>3.61197110423117</c:v>
                </c:pt>
                <c:pt idx="178">
                  <c:v>3.61197110423117</c:v>
                </c:pt>
                <c:pt idx="179">
                  <c:v>3.61197110423117</c:v>
                </c:pt>
                <c:pt idx="180">
                  <c:v>3.60835913312693</c:v>
                </c:pt>
                <c:pt idx="181">
                  <c:v>3.62280701754386</c:v>
                </c:pt>
                <c:pt idx="182">
                  <c:v>3.6625386996903999</c:v>
                </c:pt>
                <c:pt idx="183">
                  <c:v>3.71069831441348</c:v>
                </c:pt>
                <c:pt idx="184">
                  <c:v>3.74320605435156</c:v>
                </c:pt>
                <c:pt idx="185">
                  <c:v>3.75283797729618</c:v>
                </c:pt>
                <c:pt idx="186">
                  <c:v>3.7540419676642598</c:v>
                </c:pt>
                <c:pt idx="187">
                  <c:v>3.7540419676642598</c:v>
                </c:pt>
                <c:pt idx="188">
                  <c:v>3.7540419676642598</c:v>
                </c:pt>
                <c:pt idx="189">
                  <c:v>3.7492260061919498</c:v>
                </c:pt>
                <c:pt idx="190">
                  <c:v>3.7612659098727201</c:v>
                </c:pt>
                <c:pt idx="191">
                  <c:v>3.7696938424492599</c:v>
                </c:pt>
                <c:pt idx="192">
                  <c:v>3.7901616787065699</c:v>
                </c:pt>
                <c:pt idx="193">
                  <c:v>3.8226694186446499</c:v>
                </c:pt>
                <c:pt idx="194">
                  <c:v>3.8407292741658101</c:v>
                </c:pt>
                <c:pt idx="195">
                  <c:v>3.8407292741658101</c:v>
                </c:pt>
                <c:pt idx="196">
                  <c:v>3.8407292741658101</c:v>
                </c:pt>
                <c:pt idx="197">
                  <c:v>3.8961128310973501</c:v>
                </c:pt>
                <c:pt idx="198">
                  <c:v>3.91778465772274</c:v>
                </c:pt>
                <c:pt idx="199">
                  <c:v>3.9201926384588899</c:v>
                </c:pt>
                <c:pt idx="200">
                  <c:v>3.9201926384588899</c:v>
                </c:pt>
                <c:pt idx="201">
                  <c:v>3.9201926384588899</c:v>
                </c:pt>
                <c:pt idx="202">
                  <c:v>3.9298245614035099</c:v>
                </c:pt>
                <c:pt idx="203">
                  <c:v>3.9623323013415899</c:v>
                </c:pt>
                <c:pt idx="204">
                  <c:v>4.00326797385621</c:v>
                </c:pt>
                <c:pt idx="205">
                  <c:v>4.0514275885792896</c:v>
                </c:pt>
                <c:pt idx="206">
                  <c:v>4.1068111455108403</c:v>
                </c:pt>
                <c:pt idx="207">
                  <c:v>4.1537667698658396</c:v>
                </c:pt>
                <c:pt idx="208">
                  <c:v>4.1646026831785301</c:v>
                </c:pt>
                <c:pt idx="209">
                  <c:v>4.1766425868593098</c:v>
                </c:pt>
                <c:pt idx="210">
                  <c:v>4.1766425868593098</c:v>
                </c:pt>
                <c:pt idx="211">
                  <c:v>4.2488820089439301</c:v>
                </c:pt>
                <c:pt idx="212">
                  <c:v>4.2488820089439301</c:v>
                </c:pt>
                <c:pt idx="213">
                  <c:v>4.3343653250773997</c:v>
                </c:pt>
                <c:pt idx="214">
                  <c:v>4.3343653250773997</c:v>
                </c:pt>
                <c:pt idx="215">
                  <c:v>4.3343653250773997</c:v>
                </c:pt>
                <c:pt idx="216">
                  <c:v>4.25128998968008</c:v>
                </c:pt>
                <c:pt idx="217">
                  <c:v>4.25128998968008</c:v>
                </c:pt>
                <c:pt idx="218">
                  <c:v>4.2597179222566197</c:v>
                </c:pt>
                <c:pt idx="219">
                  <c:v>4.3488132094943204</c:v>
                </c:pt>
                <c:pt idx="220">
                  <c:v>4.3548331613347102</c:v>
                </c:pt>
                <c:pt idx="221">
                  <c:v>4.3548331613347102</c:v>
                </c:pt>
                <c:pt idx="222">
                  <c:v>4.3765049879601001</c:v>
                </c:pt>
                <c:pt idx="223">
                  <c:v>4.4234606123151003</c:v>
                </c:pt>
                <c:pt idx="224">
                  <c:v>4.4848641210870301</c:v>
                </c:pt>
                <c:pt idx="225">
                  <c:v>4.4848641210870301</c:v>
                </c:pt>
                <c:pt idx="226">
                  <c:v>4.4668042655658802</c:v>
                </c:pt>
                <c:pt idx="227">
                  <c:v>4.4668042655658802</c:v>
                </c:pt>
                <c:pt idx="228">
                  <c:v>4.4656002751977999</c:v>
                </c:pt>
                <c:pt idx="229">
                  <c:v>4.4656002751977999</c:v>
                </c:pt>
                <c:pt idx="230">
                  <c:v>4.4643962848297196</c:v>
                </c:pt>
                <c:pt idx="231">
                  <c:v>4.4643962848297196</c:v>
                </c:pt>
                <c:pt idx="232">
                  <c:v>4.4643962848297196</c:v>
                </c:pt>
                <c:pt idx="233">
                  <c:v>4.4643962848297196</c:v>
                </c:pt>
                <c:pt idx="234">
                  <c:v>4.4511523907808703</c:v>
                </c:pt>
                <c:pt idx="235">
                  <c:v>4.4848641210870301</c:v>
                </c:pt>
                <c:pt idx="236">
                  <c:v>4.5486756105951196</c:v>
                </c:pt>
                <c:pt idx="237">
                  <c:v>4.5486756105951196</c:v>
                </c:pt>
                <c:pt idx="238">
                  <c:v>4.6136910904712796</c:v>
                </c:pt>
                <c:pt idx="239">
                  <c:v>4.67991056071551</c:v>
                </c:pt>
                <c:pt idx="240">
                  <c:v>4.7425180598555201</c:v>
                </c:pt>
                <c:pt idx="241">
                  <c:v>4.7954936360509102</c:v>
                </c:pt>
                <c:pt idx="242">
                  <c:v>4.8328173374613002</c:v>
                </c:pt>
                <c:pt idx="243">
                  <c:v>4.8460612315101503</c:v>
                </c:pt>
                <c:pt idx="244">
                  <c:v>4.90987272101823</c:v>
                </c:pt>
                <c:pt idx="245">
                  <c:v>4.9724802201582401</c:v>
                </c:pt>
                <c:pt idx="246">
                  <c:v>4.9736842105263204</c:v>
                </c:pt>
                <c:pt idx="247">
                  <c:v>4.9965600275197799</c:v>
                </c:pt>
                <c:pt idx="248">
                  <c:v>5.0447196422428604</c:v>
                </c:pt>
                <c:pt idx="249">
                  <c:v>5.1061231510147902</c:v>
                </c:pt>
                <c:pt idx="250">
                  <c:v>5.1374269005848001</c:v>
                </c:pt>
                <c:pt idx="251">
                  <c:v>5.1615067079463399</c:v>
                </c:pt>
                <c:pt idx="252">
                  <c:v>5.1615067079463399</c:v>
                </c:pt>
                <c:pt idx="253">
                  <c:v>5.1542827657378698</c:v>
                </c:pt>
                <c:pt idx="254">
                  <c:v>5.1542827657378698</c:v>
                </c:pt>
                <c:pt idx="255">
                  <c:v>5.1542827657378698</c:v>
                </c:pt>
                <c:pt idx="256">
                  <c:v>5.1687306501548003</c:v>
                </c:pt>
                <c:pt idx="257">
                  <c:v>5.3108015135878901</c:v>
                </c:pt>
                <c:pt idx="258">
                  <c:v>5.3421052631578902</c:v>
                </c:pt>
                <c:pt idx="259">
                  <c:v>5.3457172342621302</c:v>
                </c:pt>
                <c:pt idx="260">
                  <c:v>5.3457172342621302</c:v>
                </c:pt>
                <c:pt idx="261">
                  <c:v>5.3685930512555897</c:v>
                </c:pt>
                <c:pt idx="262">
                  <c:v>5.4047127622979003</c:v>
                </c:pt>
                <c:pt idx="263">
                  <c:v>5.4697282421740603</c:v>
                </c:pt>
                <c:pt idx="264">
                  <c:v>5.5347437220502202</c:v>
                </c:pt>
                <c:pt idx="265">
                  <c:v>5.5985552115583097</c:v>
                </c:pt>
                <c:pt idx="266">
                  <c:v>5.6563467492260102</c:v>
                </c:pt>
                <c:pt idx="267">
                  <c:v>5.6647746818025499</c:v>
                </c:pt>
                <c:pt idx="268">
                  <c:v>5.7069143446852397</c:v>
                </c:pt>
                <c:pt idx="269">
                  <c:v>5.7069143446852397</c:v>
                </c:pt>
                <c:pt idx="270">
                  <c:v>5.7719298245613997</c:v>
                </c:pt>
                <c:pt idx="271">
                  <c:v>5.8369453044375703</c:v>
                </c:pt>
                <c:pt idx="272">
                  <c:v>5.8995528035775697</c:v>
                </c:pt>
                <c:pt idx="273">
                  <c:v>5.9609563123495004</c:v>
                </c:pt>
                <c:pt idx="274">
                  <c:v>6.0247678018575801</c:v>
                </c:pt>
                <c:pt idx="275">
                  <c:v>6.0416236670106596</c:v>
                </c:pt>
                <c:pt idx="276">
                  <c:v>6.0765393876848997</c:v>
                </c:pt>
                <c:pt idx="277">
                  <c:v>6.1295149638802897</c:v>
                </c:pt>
                <c:pt idx="278">
                  <c:v>6.1933264533883703</c:v>
                </c:pt>
                <c:pt idx="279">
                  <c:v>6.2595459236326096</c:v>
                </c:pt>
                <c:pt idx="280">
                  <c:v>6.3257653938768499</c:v>
                </c:pt>
                <c:pt idx="281">
                  <c:v>6.3907808737530098</c:v>
                </c:pt>
                <c:pt idx="282">
                  <c:v>6.4545923632610904</c:v>
                </c:pt>
                <c:pt idx="283">
                  <c:v>6.4678362573099397</c:v>
                </c:pt>
                <c:pt idx="284">
                  <c:v>6.4678362573099397</c:v>
                </c:pt>
                <c:pt idx="285">
                  <c:v>6.4678362573099397</c:v>
                </c:pt>
                <c:pt idx="286">
                  <c:v>6.4642242862057104</c:v>
                </c:pt>
                <c:pt idx="287">
                  <c:v>6.4774681802545597</c:v>
                </c:pt>
              </c:numCache>
            </c:numRef>
          </c:yVal>
          <c:smooth val="0"/>
          <c:extLst>
            <c:ext xmlns:c16="http://schemas.microsoft.com/office/drawing/2014/chart" uri="{C3380CC4-5D6E-409C-BE32-E72D297353CC}">
              <c16:uniqueId val="{00000000-6CEE-4745-9ECF-ACEF437185DA}"/>
            </c:ext>
          </c:extLst>
        </c:ser>
        <c:ser>
          <c:idx val="1"/>
          <c:order val="1"/>
          <c:tx>
            <c:strRef>
              <c:f>'[ada 2016.xlsx]Sheet8'!$F$4</c:f>
              <c:strCache>
                <c:ptCount val="1"/>
                <c:pt idx="0">
                  <c:v>Empagliflozin</c:v>
                </c:pt>
              </c:strCache>
            </c:strRef>
          </c:tx>
          <c:spPr>
            <a:ln w="38100" cap="rnd">
              <a:solidFill>
                <a:schemeClr val="accent2"/>
              </a:solidFill>
              <a:round/>
            </a:ln>
            <a:effectLst/>
          </c:spPr>
          <c:marker>
            <c:symbol val="none"/>
          </c:marker>
          <c:xVal>
            <c:numRef>
              <c:f>'[ada 2016.xlsx]Sheet8'!$G$5:$G$246</c:f>
              <c:numCache>
                <c:formatCode>General</c:formatCode>
                <c:ptCount val="242"/>
                <c:pt idx="0">
                  <c:v>0</c:v>
                </c:pt>
                <c:pt idx="1">
                  <c:v>0.60730365020502097</c:v>
                </c:pt>
                <c:pt idx="2">
                  <c:v>0.83335034418625797</c:v>
                </c:pt>
                <c:pt idx="3">
                  <c:v>1.06358980839299</c:v>
                </c:pt>
                <c:pt idx="4">
                  <c:v>1.28966242367392</c:v>
                </c:pt>
                <c:pt idx="5">
                  <c:v>1.5032215315275901</c:v>
                </c:pt>
                <c:pt idx="6">
                  <c:v>1.7126202707803799</c:v>
                </c:pt>
                <c:pt idx="7">
                  <c:v>1.92619881960882</c:v>
                </c:pt>
                <c:pt idx="8">
                  <c:v>2.1481305072636299</c:v>
                </c:pt>
                <c:pt idx="9">
                  <c:v>2.3742160831944101</c:v>
                </c:pt>
                <c:pt idx="10">
                  <c:v>2.6002757378254899</c:v>
                </c:pt>
                <c:pt idx="11">
                  <c:v>2.8263353924565799</c:v>
                </c:pt>
                <c:pt idx="12">
                  <c:v>3.05238856676274</c:v>
                </c:pt>
                <c:pt idx="13">
                  <c:v>3.2784417410689</c:v>
                </c:pt>
                <c:pt idx="14">
                  <c:v>3.5003539877489498</c:v>
                </c:pt>
                <c:pt idx="15">
                  <c:v>3.7181253068028801</c:v>
                </c:pt>
                <c:pt idx="16">
                  <c:v>3.93590958650667</c:v>
                </c:pt>
                <c:pt idx="17">
                  <c:v>4.1536809055606003</c:v>
                </c:pt>
                <c:pt idx="18">
                  <c:v>4.3714392639647004</c:v>
                </c:pt>
                <c:pt idx="19">
                  <c:v>4.5933709516195096</c:v>
                </c:pt>
                <c:pt idx="20">
                  <c:v>4.8153155999241797</c:v>
                </c:pt>
                <c:pt idx="21">
                  <c:v>5.0330933993030396</c:v>
                </c:pt>
                <c:pt idx="22">
                  <c:v>5.2466654678065598</c:v>
                </c:pt>
                <c:pt idx="23">
                  <c:v>5.4685712341616801</c:v>
                </c:pt>
                <c:pt idx="24">
                  <c:v>5.6863166319159202</c:v>
                </c:pt>
                <c:pt idx="25">
                  <c:v>5.8999275823689796</c:v>
                </c:pt>
                <c:pt idx="26">
                  <c:v>6.1093587232463804</c:v>
                </c:pt>
                <c:pt idx="27">
                  <c:v>6.3229178311000496</c:v>
                </c:pt>
                <c:pt idx="28">
                  <c:v>6.5448235974551796</c:v>
                </c:pt>
                <c:pt idx="29">
                  <c:v>6.7625819558592699</c:v>
                </c:pt>
                <c:pt idx="30">
                  <c:v>6.9720066164117496</c:v>
                </c:pt>
                <c:pt idx="31">
                  <c:v>7.1814247966393001</c:v>
                </c:pt>
                <c:pt idx="32">
                  <c:v>7.3991507534187804</c:v>
                </c:pt>
                <c:pt idx="33">
                  <c:v>7.6252104080498597</c:v>
                </c:pt>
                <c:pt idx="34">
                  <c:v>7.8512959839806404</c:v>
                </c:pt>
                <c:pt idx="35">
                  <c:v>8.0607141642081892</c:v>
                </c:pt>
                <c:pt idx="36">
                  <c:v>8.2576253173334102</c:v>
                </c:pt>
                <c:pt idx="37">
                  <c:v>8.4503242592583607</c:v>
                </c:pt>
                <c:pt idx="38">
                  <c:v>8.6513504187099901</c:v>
                </c:pt>
                <c:pt idx="39">
                  <c:v>8.8691022967891602</c:v>
                </c:pt>
                <c:pt idx="40">
                  <c:v>9.0952332349943994</c:v>
                </c:pt>
                <c:pt idx="41">
                  <c:v>9.3046773365216495</c:v>
                </c:pt>
                <c:pt idx="42">
                  <c:v>9.4514631763636601</c:v>
                </c:pt>
                <c:pt idx="43">
                  <c:v>9.48065055981907</c:v>
                </c:pt>
                <c:pt idx="44">
                  <c:v>9.7067166947750696</c:v>
                </c:pt>
                <c:pt idx="45">
                  <c:v>10.158829523712299</c:v>
                </c:pt>
                <c:pt idx="46">
                  <c:v>10.158829523712299</c:v>
                </c:pt>
                <c:pt idx="47">
                  <c:v>10.3640938156639</c:v>
                </c:pt>
                <c:pt idx="48">
                  <c:v>10.485761916102501</c:v>
                </c:pt>
                <c:pt idx="49">
                  <c:v>10.6283031431196</c:v>
                </c:pt>
                <c:pt idx="50">
                  <c:v>10.820963203094999</c:v>
                </c:pt>
                <c:pt idx="51">
                  <c:v>11.034502869973901</c:v>
                </c:pt>
                <c:pt idx="52">
                  <c:v>11.256415116653899</c:v>
                </c:pt>
                <c:pt idx="53">
                  <c:v>11.474141073433399</c:v>
                </c:pt>
                <c:pt idx="54">
                  <c:v>11.696027398813801</c:v>
                </c:pt>
                <c:pt idx="55">
                  <c:v>11.9262733433454</c:v>
                </c:pt>
                <c:pt idx="56">
                  <c:v>12.148192070350399</c:v>
                </c:pt>
                <c:pt idx="57">
                  <c:v>12.3450967431507</c:v>
                </c:pt>
                <c:pt idx="58">
                  <c:v>12.387050366705401</c:v>
                </c:pt>
                <c:pt idx="59">
                  <c:v>12.4793366739408</c:v>
                </c:pt>
                <c:pt idx="60">
                  <c:v>12.6048346464092</c:v>
                </c:pt>
                <c:pt idx="61">
                  <c:v>13.0361391520171</c:v>
                </c:pt>
                <c:pt idx="62">
                  <c:v>13.0361391520171</c:v>
                </c:pt>
                <c:pt idx="63">
                  <c:v>13.258064359346999</c:v>
                </c:pt>
                <c:pt idx="64">
                  <c:v>13.484195297552199</c:v>
                </c:pt>
                <c:pt idx="65">
                  <c:v>13.676926641101799</c:v>
                </c:pt>
                <c:pt idx="66">
                  <c:v>13.823440307297</c:v>
                </c:pt>
                <c:pt idx="67">
                  <c:v>13.823440307297</c:v>
                </c:pt>
                <c:pt idx="68">
                  <c:v>13.9744124370396</c:v>
                </c:pt>
                <c:pt idx="69">
                  <c:v>14.1796702486663</c:v>
                </c:pt>
                <c:pt idx="70">
                  <c:v>14.4057817458967</c:v>
                </c:pt>
                <c:pt idx="71">
                  <c:v>14.631867321827499</c:v>
                </c:pt>
                <c:pt idx="72">
                  <c:v>14.8537666078577</c:v>
                </c:pt>
                <c:pt idx="73">
                  <c:v>14.8875485416839</c:v>
                </c:pt>
                <c:pt idx="74">
                  <c:v>15.071544407236599</c:v>
                </c:pt>
                <c:pt idx="75">
                  <c:v>15.276821659837999</c:v>
                </c:pt>
                <c:pt idx="76">
                  <c:v>15.4945800182421</c:v>
                </c:pt>
                <c:pt idx="77">
                  <c:v>15.7165246665468</c:v>
                </c:pt>
                <c:pt idx="78">
                  <c:v>15.934302465925599</c:v>
                </c:pt>
                <c:pt idx="79">
                  <c:v>16.139560277552299</c:v>
                </c:pt>
                <c:pt idx="80">
                  <c:v>16.323932001950599</c:v>
                </c:pt>
                <c:pt idx="81">
                  <c:v>16.508284285374099</c:v>
                </c:pt>
                <c:pt idx="82">
                  <c:v>16.709323405475601</c:v>
                </c:pt>
                <c:pt idx="83">
                  <c:v>16.9270947245295</c:v>
                </c:pt>
                <c:pt idx="84">
                  <c:v>17.140692714332701</c:v>
                </c:pt>
                <c:pt idx="85">
                  <c:v>17.3501044142353</c:v>
                </c:pt>
                <c:pt idx="86">
                  <c:v>17.559516114137999</c:v>
                </c:pt>
                <c:pt idx="87">
                  <c:v>17.7647609651148</c:v>
                </c:pt>
                <c:pt idx="88">
                  <c:v>17.978384876217699</c:v>
                </c:pt>
                <c:pt idx="89">
                  <c:v>18.192015267645498</c:v>
                </c:pt>
                <c:pt idx="90">
                  <c:v>18.405632698423499</c:v>
                </c:pt>
                <c:pt idx="91">
                  <c:v>18.623397537152499</c:v>
                </c:pt>
                <c:pt idx="92">
                  <c:v>18.845309783832601</c:v>
                </c:pt>
                <c:pt idx="93">
                  <c:v>19.071375918788601</c:v>
                </c:pt>
                <c:pt idx="94">
                  <c:v>19.297429093094699</c:v>
                </c:pt>
                <c:pt idx="95">
                  <c:v>19.523482267400901</c:v>
                </c:pt>
                <c:pt idx="96">
                  <c:v>19.749548402356901</c:v>
                </c:pt>
                <c:pt idx="97">
                  <c:v>19.971480090011699</c:v>
                </c:pt>
                <c:pt idx="98">
                  <c:v>20.1892578893906</c:v>
                </c:pt>
                <c:pt idx="99">
                  <c:v>20.407035688769401</c:v>
                </c:pt>
                <c:pt idx="100">
                  <c:v>20.628980337074101</c:v>
                </c:pt>
                <c:pt idx="101">
                  <c:v>20.8508861034292</c:v>
                </c:pt>
                <c:pt idx="102">
                  <c:v>21.076945758060301</c:v>
                </c:pt>
                <c:pt idx="103">
                  <c:v>21.302998932366499</c:v>
                </c:pt>
                <c:pt idx="104">
                  <c:v>21.5290780279723</c:v>
                </c:pt>
                <c:pt idx="105">
                  <c:v>21.7510032353022</c:v>
                </c:pt>
                <c:pt idx="106">
                  <c:v>21.964549382506</c:v>
                </c:pt>
                <c:pt idx="107">
                  <c:v>22.186429227561501</c:v>
                </c:pt>
                <c:pt idx="108">
                  <c:v>22.412488882192601</c:v>
                </c:pt>
                <c:pt idx="109">
                  <c:v>22.6344011288726</c:v>
                </c:pt>
                <c:pt idx="110">
                  <c:v>22.852172447926499</c:v>
                </c:pt>
                <c:pt idx="111">
                  <c:v>23.061597108478999</c:v>
                </c:pt>
                <c:pt idx="112">
                  <c:v>23.254315491378701</c:v>
                </c:pt>
                <c:pt idx="113">
                  <c:v>23.442879986002499</c:v>
                </c:pt>
                <c:pt idx="114">
                  <c:v>23.639791139127698</c:v>
                </c:pt>
                <c:pt idx="115">
                  <c:v>23.8492093193553</c:v>
                </c:pt>
                <c:pt idx="116">
                  <c:v>24.0711539676599</c:v>
                </c:pt>
                <c:pt idx="117">
                  <c:v>24.284764918113002</c:v>
                </c:pt>
                <c:pt idx="118">
                  <c:v>24.481676071238201</c:v>
                </c:pt>
                <c:pt idx="119">
                  <c:v>24.678548342413901</c:v>
                </c:pt>
                <c:pt idx="120">
                  <c:v>24.8879406013418</c:v>
                </c:pt>
                <c:pt idx="121">
                  <c:v>25.105718400720601</c:v>
                </c:pt>
                <c:pt idx="122">
                  <c:v>25.302629553845801</c:v>
                </c:pt>
                <c:pt idx="123">
                  <c:v>25.4032236376332</c:v>
                </c:pt>
                <c:pt idx="124">
                  <c:v>25.449415393687801</c:v>
                </c:pt>
                <c:pt idx="125">
                  <c:v>25.625161805612901</c:v>
                </c:pt>
                <c:pt idx="126">
                  <c:v>25.838558905343501</c:v>
                </c:pt>
                <c:pt idx="127">
                  <c:v>25.838558905343501</c:v>
                </c:pt>
                <c:pt idx="128">
                  <c:v>26.006250273388702</c:v>
                </c:pt>
                <c:pt idx="129">
                  <c:v>26.2323034476949</c:v>
                </c:pt>
                <c:pt idx="130">
                  <c:v>26.458363102325901</c:v>
                </c:pt>
                <c:pt idx="131">
                  <c:v>26.684422756957002</c:v>
                </c:pt>
                <c:pt idx="132">
                  <c:v>26.910482411588099</c:v>
                </c:pt>
                <c:pt idx="133">
                  <c:v>27.136542066219199</c:v>
                </c:pt>
                <c:pt idx="134">
                  <c:v>27.362595240525401</c:v>
                </c:pt>
                <c:pt idx="135">
                  <c:v>27.592834704732098</c:v>
                </c:pt>
                <c:pt idx="136">
                  <c:v>27.810573622161399</c:v>
                </c:pt>
                <c:pt idx="137">
                  <c:v>28.007452373662002</c:v>
                </c:pt>
                <c:pt idx="138">
                  <c:v>28.187611886860001</c:v>
                </c:pt>
                <c:pt idx="139">
                  <c:v>28.359411780906701</c:v>
                </c:pt>
                <c:pt idx="140">
                  <c:v>28.535417405828699</c:v>
                </c:pt>
                <c:pt idx="141">
                  <c:v>28.707262662149901</c:v>
                </c:pt>
                <c:pt idx="142">
                  <c:v>28.849771487542402</c:v>
                </c:pt>
                <c:pt idx="143">
                  <c:v>28.854048501991901</c:v>
                </c:pt>
                <c:pt idx="144">
                  <c:v>29.075850583148199</c:v>
                </c:pt>
                <c:pt idx="145">
                  <c:v>29.297762829828301</c:v>
                </c:pt>
                <c:pt idx="146">
                  <c:v>29.507142128106299</c:v>
                </c:pt>
                <c:pt idx="147">
                  <c:v>29.925952567261699</c:v>
                </c:pt>
                <c:pt idx="148">
                  <c:v>29.925952567261699</c:v>
                </c:pt>
                <c:pt idx="149">
                  <c:v>30.122857240062</c:v>
                </c:pt>
                <c:pt idx="150">
                  <c:v>30.319774873512198</c:v>
                </c:pt>
                <c:pt idx="151">
                  <c:v>30.529186573414801</c:v>
                </c:pt>
                <c:pt idx="152">
                  <c:v>30.755246228045898</c:v>
                </c:pt>
                <c:pt idx="153">
                  <c:v>30.9813188433268</c:v>
                </c:pt>
                <c:pt idx="154">
                  <c:v>31.194890911830299</c:v>
                </c:pt>
                <c:pt idx="155">
                  <c:v>31.400083920207798</c:v>
                </c:pt>
                <c:pt idx="156">
                  <c:v>31.6094632184858</c:v>
                </c:pt>
                <c:pt idx="157">
                  <c:v>31.806341969986399</c:v>
                </c:pt>
                <c:pt idx="158">
                  <c:v>31.961448547030098</c:v>
                </c:pt>
                <c:pt idx="159">
                  <c:v>32.099855326746102</c:v>
                </c:pt>
                <c:pt idx="160">
                  <c:v>32.250801535188998</c:v>
                </c:pt>
                <c:pt idx="161">
                  <c:v>32.405927553207498</c:v>
                </c:pt>
                <c:pt idx="162">
                  <c:v>32.561053571226097</c:v>
                </c:pt>
                <c:pt idx="163">
                  <c:v>32.732905307872102</c:v>
                </c:pt>
                <c:pt idx="164">
                  <c:v>32.933989790248098</c:v>
                </c:pt>
                <c:pt idx="165">
                  <c:v>33.155914997578002</c:v>
                </c:pt>
                <c:pt idx="166">
                  <c:v>33.3819876128589</c:v>
                </c:pt>
                <c:pt idx="167">
                  <c:v>33.603899859538998</c:v>
                </c:pt>
                <c:pt idx="168">
                  <c:v>33.8216776589178</c:v>
                </c:pt>
                <c:pt idx="169">
                  <c:v>34.022762141293803</c:v>
                </c:pt>
                <c:pt idx="170">
                  <c:v>34.198800167840403</c:v>
                </c:pt>
                <c:pt idx="171">
                  <c:v>34.358125436409402</c:v>
                </c:pt>
                <c:pt idx="172">
                  <c:v>34.521604593254303</c:v>
                </c:pt>
                <c:pt idx="173">
                  <c:v>34.718496305404798</c:v>
                </c:pt>
                <c:pt idx="174">
                  <c:v>34.932107255857801</c:v>
                </c:pt>
                <c:pt idx="175">
                  <c:v>35.112286210030597</c:v>
                </c:pt>
                <c:pt idx="176">
                  <c:v>35.263245379123298</c:v>
                </c:pt>
                <c:pt idx="177">
                  <c:v>35.426731016293203</c:v>
                </c:pt>
                <c:pt idx="178">
                  <c:v>35.619404036918397</c:v>
                </c:pt>
                <c:pt idx="179">
                  <c:v>35.837104072398198</c:v>
                </c:pt>
                <c:pt idx="180">
                  <c:v>36.058977437128704</c:v>
                </c:pt>
                <c:pt idx="181">
                  <c:v>36.268356735406698</c:v>
                </c:pt>
                <c:pt idx="182">
                  <c:v>36.465248447557201</c:v>
                </c:pt>
                <c:pt idx="183">
                  <c:v>36.637087223553401</c:v>
                </c:pt>
                <c:pt idx="184">
                  <c:v>36.775494003269301</c:v>
                </c:pt>
                <c:pt idx="185">
                  <c:v>36.888828405856302</c:v>
                </c:pt>
                <c:pt idx="186">
                  <c:v>37.332400166544403</c:v>
                </c:pt>
                <c:pt idx="187">
                  <c:v>37.4290023701788</c:v>
                </c:pt>
                <c:pt idx="188">
                  <c:v>37.617547423827801</c:v>
                </c:pt>
                <c:pt idx="189">
                  <c:v>37.843652440733401</c:v>
                </c:pt>
                <c:pt idx="190">
                  <c:v>38.069712095364501</c:v>
                </c:pt>
                <c:pt idx="191">
                  <c:v>38.295765269670603</c:v>
                </c:pt>
                <c:pt idx="192">
                  <c:v>38.517683996675601</c:v>
                </c:pt>
                <c:pt idx="193">
                  <c:v>38.735435874754799</c:v>
                </c:pt>
                <c:pt idx="194">
                  <c:v>38.957341641109899</c:v>
                </c:pt>
                <c:pt idx="195">
                  <c:v>39.187594065966501</c:v>
                </c:pt>
                <c:pt idx="196">
                  <c:v>39.401153173820099</c:v>
                </c:pt>
                <c:pt idx="197">
                  <c:v>39.577158798742197</c:v>
                </c:pt>
                <c:pt idx="198">
                  <c:v>39.740637955587097</c:v>
                </c:pt>
                <c:pt idx="199">
                  <c:v>39.924957837386003</c:v>
                </c:pt>
                <c:pt idx="200">
                  <c:v>40.130137885113598</c:v>
                </c:pt>
                <c:pt idx="201">
                  <c:v>40.335343854140802</c:v>
                </c:pt>
                <c:pt idx="202">
                  <c:v>40.540588705117699</c:v>
                </c:pt>
                <c:pt idx="203">
                  <c:v>40.750039286969901</c:v>
                </c:pt>
                <c:pt idx="204">
                  <c:v>40.9594704278473</c:v>
                </c:pt>
                <c:pt idx="205">
                  <c:v>41.181402115502102</c:v>
                </c:pt>
                <c:pt idx="206">
                  <c:v>41.407474730783001</c:v>
                </c:pt>
                <c:pt idx="207">
                  <c:v>41.641887524240502</c:v>
                </c:pt>
                <c:pt idx="208">
                  <c:v>41.8763197586727</c:v>
                </c:pt>
                <c:pt idx="209">
                  <c:v>42.077358878774199</c:v>
                </c:pt>
                <c:pt idx="210">
                  <c:v>42.1780566477603</c:v>
                </c:pt>
                <c:pt idx="211">
                  <c:v>42.186506991460497</c:v>
                </c:pt>
                <c:pt idx="212">
                  <c:v>42.404155184340901</c:v>
                </c:pt>
                <c:pt idx="213">
                  <c:v>42.630214838972002</c:v>
                </c:pt>
                <c:pt idx="214">
                  <c:v>42.856274493603102</c:v>
                </c:pt>
                <c:pt idx="215">
                  <c:v>43.082334148234203</c:v>
                </c:pt>
                <c:pt idx="216">
                  <c:v>43.388101799424199</c:v>
                </c:pt>
                <c:pt idx="217">
                  <c:v>43.388101799424199</c:v>
                </c:pt>
                <c:pt idx="218">
                  <c:v>43.308419724164999</c:v>
                </c:pt>
                <c:pt idx="219">
                  <c:v>44.250710810640001</c:v>
                </c:pt>
                <c:pt idx="220">
                  <c:v>44.250710810640001</c:v>
                </c:pt>
                <c:pt idx="221">
                  <c:v>44.250710810640001</c:v>
                </c:pt>
                <c:pt idx="222">
                  <c:v>44.250710810640001</c:v>
                </c:pt>
                <c:pt idx="223">
                  <c:v>43.5725253664219</c:v>
                </c:pt>
                <c:pt idx="224">
                  <c:v>44.476770465271102</c:v>
                </c:pt>
                <c:pt idx="225">
                  <c:v>44.702830119902202</c:v>
                </c:pt>
                <c:pt idx="226">
                  <c:v>44.928883294208397</c:v>
                </c:pt>
                <c:pt idx="227">
                  <c:v>45.154942948839498</c:v>
                </c:pt>
                <c:pt idx="228">
                  <c:v>45.385188893371101</c:v>
                </c:pt>
                <c:pt idx="229">
                  <c:v>45.5778683943213</c:v>
                </c:pt>
                <c:pt idx="230">
                  <c:v>45.716249252737498</c:v>
                </c:pt>
                <c:pt idx="231">
                  <c:v>45.842077721777002</c:v>
                </c:pt>
                <c:pt idx="232">
                  <c:v>45.842077721777002</c:v>
                </c:pt>
                <c:pt idx="233">
                  <c:v>46.068137376408103</c:v>
                </c:pt>
                <c:pt idx="234">
                  <c:v>46.294203511364103</c:v>
                </c:pt>
                <c:pt idx="235">
                  <c:v>46.520263165995097</c:v>
                </c:pt>
                <c:pt idx="236">
                  <c:v>46.972382475257298</c:v>
                </c:pt>
                <c:pt idx="237">
                  <c:v>46.972382475257298</c:v>
                </c:pt>
                <c:pt idx="238">
                  <c:v>47.198442129888399</c:v>
                </c:pt>
                <c:pt idx="239">
                  <c:v>47.424501784519499</c:v>
                </c:pt>
                <c:pt idx="240">
                  <c:v>47.6505614391506</c:v>
                </c:pt>
                <c:pt idx="241">
                  <c:v>47.876614613456702</c:v>
                </c:pt>
              </c:numCache>
            </c:numRef>
          </c:xVal>
          <c:yVal>
            <c:numRef>
              <c:f>'[ada 2016.xlsx]Sheet8'!$I$5:$I$246</c:f>
              <c:numCache>
                <c:formatCode>General</c:formatCode>
                <c:ptCount val="242"/>
                <c:pt idx="0">
                  <c:v>0</c:v>
                </c:pt>
                <c:pt idx="1">
                  <c:v>5.41795665634675E-2</c:v>
                </c:pt>
                <c:pt idx="2">
                  <c:v>5.41795665634675E-2</c:v>
                </c:pt>
                <c:pt idx="3">
                  <c:v>5.41795665634675E-2</c:v>
                </c:pt>
                <c:pt idx="4">
                  <c:v>5.2975576195390402E-2</c:v>
                </c:pt>
                <c:pt idx="5">
                  <c:v>6.3811489508083893E-2</c:v>
                </c:pt>
                <c:pt idx="6">
                  <c:v>7.9463364293085703E-2</c:v>
                </c:pt>
                <c:pt idx="7">
                  <c:v>9.3911248710010303E-2</c:v>
                </c:pt>
                <c:pt idx="8">
                  <c:v>0.104747162022704</c:v>
                </c:pt>
                <c:pt idx="9">
                  <c:v>0.109563123495012</c:v>
                </c:pt>
                <c:pt idx="10">
                  <c:v>0.109563123495012</c:v>
                </c:pt>
                <c:pt idx="11">
                  <c:v>0.109563123495012</c:v>
                </c:pt>
                <c:pt idx="12">
                  <c:v>0.109563123495012</c:v>
                </c:pt>
                <c:pt idx="13">
                  <c:v>0.109563123495012</c:v>
                </c:pt>
                <c:pt idx="14">
                  <c:v>0.11437908496731999</c:v>
                </c:pt>
                <c:pt idx="15">
                  <c:v>0.13003095975232201</c:v>
                </c:pt>
                <c:pt idx="16">
                  <c:v>0.148090815273478</c:v>
                </c:pt>
                <c:pt idx="17">
                  <c:v>0.16374269005847999</c:v>
                </c:pt>
                <c:pt idx="18">
                  <c:v>0.17698658410732701</c:v>
                </c:pt>
                <c:pt idx="19">
                  <c:v>0.187822497420021</c:v>
                </c:pt>
                <c:pt idx="20">
                  <c:v>0.20106639146886801</c:v>
                </c:pt>
                <c:pt idx="21">
                  <c:v>0.217922256621947</c:v>
                </c:pt>
                <c:pt idx="22">
                  <c:v>0.23116615067079499</c:v>
                </c:pt>
                <c:pt idx="23">
                  <c:v>0.23718610251118</c:v>
                </c:pt>
                <c:pt idx="24">
                  <c:v>0.24802201582387301</c:v>
                </c:pt>
                <c:pt idx="25">
                  <c:v>0.26848985208118298</c:v>
                </c:pt>
                <c:pt idx="26">
                  <c:v>0.29016167870657</c:v>
                </c:pt>
                <c:pt idx="27">
                  <c:v>0.30099759201926402</c:v>
                </c:pt>
                <c:pt idx="28">
                  <c:v>0.30701754385964902</c:v>
                </c:pt>
                <c:pt idx="29">
                  <c:v>0.32026143790849698</c:v>
                </c:pt>
                <c:pt idx="30">
                  <c:v>0.34072927416580701</c:v>
                </c:pt>
                <c:pt idx="31">
                  <c:v>0.35999312005503997</c:v>
                </c:pt>
                <c:pt idx="32">
                  <c:v>0.36721706226350198</c:v>
                </c:pt>
                <c:pt idx="33">
                  <c:v>0.36721706226350198</c:v>
                </c:pt>
                <c:pt idx="34">
                  <c:v>0.37203302373580999</c:v>
                </c:pt>
                <c:pt idx="35">
                  <c:v>0.39129686962504301</c:v>
                </c:pt>
                <c:pt idx="36">
                  <c:v>0.42019263845889199</c:v>
                </c:pt>
                <c:pt idx="37">
                  <c:v>0.44427244582043302</c:v>
                </c:pt>
                <c:pt idx="38">
                  <c:v>0.45992432060543498</c:v>
                </c:pt>
                <c:pt idx="39">
                  <c:v>0.47196422428620599</c:v>
                </c:pt>
                <c:pt idx="40">
                  <c:v>0.48520811833505301</c:v>
                </c:pt>
                <c:pt idx="41">
                  <c:v>0.50928792569659398</c:v>
                </c:pt>
                <c:pt idx="42">
                  <c:v>0.55865153078775398</c:v>
                </c:pt>
                <c:pt idx="43">
                  <c:v>0.55865153078775398</c:v>
                </c:pt>
                <c:pt idx="44">
                  <c:v>0.53818369453044401</c:v>
                </c:pt>
                <c:pt idx="45">
                  <c:v>0.53818369453044401</c:v>
                </c:pt>
                <c:pt idx="46">
                  <c:v>0.53818369453044401</c:v>
                </c:pt>
                <c:pt idx="47">
                  <c:v>0.56226350189198504</c:v>
                </c:pt>
                <c:pt idx="48">
                  <c:v>0.61162710698314404</c:v>
                </c:pt>
                <c:pt idx="49">
                  <c:v>0.65015479876160998</c:v>
                </c:pt>
                <c:pt idx="50">
                  <c:v>0.66701066391468899</c:v>
                </c:pt>
                <c:pt idx="51">
                  <c:v>0.674234606123151</c:v>
                </c:pt>
                <c:pt idx="52">
                  <c:v>0.68145854833161301</c:v>
                </c:pt>
                <c:pt idx="53">
                  <c:v>0.68868249054007602</c:v>
                </c:pt>
                <c:pt idx="54">
                  <c:v>0.69109047127623002</c:v>
                </c:pt>
                <c:pt idx="55">
                  <c:v>0.69109047127623002</c:v>
                </c:pt>
                <c:pt idx="56">
                  <c:v>0.69951840385276898</c:v>
                </c:pt>
                <c:pt idx="57">
                  <c:v>0.72721018231854095</c:v>
                </c:pt>
                <c:pt idx="58">
                  <c:v>0.74406604747161997</c:v>
                </c:pt>
                <c:pt idx="59">
                  <c:v>0.77898176814585496</c:v>
                </c:pt>
                <c:pt idx="60">
                  <c:v>0.77898176814585496</c:v>
                </c:pt>
                <c:pt idx="61">
                  <c:v>0.78379772961816296</c:v>
                </c:pt>
                <c:pt idx="62">
                  <c:v>0.78379772961816296</c:v>
                </c:pt>
                <c:pt idx="63">
                  <c:v>0.79342965256277997</c:v>
                </c:pt>
                <c:pt idx="64">
                  <c:v>0.80667354661162705</c:v>
                </c:pt>
                <c:pt idx="65">
                  <c:v>0.83677330581355402</c:v>
                </c:pt>
                <c:pt idx="66">
                  <c:v>0.83677330581355402</c:v>
                </c:pt>
                <c:pt idx="67">
                  <c:v>0.89095287237702103</c:v>
                </c:pt>
                <c:pt idx="68">
                  <c:v>0.89095287237702103</c:v>
                </c:pt>
                <c:pt idx="69">
                  <c:v>0.909012727898177</c:v>
                </c:pt>
                <c:pt idx="70">
                  <c:v>0.91864465084279301</c:v>
                </c:pt>
                <c:pt idx="71">
                  <c:v>0.92346061231510201</c:v>
                </c:pt>
                <c:pt idx="72">
                  <c:v>0.92827657378741002</c:v>
                </c:pt>
                <c:pt idx="73">
                  <c:v>0.98245614035087703</c:v>
                </c:pt>
                <c:pt idx="74">
                  <c:v>0.98245614035087703</c:v>
                </c:pt>
                <c:pt idx="75">
                  <c:v>0.97282421740626102</c:v>
                </c:pt>
                <c:pt idx="76">
                  <c:v>0.98606811145510798</c:v>
                </c:pt>
                <c:pt idx="77">
                  <c:v>0.99931200550395605</c:v>
                </c:pt>
                <c:pt idx="78">
                  <c:v>1.0161678706570301</c:v>
                </c:pt>
                <c:pt idx="79">
                  <c:v>1.0402476780185801</c:v>
                </c:pt>
                <c:pt idx="80">
                  <c:v>1.0727554179566601</c:v>
                </c:pt>
                <c:pt idx="81">
                  <c:v>1.1016511867905101</c:v>
                </c:pt>
                <c:pt idx="82">
                  <c:v>1.1197110423116601</c:v>
                </c:pt>
                <c:pt idx="83">
                  <c:v>1.1353629170966599</c:v>
                </c:pt>
                <c:pt idx="84">
                  <c:v>1.1534227726178199</c:v>
                </c:pt>
                <c:pt idx="85">
                  <c:v>1.1714826281389701</c:v>
                </c:pt>
                <c:pt idx="86">
                  <c:v>1.18954248366013</c:v>
                </c:pt>
                <c:pt idx="87">
                  <c:v>1.21121431028552</c:v>
                </c:pt>
                <c:pt idx="88">
                  <c:v>1.2340901272789799</c:v>
                </c:pt>
                <c:pt idx="89">
                  <c:v>1.25816993464052</c:v>
                </c:pt>
                <c:pt idx="90">
                  <c:v>1.2798417612659101</c:v>
                </c:pt>
                <c:pt idx="91">
                  <c:v>1.2942896456828299</c:v>
                </c:pt>
                <c:pt idx="92">
                  <c:v>1.3015135878913</c:v>
                </c:pt>
                <c:pt idx="93">
                  <c:v>1.3027175782593701</c:v>
                </c:pt>
                <c:pt idx="94">
                  <c:v>1.3027175782593701</c:v>
                </c:pt>
                <c:pt idx="95">
                  <c:v>1.3027175782593701</c:v>
                </c:pt>
                <c:pt idx="96">
                  <c:v>1.3015135878913</c:v>
                </c:pt>
                <c:pt idx="97">
                  <c:v>1.3123495012039901</c:v>
                </c:pt>
                <c:pt idx="98">
                  <c:v>1.32920536635707</c:v>
                </c:pt>
                <c:pt idx="99">
                  <c:v>1.3460612315101499</c:v>
                </c:pt>
                <c:pt idx="100">
                  <c:v>1.3593051255590001</c:v>
                </c:pt>
                <c:pt idx="101">
                  <c:v>1.3653250773993799</c:v>
                </c:pt>
                <c:pt idx="102">
                  <c:v>1.3653250773993799</c:v>
                </c:pt>
                <c:pt idx="103">
                  <c:v>1.3653250773993799</c:v>
                </c:pt>
                <c:pt idx="104">
                  <c:v>1.36773305813553</c:v>
                </c:pt>
                <c:pt idx="105">
                  <c:v>1.37736498108015</c:v>
                </c:pt>
                <c:pt idx="106">
                  <c:v>1.38579291365669</c:v>
                </c:pt>
                <c:pt idx="107">
                  <c:v>1.38699690402477</c:v>
                </c:pt>
                <c:pt idx="108">
                  <c:v>1.38699690402477</c:v>
                </c:pt>
                <c:pt idx="109">
                  <c:v>1.3942208462332299</c:v>
                </c:pt>
                <c:pt idx="110">
                  <c:v>1.40987272101823</c:v>
                </c:pt>
                <c:pt idx="111">
                  <c:v>1.4303405572755401</c:v>
                </c:pt>
                <c:pt idx="112">
                  <c:v>1.4580323357413101</c:v>
                </c:pt>
                <c:pt idx="113">
                  <c:v>1.4917440660474699</c:v>
                </c:pt>
                <c:pt idx="114">
                  <c:v>1.5206398348813199</c:v>
                </c:pt>
                <c:pt idx="115">
                  <c:v>1.53990368077055</c:v>
                </c:pt>
                <c:pt idx="116">
                  <c:v>1.5531475748193999</c:v>
                </c:pt>
                <c:pt idx="117">
                  <c:v>1.57361541107671</c:v>
                </c:pt>
                <c:pt idx="118">
                  <c:v>1.60251117991056</c:v>
                </c:pt>
                <c:pt idx="119">
                  <c:v>1.6241830065359499</c:v>
                </c:pt>
                <c:pt idx="120">
                  <c:v>1.63863089095287</c:v>
                </c:pt>
                <c:pt idx="121">
                  <c:v>1.6554867561059501</c:v>
                </c:pt>
                <c:pt idx="122">
                  <c:v>1.6843825249397999</c:v>
                </c:pt>
                <c:pt idx="123">
                  <c:v>1.7072583419332601</c:v>
                </c:pt>
                <c:pt idx="124">
                  <c:v>1.73374613003096</c:v>
                </c:pt>
                <c:pt idx="125">
                  <c:v>1.73374613003096</c:v>
                </c:pt>
                <c:pt idx="126">
                  <c:v>1.73374613003096</c:v>
                </c:pt>
                <c:pt idx="127">
                  <c:v>1.7770897832817301</c:v>
                </c:pt>
                <c:pt idx="128">
                  <c:v>1.7770897832817301</c:v>
                </c:pt>
                <c:pt idx="129">
                  <c:v>1.7770897832817301</c:v>
                </c:pt>
                <c:pt idx="130">
                  <c:v>1.74337805297558</c:v>
                </c:pt>
                <c:pt idx="131">
                  <c:v>1.74337805297558</c:v>
                </c:pt>
                <c:pt idx="132">
                  <c:v>1.74337805297558</c:v>
                </c:pt>
                <c:pt idx="133">
                  <c:v>1.74337805297558</c:v>
                </c:pt>
                <c:pt idx="134">
                  <c:v>1.74337805297558</c:v>
                </c:pt>
                <c:pt idx="135">
                  <c:v>1.74337805297558</c:v>
                </c:pt>
                <c:pt idx="136">
                  <c:v>1.7506019951840399</c:v>
                </c:pt>
                <c:pt idx="137">
                  <c:v>1.7734778121774999</c:v>
                </c:pt>
                <c:pt idx="138">
                  <c:v>1.8011695906432701</c:v>
                </c:pt>
                <c:pt idx="139">
                  <c:v>1.8312693498452</c:v>
                </c:pt>
                <c:pt idx="140">
                  <c:v>1.86498108015136</c:v>
                </c:pt>
                <c:pt idx="141">
                  <c:v>1.90350877192982</c:v>
                </c:pt>
                <c:pt idx="142">
                  <c:v>1.93601651186791</c:v>
                </c:pt>
                <c:pt idx="143">
                  <c:v>1.9528723770209799</c:v>
                </c:pt>
                <c:pt idx="144">
                  <c:v>1.9528723770209799</c:v>
                </c:pt>
                <c:pt idx="145">
                  <c:v>1.9468524251806001</c:v>
                </c:pt>
                <c:pt idx="146">
                  <c:v>1.95889232886137</c:v>
                </c:pt>
                <c:pt idx="147">
                  <c:v>1.99260405916753</c:v>
                </c:pt>
                <c:pt idx="148">
                  <c:v>1.99260405916753</c:v>
                </c:pt>
                <c:pt idx="149">
                  <c:v>2.0202958376333</c:v>
                </c:pt>
                <c:pt idx="150">
                  <c:v>2.0503955968352301</c:v>
                </c:pt>
                <c:pt idx="151">
                  <c:v>2.0684554523563801</c:v>
                </c:pt>
                <c:pt idx="152">
                  <c:v>2.0684554523563801</c:v>
                </c:pt>
                <c:pt idx="153">
                  <c:v>2.0708634330925402</c:v>
                </c:pt>
                <c:pt idx="154">
                  <c:v>2.0841073271413801</c:v>
                </c:pt>
                <c:pt idx="155">
                  <c:v>2.09614723082215</c:v>
                </c:pt>
                <c:pt idx="156">
                  <c:v>2.1081871345029199</c:v>
                </c:pt>
                <c:pt idx="157">
                  <c:v>2.1310629514963901</c:v>
                </c:pt>
                <c:pt idx="158">
                  <c:v>2.17079463364293</c:v>
                </c:pt>
                <c:pt idx="159">
                  <c:v>2.2189542483660101</c:v>
                </c:pt>
                <c:pt idx="160">
                  <c:v>2.26350189198486</c:v>
                </c:pt>
                <c:pt idx="161">
                  <c:v>2.3068455452356398</c:v>
                </c:pt>
                <c:pt idx="162">
                  <c:v>2.3501891984864098</c:v>
                </c:pt>
                <c:pt idx="163">
                  <c:v>2.3899208806329502</c:v>
                </c:pt>
                <c:pt idx="164">
                  <c:v>2.4164086687306501</c:v>
                </c:pt>
                <c:pt idx="165">
                  <c:v>2.4260405916752701</c:v>
                </c:pt>
                <c:pt idx="166">
                  <c:v>2.42844857241142</c:v>
                </c:pt>
                <c:pt idx="167">
                  <c:v>2.4356725146198799</c:v>
                </c:pt>
                <c:pt idx="168">
                  <c:v>2.4525283797729598</c:v>
                </c:pt>
                <c:pt idx="169">
                  <c:v>2.4790161678706601</c:v>
                </c:pt>
                <c:pt idx="170">
                  <c:v>2.5187478500172</c:v>
                </c:pt>
                <c:pt idx="171">
                  <c:v>2.5644994840041302</c:v>
                </c:pt>
                <c:pt idx="172">
                  <c:v>2.6042311661506701</c:v>
                </c:pt>
                <c:pt idx="173">
                  <c:v>2.6295149638802902</c:v>
                </c:pt>
                <c:pt idx="174">
                  <c:v>2.6499828001375998</c:v>
                </c:pt>
                <c:pt idx="175">
                  <c:v>2.6812865497075999</c:v>
                </c:pt>
                <c:pt idx="176">
                  <c:v>2.7282421740626099</c:v>
                </c:pt>
                <c:pt idx="177">
                  <c:v>2.7691778465772301</c:v>
                </c:pt>
                <c:pt idx="178">
                  <c:v>2.7884416924664599</c:v>
                </c:pt>
                <c:pt idx="179">
                  <c:v>2.7908496732026098</c:v>
                </c:pt>
                <c:pt idx="180">
                  <c:v>2.7908496732026098</c:v>
                </c:pt>
                <c:pt idx="181">
                  <c:v>2.8028895768833899</c:v>
                </c:pt>
                <c:pt idx="182">
                  <c:v>2.8281733746129998</c:v>
                </c:pt>
                <c:pt idx="183">
                  <c:v>2.8654970760233902</c:v>
                </c:pt>
                <c:pt idx="184">
                  <c:v>2.9136566907464698</c:v>
                </c:pt>
                <c:pt idx="185">
                  <c:v>2.9702442380460998</c:v>
                </c:pt>
                <c:pt idx="186">
                  <c:v>2.9702442380460998</c:v>
                </c:pt>
                <c:pt idx="187">
                  <c:v>2.99673202614379</c:v>
                </c:pt>
                <c:pt idx="188">
                  <c:v>3.0268317853457201</c:v>
                </c:pt>
                <c:pt idx="189">
                  <c:v>3.0352597179222598</c:v>
                </c:pt>
                <c:pt idx="190">
                  <c:v>3.0352597179222598</c:v>
                </c:pt>
                <c:pt idx="191">
                  <c:v>3.0352597179222598</c:v>
                </c:pt>
                <c:pt idx="192">
                  <c:v>3.0424836601307201</c:v>
                </c:pt>
                <c:pt idx="193">
                  <c:v>3.05452356381149</c:v>
                </c:pt>
                <c:pt idx="194">
                  <c:v>3.0605435156518799</c:v>
                </c:pt>
                <c:pt idx="195">
                  <c:v>3.0617475060199499</c:v>
                </c:pt>
                <c:pt idx="196">
                  <c:v>3.0725834193326498</c:v>
                </c:pt>
                <c:pt idx="197">
                  <c:v>3.1062951496387998</c:v>
                </c:pt>
                <c:pt idx="198">
                  <c:v>3.1460268317853499</c:v>
                </c:pt>
                <c:pt idx="199">
                  <c:v>3.1689026487788099</c:v>
                </c:pt>
                <c:pt idx="200">
                  <c:v>3.1785345717234299</c:v>
                </c:pt>
                <c:pt idx="201">
                  <c:v>3.1929824561403501</c:v>
                </c:pt>
                <c:pt idx="202">
                  <c:v>3.2146542827657401</c:v>
                </c:pt>
                <c:pt idx="203">
                  <c:v>3.2399380804953601</c:v>
                </c:pt>
                <c:pt idx="204">
                  <c:v>3.2616099071207398</c:v>
                </c:pt>
                <c:pt idx="205">
                  <c:v>3.2724458204334401</c:v>
                </c:pt>
                <c:pt idx="206">
                  <c:v>3.27485380116959</c:v>
                </c:pt>
                <c:pt idx="207">
                  <c:v>3.27485380116959</c:v>
                </c:pt>
                <c:pt idx="208">
                  <c:v>3.2712418300653598</c:v>
                </c:pt>
                <c:pt idx="209">
                  <c:v>3.28930168558652</c:v>
                </c:pt>
                <c:pt idx="210">
                  <c:v>3.3314413484692098</c:v>
                </c:pt>
                <c:pt idx="211">
                  <c:v>3.3458892328861398</c:v>
                </c:pt>
                <c:pt idx="212">
                  <c:v>3.3458892328861398</c:v>
                </c:pt>
                <c:pt idx="213">
                  <c:v>3.3386652906776701</c:v>
                </c:pt>
                <c:pt idx="214">
                  <c:v>3.3386652906776701</c:v>
                </c:pt>
                <c:pt idx="215">
                  <c:v>3.3386652906776701</c:v>
                </c:pt>
                <c:pt idx="216">
                  <c:v>3.3699690402476801</c:v>
                </c:pt>
                <c:pt idx="217">
                  <c:v>3.3699690402476801</c:v>
                </c:pt>
                <c:pt idx="218">
                  <c:v>3.3434812521499802</c:v>
                </c:pt>
                <c:pt idx="219">
                  <c:v>3.4133126934984501</c:v>
                </c:pt>
                <c:pt idx="220">
                  <c:v>3.4133126934984501</c:v>
                </c:pt>
                <c:pt idx="221">
                  <c:v>3.4133126934984501</c:v>
                </c:pt>
                <c:pt idx="222">
                  <c:v>3.4265565875472999</c:v>
                </c:pt>
                <c:pt idx="223">
                  <c:v>3.4265565875472999</c:v>
                </c:pt>
                <c:pt idx="224">
                  <c:v>3.4133126934984501</c:v>
                </c:pt>
                <c:pt idx="225">
                  <c:v>3.4133126934984501</c:v>
                </c:pt>
                <c:pt idx="226">
                  <c:v>3.4133126934984501</c:v>
                </c:pt>
                <c:pt idx="227">
                  <c:v>3.4121087031303801</c:v>
                </c:pt>
                <c:pt idx="228">
                  <c:v>3.4121087031303801</c:v>
                </c:pt>
                <c:pt idx="229">
                  <c:v>3.4325765393876799</c:v>
                </c:pt>
                <c:pt idx="230">
                  <c:v>3.4759201926384602</c:v>
                </c:pt>
                <c:pt idx="231">
                  <c:v>3.5204678362573101</c:v>
                </c:pt>
                <c:pt idx="232">
                  <c:v>3.53732370141039</c:v>
                </c:pt>
                <c:pt idx="233">
                  <c:v>3.53732370141039</c:v>
                </c:pt>
                <c:pt idx="234">
                  <c:v>3.5216718266253899</c:v>
                </c:pt>
                <c:pt idx="235">
                  <c:v>3.5216718266253899</c:v>
                </c:pt>
                <c:pt idx="236">
                  <c:v>3.5216718266253899</c:v>
                </c:pt>
                <c:pt idx="237">
                  <c:v>3.5216718266253899</c:v>
                </c:pt>
                <c:pt idx="238">
                  <c:v>3.5216718266253899</c:v>
                </c:pt>
                <c:pt idx="239">
                  <c:v>3.5216718266253899</c:v>
                </c:pt>
                <c:pt idx="240">
                  <c:v>3.5216718266253899</c:v>
                </c:pt>
                <c:pt idx="241">
                  <c:v>3.5216718266253899</c:v>
                </c:pt>
              </c:numCache>
            </c:numRef>
          </c:yVal>
          <c:smooth val="0"/>
          <c:extLst>
            <c:ext xmlns:c16="http://schemas.microsoft.com/office/drawing/2014/chart" uri="{C3380CC4-5D6E-409C-BE32-E72D297353CC}">
              <c16:uniqueId val="{00000001-6CEE-4745-9ECF-ACEF437185DA}"/>
            </c:ext>
          </c:extLst>
        </c:ser>
        <c:dLbls>
          <c:showLegendKey val="0"/>
          <c:showVal val="0"/>
          <c:showCatName val="0"/>
          <c:showSerName val="0"/>
          <c:showPercent val="0"/>
          <c:showBubbleSize val="0"/>
        </c:dLbls>
        <c:axId val="545738568"/>
        <c:axId val="545738896"/>
      </c:scatterChart>
      <c:valAx>
        <c:axId val="545738568"/>
        <c:scaling>
          <c:orientation val="minMax"/>
          <c:max val="54"/>
          <c:min val="0"/>
        </c:scaling>
        <c:delete val="0"/>
        <c:axPos val="b"/>
        <c:title>
          <c:tx>
            <c:rich>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недель</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none"/>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896"/>
        <c:crosses val="autoZero"/>
        <c:crossBetween val="midCat"/>
        <c:majorUnit val="6"/>
      </c:valAx>
      <c:valAx>
        <c:axId val="54573889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r>
                  <a:rPr lang="ru-RU"/>
                  <a: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title>
        <c:numFmt formatCode="General" sourceLinked="1"/>
        <c:majorTickMark val="out"/>
        <c:minorTickMark val="none"/>
        <c:tickLblPos val="nextTo"/>
        <c:spPr>
          <a:noFill/>
          <a:ln w="19050" cap="flat" cmpd="sng" algn="ctr">
            <a:solidFill>
              <a:srgbClr val="4472C4"/>
            </a:solidFill>
            <a:prstDash val="solid"/>
            <a:miter lim="800000"/>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crossAx val="545738568"/>
        <c:crosses val="autoZero"/>
        <c:crossBetween val="midCat"/>
      </c:valAx>
      <c:spPr>
        <a:noFill/>
        <a:ln>
          <a:noFill/>
        </a:ln>
        <a:effectLst/>
      </c:spPr>
    </c:plotArea>
    <c:legend>
      <c:legendPos val="r"/>
      <c:layout>
        <c:manualLayout>
          <c:xMode val="edge"/>
          <c:yMode val="edge"/>
          <c:x val="0.41942800756152049"/>
          <c:y val="0.64743947617663167"/>
          <c:w val="0.55093153980752418"/>
          <c:h val="0.1122465138785026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0.24204</cdr:x>
      <cdr:y>0.07761</cdr:y>
    </cdr:from>
    <cdr:to>
      <cdr:x>0.69371</cdr:x>
      <cdr:y>0.19583</cdr:y>
    </cdr:to>
    <cdr:sp macro="" textlink="">
      <cdr:nvSpPr>
        <cdr:cNvPr id="3" name="TextBox 1"/>
        <cdr:cNvSpPr txBox="1"/>
      </cdr:nvSpPr>
      <cdr:spPr>
        <a:xfrm xmlns:a="http://schemas.openxmlformats.org/drawingml/2006/main">
          <a:off x="1097365" y="356800"/>
          <a:ext cx="2047826" cy="543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dirty="0">
              <a:solidFill>
                <a:srgbClr val="002060"/>
              </a:solidFill>
              <a:latin typeface="+mn-lt"/>
              <a:ea typeface="+mn-ea"/>
              <a:cs typeface="+mn-cs"/>
            </a:rPr>
            <a:t>0.</a:t>
          </a:r>
          <a:r>
            <a:rPr lang="ru-RU" sz="1100" b="0" i="0" u="none" strike="noStrike" baseline="0" dirty="0">
              <a:solidFill>
                <a:srgbClr val="002060"/>
              </a:solidFill>
              <a:latin typeface="+mn-lt"/>
              <a:ea typeface="+mn-ea"/>
              <a:cs typeface="+mn-cs"/>
            </a:rPr>
            <a:t>86</a:t>
          </a:r>
          <a:r>
            <a:rPr lang="en-US" sz="1100" b="0" i="0" u="none" strike="noStrike" baseline="0" dirty="0">
              <a:solidFill>
                <a:srgbClr val="002060"/>
              </a:solidFill>
              <a:latin typeface="+mn-lt"/>
              <a:ea typeface="+mn-ea"/>
              <a:cs typeface="+mn-cs"/>
            </a:rPr>
            <a:t> (95% CI, 0.</a:t>
          </a:r>
          <a:r>
            <a:rPr lang="ru-RU" sz="1100" b="0" i="0" u="none" strike="noStrike" baseline="0" dirty="0">
              <a:solidFill>
                <a:srgbClr val="002060"/>
              </a:solidFill>
              <a:latin typeface="+mn-lt"/>
              <a:ea typeface="+mn-ea"/>
              <a:cs typeface="+mn-cs"/>
            </a:rPr>
            <a:t>74</a:t>
          </a:r>
          <a:r>
            <a:rPr lang="en-US" sz="1100" b="0" i="0" u="none" strike="noStrike" baseline="0" dirty="0">
              <a:solidFill>
                <a:srgbClr val="002060"/>
              </a:solidFill>
              <a:latin typeface="+mn-lt"/>
              <a:ea typeface="+mn-ea"/>
              <a:cs typeface="+mn-cs"/>
            </a:rPr>
            <a:t>–0.</a:t>
          </a:r>
          <a:r>
            <a:rPr lang="ru-RU" sz="1100" b="0" i="0" u="none" strike="noStrike" baseline="0" dirty="0">
              <a:solidFill>
                <a:srgbClr val="002060"/>
              </a:solidFill>
              <a:latin typeface="+mn-lt"/>
              <a:ea typeface="+mn-ea"/>
              <a:cs typeface="+mn-cs"/>
            </a:rPr>
            <a:t>99</a:t>
          </a:r>
          <a:r>
            <a:rPr lang="en-US" sz="1100" b="0" i="0" u="none" strike="noStrike" baseline="0" dirty="0">
              <a:solidFill>
                <a:srgbClr val="002060"/>
              </a:solidFill>
              <a:latin typeface="+mn-lt"/>
              <a:ea typeface="+mn-ea"/>
              <a:cs typeface="+mn-cs"/>
            </a:rPr>
            <a:t>)</a:t>
          </a:r>
        </a:p>
        <a:p xmlns:a="http://schemas.openxmlformats.org/drawingml/2006/main">
          <a:r>
            <a:rPr lang="en-US" sz="1100" b="0" i="0" u="none" strike="noStrike" baseline="0" dirty="0">
              <a:solidFill>
                <a:srgbClr val="002060"/>
              </a:solidFill>
            </a:rPr>
            <a:t>P=0.0</a:t>
          </a:r>
          <a:r>
            <a:rPr lang="ru-RU" sz="1100" b="0" i="0" u="none" strike="noStrike" baseline="0" dirty="0">
              <a:solidFill>
                <a:srgbClr val="002060"/>
              </a:solidFill>
            </a:rPr>
            <a:t>4</a:t>
          </a:r>
          <a:endParaRPr lang="ru-RU" sz="1100" dirty="0">
            <a:solidFill>
              <a:srgbClr val="002060"/>
            </a:solidFill>
          </a:endParaRPr>
        </a:p>
      </cdr:txBody>
    </cdr:sp>
  </cdr:relSizeAnchor>
  <cdr:relSizeAnchor xmlns:cdr="http://schemas.openxmlformats.org/drawingml/2006/chartDrawing">
    <cdr:from>
      <cdr:x>0.00167</cdr:x>
      <cdr:y>0.82148</cdr:y>
    </cdr:from>
    <cdr:to>
      <cdr:x>1</cdr:x>
      <cdr:y>1</cdr:y>
    </cdr:to>
    <cdr:sp macro="" textlink="">
      <cdr:nvSpPr>
        <cdr:cNvPr id="4" name="TextBox 2"/>
        <cdr:cNvSpPr txBox="1"/>
      </cdr:nvSpPr>
      <cdr:spPr>
        <a:xfrm xmlns:a="http://schemas.openxmlformats.org/drawingml/2006/main">
          <a:off x="8246" y="2973350"/>
          <a:ext cx="4929514" cy="646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Zinman, B. </a:t>
          </a:r>
          <a:r>
            <a:rPr lang="en-US" i="1" dirty="0">
              <a:solidFill>
                <a:srgbClr val="002060"/>
              </a:solidFill>
              <a:effectLst/>
            </a:rPr>
            <a:t>et al.</a:t>
          </a:r>
          <a:r>
            <a:rPr lang="en-US" dirty="0">
              <a:solidFill>
                <a:srgbClr val="002060"/>
              </a:solidFill>
              <a:effectLst/>
            </a:rPr>
            <a:t> </a:t>
          </a:r>
          <a:r>
            <a:rPr lang="en-US" dirty="0" err="1">
              <a:solidFill>
                <a:srgbClr val="002060"/>
              </a:solidFill>
              <a:effectLst/>
            </a:rPr>
            <a:t>Empagliflozin</a:t>
          </a:r>
          <a:r>
            <a:rPr lang="en-US" dirty="0">
              <a:solidFill>
                <a:srgbClr val="002060"/>
              </a:solidFill>
              <a:effectLst/>
            </a:rPr>
            <a:t>, Cardiovascular Outcomes, and Mortality in Type 2 Diabetes. </a:t>
          </a:r>
          <a:r>
            <a:rPr lang="en-US" i="1" dirty="0">
              <a:solidFill>
                <a:srgbClr val="002060"/>
              </a:solidFill>
              <a:effectLst/>
            </a:rPr>
            <a:t>New England Journal of Medicine</a:t>
          </a:r>
          <a:r>
            <a:rPr lang="en-US" dirty="0">
              <a:solidFill>
                <a:srgbClr val="002060"/>
              </a:solidFill>
              <a:effectLst/>
            </a:rPr>
            <a:t> 150917085022006 (2015). doi:10.1056/NEJMoa1504720</a:t>
          </a:r>
        </a:p>
        <a:p xmlns:a="http://schemas.openxmlformats.org/drawingml/2006/main">
          <a:endParaRPr lang="ru-RU"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0.01447</cdr:x>
      <cdr:y>0.86698</cdr:y>
    </cdr:from>
    <cdr:to>
      <cdr:x>0.97237</cdr:x>
      <cdr:y>0.97399</cdr:y>
    </cdr:to>
    <cdr:sp macro="" textlink="">
      <cdr:nvSpPr>
        <cdr:cNvPr id="2" name="TextBox 1">
          <a:extLst xmlns:a="http://schemas.openxmlformats.org/drawingml/2006/main">
            <a:ext uri="{FF2B5EF4-FFF2-40B4-BE49-F238E27FC236}">
              <a16:creationId xmlns:a16="http://schemas.microsoft.com/office/drawing/2014/main" id="{2FA627D4-AC83-4634-8425-BF605E96564A}"/>
            </a:ext>
          </a:extLst>
        </cdr:cNvPr>
        <cdr:cNvSpPr txBox="1"/>
      </cdr:nvSpPr>
      <cdr:spPr>
        <a:xfrm xmlns:a="http://schemas.openxmlformats.org/drawingml/2006/main">
          <a:off x="104775" y="3538538"/>
          <a:ext cx="6934200" cy="436786"/>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pPr algn="ctr"/>
          <a:r>
            <a:rPr lang="en-US" sz="1100"/>
            <a:t>Wanner, C. et al. Empagliflozin and Progression of Kidney Disease in Type 2 Diabetes. New England Journal of Medicine (2016). doi:10.1056/NEJMoa1515920</a:t>
          </a:r>
        </a:p>
      </cdr:txBody>
    </cdr:sp>
  </cdr:relSizeAnchor>
  <cdr:relSizeAnchor xmlns:cdr="http://schemas.openxmlformats.org/drawingml/2006/chartDrawing">
    <cdr:from>
      <cdr:x>0.14079</cdr:x>
      <cdr:y>0.19253</cdr:y>
    </cdr:from>
    <cdr:to>
      <cdr:x>0.48816</cdr:x>
      <cdr:y>0.29988</cdr:y>
    </cdr:to>
    <cdr:sp macro="" textlink="">
      <cdr:nvSpPr>
        <cdr:cNvPr id="3" name="TextBox 2">
          <a:extLst xmlns:a="http://schemas.openxmlformats.org/drawingml/2006/main">
            <a:ext uri="{FF2B5EF4-FFF2-40B4-BE49-F238E27FC236}">
              <a16:creationId xmlns:a16="http://schemas.microsoft.com/office/drawing/2014/main" id="{524E329F-F9C0-4882-9361-C7AA26943BF8}"/>
            </a:ext>
          </a:extLst>
        </cdr:cNvPr>
        <cdr:cNvSpPr txBox="1"/>
      </cdr:nvSpPr>
      <cdr:spPr>
        <a:xfrm xmlns:a="http://schemas.openxmlformats.org/drawingml/2006/main">
          <a:off x="1019175" y="785814"/>
          <a:ext cx="2514600" cy="438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0" i="0" u="none" strike="noStrike" baseline="0" dirty="0">
              <a:latin typeface="+mn-lt"/>
              <a:ea typeface="+mn-ea"/>
              <a:cs typeface="+mn-cs"/>
            </a:rPr>
            <a:t>Hazard ratio, 0.54 (95% CI, 0.40–0.75)</a:t>
          </a:r>
        </a:p>
        <a:p xmlns:a="http://schemas.openxmlformats.org/drawingml/2006/main">
          <a:r>
            <a:rPr lang="en-US" sz="1100" b="0" i="0" u="none" strike="noStrike" baseline="0" dirty="0">
              <a:latin typeface="+mn-lt"/>
              <a:ea typeface="+mn-ea"/>
              <a:cs typeface="+mn-cs"/>
            </a:rPr>
            <a:t>P&lt;0.001</a:t>
          </a:r>
          <a:endParaRPr lang="ru-RU"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0.79278</cdr:x>
      <cdr:y>0.46772</cdr:y>
    </cdr:from>
    <cdr:to>
      <cdr:x>0.87875</cdr:x>
      <cdr:y>0.60345</cdr:y>
    </cdr:to>
    <cdr:sp macro="" textlink="">
      <cdr:nvSpPr>
        <cdr:cNvPr id="2" name="TextBox 1">
          <a:extLst xmlns:a="http://schemas.openxmlformats.org/drawingml/2006/main">
            <a:ext uri="{FF2B5EF4-FFF2-40B4-BE49-F238E27FC236}">
              <a16:creationId xmlns:a16="http://schemas.microsoft.com/office/drawing/2014/main" id="{94DCFD78-C780-40BA-8E42-6CA0278CA309}"/>
            </a:ext>
          </a:extLst>
        </cdr:cNvPr>
        <cdr:cNvSpPr txBox="1"/>
      </cdr:nvSpPr>
      <cdr:spPr>
        <a:xfrm xmlns:a="http://schemas.openxmlformats.org/drawingml/2006/main">
          <a:off x="3624580" y="2067137"/>
          <a:ext cx="393070" cy="5998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err="1">
              <a:solidFill>
                <a:schemeClr val="bg1"/>
              </a:solidFill>
              <a:latin typeface="DINPro-Medium" panose="02000503030000020004" pitchFamily="50" charset="0"/>
            </a:rPr>
            <a:t>ед</a:t>
          </a:r>
          <a:endParaRPr lang="en-US" sz="1100" dirty="0">
            <a:solidFill>
              <a:schemeClr val="bg1"/>
            </a:solidFill>
            <a:latin typeface="DINPro-Medium" panose="02000503030000020004" pitchFamily="50"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0.43611</cdr:y>
    </cdr:from>
    <cdr:to>
      <cdr:x>1</cdr:x>
      <cdr:y>0.76944</cdr:y>
    </cdr:to>
    <cdr:sp macro="" textlink="">
      <cdr:nvSpPr>
        <cdr:cNvPr id="2" name="TextBox 1"/>
        <cdr:cNvSpPr txBox="1"/>
      </cdr:nvSpPr>
      <cdr:spPr>
        <a:xfrm xmlns:a="http://schemas.openxmlformats.org/drawingml/2006/main">
          <a:off x="3893820" y="11963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0.23667</cdr:x>
      <cdr:y>0.25</cdr:y>
    </cdr:from>
    <cdr:to>
      <cdr:x>0.61333</cdr:x>
      <cdr:y>0.41944</cdr:y>
    </cdr:to>
    <cdr:sp macro="" textlink="">
      <cdr:nvSpPr>
        <cdr:cNvPr id="3" name="TextBox 2"/>
        <cdr:cNvSpPr txBox="1"/>
      </cdr:nvSpPr>
      <cdr:spPr>
        <a:xfrm xmlns:a="http://schemas.openxmlformats.org/drawingml/2006/main">
          <a:off x="1082040" y="963930"/>
          <a:ext cx="1722120" cy="6533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0.235</cdr:x>
      <cdr:y>0.06834</cdr:y>
    </cdr:from>
    <cdr:to>
      <cdr:x>0.68667</cdr:x>
      <cdr:y>0.18656</cdr:y>
    </cdr:to>
    <cdr:sp macro="" textlink="">
      <cdr:nvSpPr>
        <cdr:cNvPr id="5" name="TextBox 1"/>
        <cdr:cNvSpPr txBox="1"/>
      </cdr:nvSpPr>
      <cdr:spPr>
        <a:xfrm xmlns:a="http://schemas.openxmlformats.org/drawingml/2006/main">
          <a:off x="1334583" y="277725"/>
          <a:ext cx="2565069" cy="480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a:solidFill>
                <a:srgbClr val="002060"/>
              </a:solidFill>
              <a:latin typeface="+mn-lt"/>
              <a:ea typeface="+mn-ea"/>
              <a:cs typeface="+mn-cs"/>
            </a:rPr>
            <a:t>0.87 (95% CI, 0.78–0.97) P=0.01</a:t>
          </a:r>
        </a:p>
      </cdr:txBody>
    </cdr:sp>
  </cdr:relSizeAnchor>
  <cdr:relSizeAnchor xmlns:cdr="http://schemas.openxmlformats.org/drawingml/2006/chartDrawing">
    <cdr:from>
      <cdr:x>0.00167</cdr:x>
      <cdr:y>0.80749</cdr:y>
    </cdr:from>
    <cdr:to>
      <cdr:x>1</cdr:x>
      <cdr:y>1</cdr:y>
    </cdr:to>
    <cdr:sp macro="" textlink="">
      <cdr:nvSpPr>
        <cdr:cNvPr id="6" name="TextBox 2"/>
        <cdr:cNvSpPr txBox="1"/>
      </cdr:nvSpPr>
      <cdr:spPr>
        <a:xfrm xmlns:a="http://schemas.openxmlformats.org/drawingml/2006/main">
          <a:off x="7635" y="2707341"/>
          <a:ext cx="4564365" cy="645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Marso, S. P. et al. Liraglutide and Cardiovascular Outcomes in Type 2 Diabetes. New England Journal of Medicine (2016). doi:10.1056/NEJMoa1603827</a:t>
          </a:r>
        </a:p>
        <a:p xmlns:a="http://schemas.openxmlformats.org/drawingml/2006/main">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0.235</cdr:x>
      <cdr:y>0.21705</cdr:y>
    </cdr:from>
    <cdr:to>
      <cdr:x>0.68667</cdr:x>
      <cdr:y>0.33527</cdr:y>
    </cdr:to>
    <cdr:sp macro="" textlink="">
      <cdr:nvSpPr>
        <cdr:cNvPr id="4" name="TextBox 1"/>
        <cdr:cNvSpPr txBox="1"/>
      </cdr:nvSpPr>
      <cdr:spPr>
        <a:xfrm xmlns:a="http://schemas.openxmlformats.org/drawingml/2006/main">
          <a:off x="1074420" y="853440"/>
          <a:ext cx="2065020" cy="464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dirty="0">
              <a:solidFill>
                <a:srgbClr val="002060"/>
              </a:solidFill>
              <a:latin typeface="+mn-lt"/>
              <a:ea typeface="+mn-ea"/>
              <a:cs typeface="+mn-cs"/>
            </a:rPr>
            <a:t>0.62 (95% CI, 0.49–0.77)</a:t>
          </a:r>
        </a:p>
        <a:p xmlns:a="http://schemas.openxmlformats.org/drawingml/2006/main">
          <a:r>
            <a:rPr lang="en-US" sz="1100" b="0" i="0" u="none" strike="noStrike" baseline="0" dirty="0">
              <a:solidFill>
                <a:srgbClr val="002060"/>
              </a:solidFill>
              <a:latin typeface="+mn-lt"/>
              <a:ea typeface="+mn-ea"/>
              <a:cs typeface="+mn-cs"/>
            </a:rPr>
            <a:t>P&lt;0.001</a:t>
          </a:r>
        </a:p>
      </cdr:txBody>
    </cdr:sp>
  </cdr:relSizeAnchor>
  <cdr:relSizeAnchor xmlns:cdr="http://schemas.openxmlformats.org/drawingml/2006/chartDrawing">
    <cdr:from>
      <cdr:x>0.00167</cdr:x>
      <cdr:y>0.85976</cdr:y>
    </cdr:from>
    <cdr:to>
      <cdr:x>1</cdr:x>
      <cdr:y>1</cdr:y>
    </cdr:to>
    <cdr:sp macro="" textlink="">
      <cdr:nvSpPr>
        <cdr:cNvPr id="5" name="TextBox 2"/>
        <cdr:cNvSpPr txBox="1"/>
      </cdr:nvSpPr>
      <cdr:spPr>
        <a:xfrm xmlns:a="http://schemas.openxmlformats.org/drawingml/2006/main">
          <a:off x="7422" y="3780631"/>
          <a:ext cx="4436987" cy="616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Zinman, B. </a:t>
          </a:r>
          <a:r>
            <a:rPr lang="en-US" i="1" dirty="0">
              <a:solidFill>
                <a:srgbClr val="002060"/>
              </a:solidFill>
              <a:effectLst/>
            </a:rPr>
            <a:t>et al.</a:t>
          </a:r>
          <a:r>
            <a:rPr lang="en-US" dirty="0">
              <a:solidFill>
                <a:srgbClr val="002060"/>
              </a:solidFill>
              <a:effectLst/>
            </a:rPr>
            <a:t> </a:t>
          </a:r>
          <a:r>
            <a:rPr lang="en-US" dirty="0" err="1">
              <a:solidFill>
                <a:srgbClr val="002060"/>
              </a:solidFill>
              <a:effectLst/>
            </a:rPr>
            <a:t>Empagliflozin</a:t>
          </a:r>
          <a:r>
            <a:rPr lang="en-US" dirty="0">
              <a:solidFill>
                <a:srgbClr val="002060"/>
              </a:solidFill>
              <a:effectLst/>
            </a:rPr>
            <a:t>, Cardiovascular Outcomes, and Mortality in Type 2 Diabetes. </a:t>
          </a:r>
          <a:r>
            <a:rPr lang="en-US" i="1" dirty="0">
              <a:solidFill>
                <a:srgbClr val="002060"/>
              </a:solidFill>
              <a:effectLst/>
            </a:rPr>
            <a:t>New England Journal of Medicine</a:t>
          </a:r>
          <a:r>
            <a:rPr lang="en-US" dirty="0">
              <a:solidFill>
                <a:srgbClr val="002060"/>
              </a:solidFill>
              <a:effectLst/>
            </a:rPr>
            <a:t> 150917085022006 (2015). doi:10.1056/NEJMoa1504720</a:t>
          </a:r>
        </a:p>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0.235</cdr:x>
      <cdr:y>0.21705</cdr:y>
    </cdr:from>
    <cdr:to>
      <cdr:x>0.68667</cdr:x>
      <cdr:y>0.38913</cdr:y>
    </cdr:to>
    <cdr:sp macro="" textlink="">
      <cdr:nvSpPr>
        <cdr:cNvPr id="3" name="TextBox 1"/>
        <cdr:cNvSpPr txBox="1"/>
      </cdr:nvSpPr>
      <cdr:spPr>
        <a:xfrm xmlns:a="http://schemas.openxmlformats.org/drawingml/2006/main">
          <a:off x="1340722" y="804514"/>
          <a:ext cx="2576868" cy="637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a:solidFill>
                <a:srgbClr val="002060"/>
              </a:solidFill>
              <a:latin typeface="+mn-lt"/>
              <a:ea typeface="+mn-ea"/>
              <a:cs typeface="+mn-cs"/>
            </a:rPr>
            <a:t>0.</a:t>
          </a:r>
          <a:r>
            <a:rPr lang="ru-RU" sz="1100" b="0" i="0" u="none" strike="noStrike" baseline="0">
              <a:solidFill>
                <a:srgbClr val="002060"/>
              </a:solidFill>
              <a:latin typeface="+mn-lt"/>
              <a:ea typeface="+mn-ea"/>
              <a:cs typeface="+mn-cs"/>
            </a:rPr>
            <a:t>78</a:t>
          </a:r>
          <a:r>
            <a:rPr lang="en-US" sz="1100" b="0" i="0" u="none" strike="noStrike" baseline="0">
              <a:solidFill>
                <a:srgbClr val="002060"/>
              </a:solidFill>
              <a:latin typeface="+mn-lt"/>
              <a:ea typeface="+mn-ea"/>
              <a:cs typeface="+mn-cs"/>
            </a:rPr>
            <a:t> (95% CI, 0.</a:t>
          </a:r>
          <a:r>
            <a:rPr lang="ru-RU" sz="1100" b="0" i="0" u="none" strike="noStrike" baseline="0">
              <a:solidFill>
                <a:srgbClr val="002060"/>
              </a:solidFill>
              <a:latin typeface="+mn-lt"/>
              <a:ea typeface="+mn-ea"/>
              <a:cs typeface="+mn-cs"/>
            </a:rPr>
            <a:t>66</a:t>
          </a:r>
          <a:r>
            <a:rPr lang="en-US" sz="1100" b="0" i="0" u="none" strike="noStrike" baseline="0">
              <a:solidFill>
                <a:srgbClr val="002060"/>
              </a:solidFill>
              <a:latin typeface="+mn-lt"/>
              <a:ea typeface="+mn-ea"/>
              <a:cs typeface="+mn-cs"/>
            </a:rPr>
            <a:t>–0.9</a:t>
          </a:r>
          <a:r>
            <a:rPr lang="ru-RU" sz="1100" b="0" i="0" u="none" strike="noStrike" baseline="0">
              <a:solidFill>
                <a:srgbClr val="002060"/>
              </a:solidFill>
              <a:latin typeface="+mn-lt"/>
              <a:ea typeface="+mn-ea"/>
              <a:cs typeface="+mn-cs"/>
            </a:rPr>
            <a:t>3</a:t>
          </a:r>
          <a:r>
            <a:rPr lang="en-US" sz="1100" b="0" i="0" u="none" strike="noStrike" baseline="0">
              <a:solidFill>
                <a:srgbClr val="002060"/>
              </a:solidFill>
              <a:latin typeface="+mn-lt"/>
              <a:ea typeface="+mn-ea"/>
              <a:cs typeface="+mn-cs"/>
            </a:rPr>
            <a:t>)</a:t>
          </a:r>
          <a:endParaRPr lang="ru-RU" sz="1100" b="0" i="0" u="none" strike="noStrike" baseline="0">
            <a:solidFill>
              <a:srgbClr val="002060"/>
            </a:solidFill>
            <a:latin typeface="+mn-lt"/>
            <a:ea typeface="+mn-ea"/>
            <a:cs typeface="+mn-cs"/>
          </a:endParaRPr>
        </a:p>
        <a:p xmlns:a="http://schemas.openxmlformats.org/drawingml/2006/main">
          <a:r>
            <a:rPr lang="en-US" sz="1100" b="0" i="0" u="none" strike="noStrike" baseline="0" dirty="0">
              <a:solidFill>
                <a:srgbClr val="002060"/>
              </a:solidFill>
            </a:rPr>
            <a:t>P=0.0</a:t>
          </a:r>
          <a:r>
            <a:rPr lang="ru-RU" sz="1100" b="0" i="0" u="none" strike="noStrike" baseline="0" dirty="0">
              <a:solidFill>
                <a:srgbClr val="002060"/>
              </a:solidFill>
            </a:rPr>
            <a:t>07</a:t>
          </a:r>
          <a:endParaRPr lang="ru-RU" sz="1100" dirty="0">
            <a:solidFill>
              <a:srgbClr val="002060"/>
            </a:solidFill>
          </a:endParaRPr>
        </a:p>
      </cdr:txBody>
    </cdr:sp>
  </cdr:relSizeAnchor>
  <cdr:relSizeAnchor xmlns:cdr="http://schemas.openxmlformats.org/drawingml/2006/chartDrawing">
    <cdr:from>
      <cdr:x>0.00167</cdr:x>
      <cdr:y>0.8091</cdr:y>
    </cdr:from>
    <cdr:to>
      <cdr:x>1</cdr:x>
      <cdr:y>0.94714</cdr:y>
    </cdr:to>
    <cdr:sp macro="" textlink="">
      <cdr:nvSpPr>
        <cdr:cNvPr id="4" name="TextBox 2"/>
        <cdr:cNvSpPr txBox="1"/>
      </cdr:nvSpPr>
      <cdr:spPr>
        <a:xfrm xmlns:a="http://schemas.openxmlformats.org/drawingml/2006/main">
          <a:off x="9528" y="2999014"/>
          <a:ext cx="5695673" cy="5116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Marso, S. P. et al. Liraglutide and Cardiovascular Outcomes in Type 2 Diabetes. New England Journal of Medicine (2016). doi:10.1056/NEJMoa1603827</a:t>
          </a:r>
        </a:p>
        <a:p xmlns:a="http://schemas.openxmlformats.org/drawingml/2006/main">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0.24204</cdr:x>
      <cdr:y>0.07761</cdr:y>
    </cdr:from>
    <cdr:to>
      <cdr:x>0.69371</cdr:x>
      <cdr:y>0.19583</cdr:y>
    </cdr:to>
    <cdr:sp macro="" textlink="">
      <cdr:nvSpPr>
        <cdr:cNvPr id="3" name="TextBox 1"/>
        <cdr:cNvSpPr txBox="1"/>
      </cdr:nvSpPr>
      <cdr:spPr>
        <a:xfrm xmlns:a="http://schemas.openxmlformats.org/drawingml/2006/main">
          <a:off x="1097365" y="356800"/>
          <a:ext cx="2047826" cy="543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dirty="0">
              <a:solidFill>
                <a:srgbClr val="002060"/>
              </a:solidFill>
              <a:latin typeface="+mn-lt"/>
              <a:ea typeface="+mn-ea"/>
              <a:cs typeface="+mn-cs"/>
            </a:rPr>
            <a:t>0.</a:t>
          </a:r>
          <a:r>
            <a:rPr lang="ru-RU" sz="1100" b="0" i="0" u="none" strike="noStrike" baseline="0" dirty="0">
              <a:solidFill>
                <a:srgbClr val="002060"/>
              </a:solidFill>
              <a:latin typeface="+mn-lt"/>
              <a:ea typeface="+mn-ea"/>
              <a:cs typeface="+mn-cs"/>
            </a:rPr>
            <a:t>86</a:t>
          </a:r>
          <a:r>
            <a:rPr lang="en-US" sz="1100" b="0" i="0" u="none" strike="noStrike" baseline="0" dirty="0">
              <a:solidFill>
                <a:srgbClr val="002060"/>
              </a:solidFill>
              <a:latin typeface="+mn-lt"/>
              <a:ea typeface="+mn-ea"/>
              <a:cs typeface="+mn-cs"/>
            </a:rPr>
            <a:t> (95% CI, 0.</a:t>
          </a:r>
          <a:r>
            <a:rPr lang="ru-RU" sz="1100" b="0" i="0" u="none" strike="noStrike" baseline="0" dirty="0">
              <a:solidFill>
                <a:srgbClr val="002060"/>
              </a:solidFill>
              <a:latin typeface="+mn-lt"/>
              <a:ea typeface="+mn-ea"/>
              <a:cs typeface="+mn-cs"/>
            </a:rPr>
            <a:t>74</a:t>
          </a:r>
          <a:r>
            <a:rPr lang="en-US" sz="1100" b="0" i="0" u="none" strike="noStrike" baseline="0" dirty="0">
              <a:solidFill>
                <a:srgbClr val="002060"/>
              </a:solidFill>
              <a:latin typeface="+mn-lt"/>
              <a:ea typeface="+mn-ea"/>
              <a:cs typeface="+mn-cs"/>
            </a:rPr>
            <a:t>–0.</a:t>
          </a:r>
          <a:r>
            <a:rPr lang="ru-RU" sz="1100" b="0" i="0" u="none" strike="noStrike" baseline="0" dirty="0">
              <a:solidFill>
                <a:srgbClr val="002060"/>
              </a:solidFill>
              <a:latin typeface="+mn-lt"/>
              <a:ea typeface="+mn-ea"/>
              <a:cs typeface="+mn-cs"/>
            </a:rPr>
            <a:t>99</a:t>
          </a:r>
          <a:r>
            <a:rPr lang="en-US" sz="1100" b="0" i="0" u="none" strike="noStrike" baseline="0" dirty="0">
              <a:solidFill>
                <a:srgbClr val="002060"/>
              </a:solidFill>
              <a:latin typeface="+mn-lt"/>
              <a:ea typeface="+mn-ea"/>
              <a:cs typeface="+mn-cs"/>
            </a:rPr>
            <a:t>)</a:t>
          </a:r>
        </a:p>
        <a:p xmlns:a="http://schemas.openxmlformats.org/drawingml/2006/main">
          <a:r>
            <a:rPr lang="en-US" sz="1100" b="0" i="0" u="none" strike="noStrike" baseline="0" dirty="0">
              <a:solidFill>
                <a:srgbClr val="002060"/>
              </a:solidFill>
            </a:rPr>
            <a:t>P=0.0</a:t>
          </a:r>
          <a:r>
            <a:rPr lang="ru-RU" sz="1100" b="0" i="0" u="none" strike="noStrike" baseline="0" dirty="0">
              <a:solidFill>
                <a:srgbClr val="002060"/>
              </a:solidFill>
            </a:rPr>
            <a:t>4</a:t>
          </a:r>
          <a:endParaRPr lang="ru-RU" sz="1100" dirty="0">
            <a:solidFill>
              <a:srgbClr val="002060"/>
            </a:solidFill>
          </a:endParaRPr>
        </a:p>
      </cdr:txBody>
    </cdr:sp>
  </cdr:relSizeAnchor>
  <cdr:relSizeAnchor xmlns:cdr="http://schemas.openxmlformats.org/drawingml/2006/chartDrawing">
    <cdr:from>
      <cdr:x>0.00167</cdr:x>
      <cdr:y>0.82148</cdr:y>
    </cdr:from>
    <cdr:to>
      <cdr:x>1</cdr:x>
      <cdr:y>1</cdr:y>
    </cdr:to>
    <cdr:sp macro="" textlink="">
      <cdr:nvSpPr>
        <cdr:cNvPr id="4" name="TextBox 2"/>
        <cdr:cNvSpPr txBox="1"/>
      </cdr:nvSpPr>
      <cdr:spPr>
        <a:xfrm xmlns:a="http://schemas.openxmlformats.org/drawingml/2006/main">
          <a:off x="8246" y="2973350"/>
          <a:ext cx="4929514" cy="646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Zinman, B. </a:t>
          </a:r>
          <a:r>
            <a:rPr lang="en-US" i="1" dirty="0">
              <a:solidFill>
                <a:srgbClr val="002060"/>
              </a:solidFill>
              <a:effectLst/>
            </a:rPr>
            <a:t>et al.</a:t>
          </a:r>
          <a:r>
            <a:rPr lang="en-US" dirty="0">
              <a:solidFill>
                <a:srgbClr val="002060"/>
              </a:solidFill>
              <a:effectLst/>
            </a:rPr>
            <a:t> </a:t>
          </a:r>
          <a:r>
            <a:rPr lang="en-US" dirty="0" err="1">
              <a:solidFill>
                <a:srgbClr val="002060"/>
              </a:solidFill>
              <a:effectLst/>
            </a:rPr>
            <a:t>Empagliflozin</a:t>
          </a:r>
          <a:r>
            <a:rPr lang="en-US" dirty="0">
              <a:solidFill>
                <a:srgbClr val="002060"/>
              </a:solidFill>
              <a:effectLst/>
            </a:rPr>
            <a:t>, Cardiovascular Outcomes, and Mortality in Type 2 Diabetes. </a:t>
          </a:r>
          <a:r>
            <a:rPr lang="en-US" i="1" dirty="0">
              <a:solidFill>
                <a:srgbClr val="002060"/>
              </a:solidFill>
              <a:effectLst/>
            </a:rPr>
            <a:t>New England Journal of Medicine</a:t>
          </a:r>
          <a:r>
            <a:rPr lang="en-US" dirty="0">
              <a:solidFill>
                <a:srgbClr val="002060"/>
              </a:solidFill>
              <a:effectLst/>
            </a:rPr>
            <a:t> 150917085022006 (2015). doi:10.1056/NEJMoa1504720</a:t>
          </a:r>
        </a:p>
        <a:p xmlns:a="http://schemas.openxmlformats.org/drawingml/2006/main">
          <a:endParaRPr lang="ru-RU"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0.8</cdr:x>
      <cdr:y>0.43611</cdr:y>
    </cdr:from>
    <cdr:to>
      <cdr:x>1</cdr:x>
      <cdr:y>0.76944</cdr:y>
    </cdr:to>
    <cdr:sp macro="" textlink="">
      <cdr:nvSpPr>
        <cdr:cNvPr id="2" name="TextBox 1"/>
        <cdr:cNvSpPr txBox="1"/>
      </cdr:nvSpPr>
      <cdr:spPr>
        <a:xfrm xmlns:a="http://schemas.openxmlformats.org/drawingml/2006/main">
          <a:off x="3893820" y="11963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0.23667</cdr:x>
      <cdr:y>0.25</cdr:y>
    </cdr:from>
    <cdr:to>
      <cdr:x>0.61333</cdr:x>
      <cdr:y>0.41944</cdr:y>
    </cdr:to>
    <cdr:sp macro="" textlink="">
      <cdr:nvSpPr>
        <cdr:cNvPr id="3" name="TextBox 2"/>
        <cdr:cNvSpPr txBox="1"/>
      </cdr:nvSpPr>
      <cdr:spPr>
        <a:xfrm xmlns:a="http://schemas.openxmlformats.org/drawingml/2006/main">
          <a:off x="1082040" y="963930"/>
          <a:ext cx="1722120" cy="6533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0.235</cdr:x>
      <cdr:y>0.06834</cdr:y>
    </cdr:from>
    <cdr:to>
      <cdr:x>0.68667</cdr:x>
      <cdr:y>0.18656</cdr:y>
    </cdr:to>
    <cdr:sp macro="" textlink="">
      <cdr:nvSpPr>
        <cdr:cNvPr id="5" name="TextBox 1"/>
        <cdr:cNvSpPr txBox="1"/>
      </cdr:nvSpPr>
      <cdr:spPr>
        <a:xfrm xmlns:a="http://schemas.openxmlformats.org/drawingml/2006/main">
          <a:off x="1334583" y="277725"/>
          <a:ext cx="2565069" cy="480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a:solidFill>
                <a:srgbClr val="002060"/>
              </a:solidFill>
              <a:latin typeface="+mn-lt"/>
              <a:ea typeface="+mn-ea"/>
              <a:cs typeface="+mn-cs"/>
            </a:rPr>
            <a:t>0.87 (95% CI, 0.78–0.97) P=0.01</a:t>
          </a:r>
        </a:p>
      </cdr:txBody>
    </cdr:sp>
  </cdr:relSizeAnchor>
  <cdr:relSizeAnchor xmlns:cdr="http://schemas.openxmlformats.org/drawingml/2006/chartDrawing">
    <cdr:from>
      <cdr:x>0.00167</cdr:x>
      <cdr:y>0.80749</cdr:y>
    </cdr:from>
    <cdr:to>
      <cdr:x>1</cdr:x>
      <cdr:y>1</cdr:y>
    </cdr:to>
    <cdr:sp macro="" textlink="">
      <cdr:nvSpPr>
        <cdr:cNvPr id="6" name="TextBox 2"/>
        <cdr:cNvSpPr txBox="1"/>
      </cdr:nvSpPr>
      <cdr:spPr>
        <a:xfrm xmlns:a="http://schemas.openxmlformats.org/drawingml/2006/main">
          <a:off x="7635" y="2707341"/>
          <a:ext cx="4564365" cy="645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Marso, S. P. et al. Liraglutide and Cardiovascular Outcomes in Type 2 Diabetes. New England Journal of Medicine (2016). doi:10.1056/NEJMoa1603827</a:t>
          </a:r>
        </a:p>
        <a:p xmlns:a="http://schemas.openxmlformats.org/drawingml/2006/main">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0.21595</cdr:x>
      <cdr:y>0.33747</cdr:y>
    </cdr:from>
    <cdr:to>
      <cdr:x>0.66762</cdr:x>
      <cdr:y>0.45569</cdr:y>
    </cdr:to>
    <cdr:sp macro="" textlink="">
      <cdr:nvSpPr>
        <cdr:cNvPr id="6" name="TextBox 1"/>
        <cdr:cNvSpPr txBox="1"/>
      </cdr:nvSpPr>
      <cdr:spPr>
        <a:xfrm xmlns:a="http://schemas.openxmlformats.org/drawingml/2006/main">
          <a:off x="987334" y="1342319"/>
          <a:ext cx="2065035" cy="4702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dirty="0">
              <a:solidFill>
                <a:srgbClr val="002060"/>
              </a:solidFill>
              <a:latin typeface="+mn-lt"/>
              <a:ea typeface="+mn-ea"/>
              <a:cs typeface="+mn-cs"/>
            </a:rPr>
            <a:t>0.65 (95% CI, 0.50–0.85)</a:t>
          </a:r>
        </a:p>
        <a:p xmlns:a="http://schemas.openxmlformats.org/drawingml/2006/main">
          <a:r>
            <a:rPr lang="en-US" sz="1100" b="0" i="0" u="none" strike="noStrike" baseline="0" dirty="0">
              <a:solidFill>
                <a:srgbClr val="002060"/>
              </a:solidFill>
            </a:rPr>
            <a:t>P=0.002</a:t>
          </a:r>
          <a:endParaRPr lang="ru-RU" sz="1100" dirty="0">
            <a:solidFill>
              <a:srgbClr val="002060"/>
            </a:solidFill>
          </a:endParaRPr>
        </a:p>
      </cdr:txBody>
    </cdr:sp>
  </cdr:relSizeAnchor>
  <cdr:relSizeAnchor xmlns:cdr="http://schemas.openxmlformats.org/drawingml/2006/chartDrawing">
    <cdr:from>
      <cdr:x>0.00167</cdr:x>
      <cdr:y>0.87918</cdr:y>
    </cdr:from>
    <cdr:to>
      <cdr:x>1</cdr:x>
      <cdr:y>1</cdr:y>
    </cdr:to>
    <cdr:sp macro="" textlink="">
      <cdr:nvSpPr>
        <cdr:cNvPr id="9" name="TextBox 2"/>
        <cdr:cNvSpPr txBox="1"/>
      </cdr:nvSpPr>
      <cdr:spPr>
        <a:xfrm xmlns:a="http://schemas.openxmlformats.org/drawingml/2006/main">
          <a:off x="7531" y="3943272"/>
          <a:ext cx="4502144" cy="541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Zinman, B. </a:t>
          </a:r>
          <a:r>
            <a:rPr lang="en-US" i="1" dirty="0">
              <a:solidFill>
                <a:srgbClr val="002060"/>
              </a:solidFill>
              <a:effectLst/>
            </a:rPr>
            <a:t>et al.</a:t>
          </a:r>
          <a:r>
            <a:rPr lang="en-US" dirty="0">
              <a:solidFill>
                <a:srgbClr val="002060"/>
              </a:solidFill>
              <a:effectLst/>
            </a:rPr>
            <a:t> </a:t>
          </a:r>
          <a:r>
            <a:rPr lang="en-US" dirty="0" err="1">
              <a:solidFill>
                <a:srgbClr val="002060"/>
              </a:solidFill>
              <a:effectLst/>
            </a:rPr>
            <a:t>Empagliflozin</a:t>
          </a:r>
          <a:r>
            <a:rPr lang="en-US" dirty="0">
              <a:solidFill>
                <a:srgbClr val="002060"/>
              </a:solidFill>
              <a:effectLst/>
            </a:rPr>
            <a:t>, Cardiovascular Outcomes, and Mortality in Type 2 Diabetes. </a:t>
          </a:r>
          <a:r>
            <a:rPr lang="en-US" i="1" dirty="0">
              <a:solidFill>
                <a:srgbClr val="002060"/>
              </a:solidFill>
              <a:effectLst/>
            </a:rPr>
            <a:t>New England Journal of Medicine</a:t>
          </a:r>
          <a:r>
            <a:rPr lang="en-US" dirty="0">
              <a:solidFill>
                <a:srgbClr val="002060"/>
              </a:solidFill>
              <a:effectLst/>
            </a:rPr>
            <a:t> 150917085022006 (2015). doi:10.1056/NEJMoa1504720</a:t>
          </a:r>
        </a:p>
        <a:p xmlns:a="http://schemas.openxmlformats.org/drawingml/2006/main">
          <a:endParaRPr lang="ru-RU"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0.235</cdr:x>
      <cdr:y>0.21705</cdr:y>
    </cdr:from>
    <cdr:to>
      <cdr:x>0.68667</cdr:x>
      <cdr:y>0.33527</cdr:y>
    </cdr:to>
    <cdr:sp macro="" textlink="">
      <cdr:nvSpPr>
        <cdr:cNvPr id="3" name="TextBox 1"/>
        <cdr:cNvSpPr txBox="1"/>
      </cdr:nvSpPr>
      <cdr:spPr>
        <a:xfrm xmlns:a="http://schemas.openxmlformats.org/drawingml/2006/main">
          <a:off x="1074420" y="853440"/>
          <a:ext cx="2065020" cy="464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dirty="0">
              <a:solidFill>
                <a:srgbClr val="002060"/>
              </a:solidFill>
              <a:latin typeface="+mn-lt"/>
              <a:ea typeface="+mn-ea"/>
              <a:cs typeface="+mn-cs"/>
            </a:rPr>
            <a:t>0.</a:t>
          </a:r>
          <a:r>
            <a:rPr lang="ru-RU" sz="1100" b="0" i="0" u="none" strike="noStrike" baseline="0" dirty="0">
              <a:solidFill>
                <a:srgbClr val="002060"/>
              </a:solidFill>
              <a:latin typeface="+mn-lt"/>
              <a:ea typeface="+mn-ea"/>
              <a:cs typeface="+mn-cs"/>
            </a:rPr>
            <a:t>87</a:t>
          </a:r>
          <a:r>
            <a:rPr lang="en-US" sz="1100" b="0" i="0" u="none" strike="noStrike" baseline="0" dirty="0">
              <a:solidFill>
                <a:srgbClr val="002060"/>
              </a:solidFill>
              <a:latin typeface="+mn-lt"/>
              <a:ea typeface="+mn-ea"/>
              <a:cs typeface="+mn-cs"/>
            </a:rPr>
            <a:t> (95% CI, 0.</a:t>
          </a:r>
          <a:r>
            <a:rPr lang="ru-RU" sz="1100" b="0" i="0" u="none" strike="noStrike" baseline="0" dirty="0">
              <a:solidFill>
                <a:srgbClr val="002060"/>
              </a:solidFill>
              <a:latin typeface="+mn-lt"/>
              <a:ea typeface="+mn-ea"/>
              <a:cs typeface="+mn-cs"/>
            </a:rPr>
            <a:t>73</a:t>
          </a:r>
          <a:r>
            <a:rPr lang="en-US" sz="1100" b="0" i="0" u="none" strike="noStrike" baseline="0" dirty="0">
              <a:solidFill>
                <a:srgbClr val="002060"/>
              </a:solidFill>
              <a:latin typeface="+mn-lt"/>
              <a:ea typeface="+mn-ea"/>
              <a:cs typeface="+mn-cs"/>
            </a:rPr>
            <a:t>–</a:t>
          </a:r>
          <a:r>
            <a:rPr lang="ru-RU" sz="1100" b="0" i="0" u="none" strike="noStrike" baseline="0" dirty="0">
              <a:solidFill>
                <a:srgbClr val="002060"/>
              </a:solidFill>
              <a:latin typeface="+mn-lt"/>
              <a:ea typeface="+mn-ea"/>
              <a:cs typeface="+mn-cs"/>
            </a:rPr>
            <a:t>1</a:t>
          </a:r>
          <a:r>
            <a:rPr lang="en-US" sz="1100" b="0" i="0" u="none" strike="noStrike" baseline="0" dirty="0">
              <a:solidFill>
                <a:srgbClr val="002060"/>
              </a:solidFill>
              <a:latin typeface="+mn-lt"/>
              <a:ea typeface="+mn-ea"/>
              <a:cs typeface="+mn-cs"/>
            </a:rPr>
            <a:t>.</a:t>
          </a:r>
          <a:r>
            <a:rPr lang="ru-RU" sz="1100" b="0" i="0" u="none" strike="noStrike" baseline="0" dirty="0">
              <a:solidFill>
                <a:srgbClr val="002060"/>
              </a:solidFill>
              <a:latin typeface="+mn-lt"/>
              <a:ea typeface="+mn-ea"/>
              <a:cs typeface="+mn-cs"/>
            </a:rPr>
            <a:t>05</a:t>
          </a:r>
          <a:r>
            <a:rPr lang="en-US" sz="1100" b="0" i="0" u="none" strike="noStrike" baseline="0" dirty="0">
              <a:solidFill>
                <a:srgbClr val="002060"/>
              </a:solidFill>
              <a:latin typeface="+mn-lt"/>
              <a:ea typeface="+mn-ea"/>
              <a:cs typeface="+mn-cs"/>
            </a:rPr>
            <a:t>)</a:t>
          </a:r>
        </a:p>
        <a:p xmlns:a="http://schemas.openxmlformats.org/drawingml/2006/main">
          <a:r>
            <a:rPr lang="en-US" sz="1100" b="0" i="0" u="none" strike="noStrike" baseline="0" dirty="0">
              <a:solidFill>
                <a:srgbClr val="002060"/>
              </a:solidFill>
            </a:rPr>
            <a:t>P=0.</a:t>
          </a:r>
          <a:r>
            <a:rPr lang="ru-RU" sz="1100" b="0" i="0" u="none" strike="noStrike" baseline="0" dirty="0">
              <a:solidFill>
                <a:srgbClr val="002060"/>
              </a:solidFill>
            </a:rPr>
            <a:t>14</a:t>
          </a:r>
          <a:endParaRPr lang="ru-RU" sz="1100" dirty="0">
            <a:solidFill>
              <a:srgbClr val="002060"/>
            </a:solidFill>
          </a:endParaRPr>
        </a:p>
      </cdr:txBody>
    </cdr:sp>
  </cdr:relSizeAnchor>
  <cdr:relSizeAnchor xmlns:cdr="http://schemas.openxmlformats.org/drawingml/2006/chartDrawing">
    <cdr:from>
      <cdr:x>0.00167</cdr:x>
      <cdr:y>0.88041</cdr:y>
    </cdr:from>
    <cdr:to>
      <cdr:x>1</cdr:x>
      <cdr:y>0.9891</cdr:y>
    </cdr:to>
    <cdr:sp macro="" textlink="">
      <cdr:nvSpPr>
        <cdr:cNvPr id="4" name="TextBox 2"/>
        <cdr:cNvSpPr txBox="1"/>
      </cdr:nvSpPr>
      <cdr:spPr>
        <a:xfrm xmlns:a="http://schemas.openxmlformats.org/drawingml/2006/main">
          <a:off x="7739" y="3966831"/>
          <a:ext cx="4626587" cy="489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err="1">
              <a:solidFill>
                <a:srgbClr val="002060"/>
              </a:solidFill>
              <a:effectLst/>
            </a:rPr>
            <a:t>Marso</a:t>
          </a:r>
          <a:r>
            <a:rPr lang="en-US" dirty="0">
              <a:solidFill>
                <a:srgbClr val="002060"/>
              </a:solidFill>
              <a:effectLst/>
            </a:rPr>
            <a:t>, S. P. et al. </a:t>
          </a:r>
          <a:r>
            <a:rPr lang="en-US" dirty="0" err="1">
              <a:solidFill>
                <a:srgbClr val="002060"/>
              </a:solidFill>
              <a:effectLst/>
            </a:rPr>
            <a:t>Liraglutide</a:t>
          </a:r>
          <a:r>
            <a:rPr lang="en-US" dirty="0">
              <a:solidFill>
                <a:srgbClr val="002060"/>
              </a:solidFill>
              <a:effectLst/>
            </a:rPr>
            <a:t> and Cardiovascular Outcomes in Type 2 Diabetes. New England Journal of Medicine (2016). doi:10.1056/NEJMoa1603827</a:t>
          </a:r>
          <a:endParaRPr lang="ru-RU"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0.355</cdr:x>
      <cdr:y>0.27222</cdr:y>
    </cdr:from>
    <cdr:to>
      <cdr:x>0.91833</cdr:x>
      <cdr:y>0.43056</cdr:y>
    </cdr:to>
    <cdr:sp macro="" textlink="">
      <cdr:nvSpPr>
        <cdr:cNvPr id="2" name="TextBox 1"/>
        <cdr:cNvSpPr txBox="1"/>
      </cdr:nvSpPr>
      <cdr:spPr>
        <a:xfrm xmlns:a="http://schemas.openxmlformats.org/drawingml/2006/main">
          <a:off x="1623060" y="746760"/>
          <a:ext cx="2575560" cy="4343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0.18833</cdr:x>
      <cdr:y>0.08094</cdr:y>
    </cdr:from>
    <cdr:to>
      <cdr:x>0.64</cdr:x>
      <cdr:y>0.30556</cdr:y>
    </cdr:to>
    <cdr:sp macro="" textlink="">
      <cdr:nvSpPr>
        <cdr:cNvPr id="3" name="TextBox 1"/>
        <cdr:cNvSpPr txBox="1"/>
      </cdr:nvSpPr>
      <cdr:spPr>
        <a:xfrm xmlns:a="http://schemas.openxmlformats.org/drawingml/2006/main">
          <a:off x="861060" y="222032"/>
          <a:ext cx="2065035" cy="616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0" i="0" u="none" strike="noStrike" baseline="0">
              <a:solidFill>
                <a:srgbClr val="002060"/>
              </a:solidFill>
              <a:latin typeface="+mn-lt"/>
              <a:ea typeface="+mn-ea"/>
              <a:cs typeface="+mn-cs"/>
            </a:rPr>
            <a:t>HR = 0.78</a:t>
          </a:r>
        </a:p>
        <a:p xmlns:a="http://schemas.openxmlformats.org/drawingml/2006/main">
          <a:r>
            <a:rPr lang="en-US" sz="1100" b="0" i="0" u="none" strike="noStrike" baseline="0">
              <a:solidFill>
                <a:srgbClr val="002060"/>
              </a:solidFill>
              <a:latin typeface="+mn-lt"/>
              <a:ea typeface="+mn-ea"/>
              <a:cs typeface="+mn-cs"/>
            </a:rPr>
            <a:t>95% CI (0.67;0.92) p=0.003</a:t>
          </a:r>
        </a:p>
      </cdr:txBody>
    </cdr:sp>
  </cdr:relSizeAnchor>
  <cdr:relSizeAnchor xmlns:cdr="http://schemas.openxmlformats.org/drawingml/2006/chartDrawing">
    <cdr:from>
      <cdr:x>0.00167</cdr:x>
      <cdr:y>0.80749</cdr:y>
    </cdr:from>
    <cdr:to>
      <cdr:x>1</cdr:x>
      <cdr:y>1</cdr:y>
    </cdr:to>
    <cdr:sp macro="" textlink="">
      <cdr:nvSpPr>
        <cdr:cNvPr id="4" name="TextBox 2"/>
        <cdr:cNvSpPr txBox="1"/>
      </cdr:nvSpPr>
      <cdr:spPr>
        <a:xfrm xmlns:a="http://schemas.openxmlformats.org/drawingml/2006/main">
          <a:off x="7635" y="2707341"/>
          <a:ext cx="4564365" cy="645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solidFill>
                <a:srgbClr val="002060"/>
              </a:solidFill>
              <a:effectLst/>
            </a:rPr>
            <a:t>Marso, S. P. et al. Liraglutide and Cardiovascular Outcomes in Type 2 Diabetes. New England Journal of Medicine (2016). doi:10.1056/NEJMoa1603827</a:t>
          </a:r>
        </a:p>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DDC1D-A771-4277-979A-C05B3267E374}" type="datetimeFigureOut">
              <a:rPr lang="ru-RU" smtClean="0"/>
              <a:t>27.09.2018</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7D8BB-6AE4-4504-AD55-C4027E9A4117}" type="slidenum">
              <a:rPr lang="ru-RU" smtClean="0"/>
              <a:t>‹#›</a:t>
            </a:fld>
            <a:endParaRPr lang="ru-RU"/>
          </a:p>
        </p:txBody>
      </p:sp>
    </p:spTree>
    <p:extLst>
      <p:ext uri="{BB962C8B-B14F-4D97-AF65-F5344CB8AC3E}">
        <p14:creationId xmlns:p14="http://schemas.microsoft.com/office/powerpoint/2010/main" val="392886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clinicaltrials.gov/show/NCT022682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clinicaltrials.gov/show/NCT02268214"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clinicaltrials.gov/show/NCT02268214"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clinicaltrials.gov/show/NCT02268214"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clinicaltrials.gov/show/NCT0226821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6299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clinical trial populations, long-acting insulin analogs modestly reduce the risk of nocturnal hypoglycemia compared with neutral protamine Hagedorn (NPH) in type 2 diabetes, but cost 2-4 times more. In real-world clinical practice, insulin performance may vary due to greater heterogeneity of patient characteristics and behaviors.</a:t>
            </a:r>
            <a:br>
              <a:rPr lang="en-US" dirty="0"/>
            </a:br>
            <a:r>
              <a:rPr lang="en-US" sz="1200" b="0" i="0" kern="1200" dirty="0">
                <a:solidFill>
                  <a:schemeClr val="tx1"/>
                </a:solidFill>
                <a:effectLst/>
                <a:latin typeface="+mn-lt"/>
                <a:ea typeface="+mn-ea"/>
                <a:cs typeface="+mn-cs"/>
              </a:rPr>
              <a:t>To compare rates of severe hypoglycemia and changes in glycemic control associated with insulin analogs vs. NPH, we conducted a propensity-score matched cohort analysis using data from Kaiser Permanente Northern California (2006 to 2015). We included patients with type 2 diabetes if they started a long-acting insulin analog or NPH, and we censored follow-up at death, loss of health plan coverage, change in type of insulin used, change in sulfonylurea treatment, or end of follow-up. Main outcomes were time to hypoglycemia-related utilization (emergency department visit or hospitalization with a primary or principal discharge diagnosis of hypoglycemia) and change in hemoglobin A1c within 1 year of insulin initiation.</a:t>
            </a:r>
            <a:br>
              <a:rPr lang="en-US" dirty="0"/>
            </a:br>
            <a:r>
              <a:rPr lang="en-US" sz="1200" b="0" i="0" kern="1200" dirty="0">
                <a:solidFill>
                  <a:schemeClr val="tx1"/>
                </a:solidFill>
                <a:effectLst/>
                <a:latin typeface="+mn-lt"/>
                <a:ea typeface="+mn-ea"/>
                <a:cs typeface="+mn-cs"/>
              </a:rPr>
              <a:t>Among 1,928 patients with type 2 diabetes who started insulin analogs and 23,561 who started NPH, there were 31 and 319 hypoglycemic events, respectively. After propensity score matching, the hazard ratio for severe hypoglycemia associated with insulin analog use was 0.95 (95% CI, 0.57, 1.46) and did not change significantly after additional adjustment for prior severe hypoglycemia and time-dependent diabetes medication use (HR 0.97, 95% CI 0.58, 1.54). Hemoglobin A1c decreased from 9.4% to 8.1% after initiation of insulin analogs and from 9.4% to 7.9% after initiation of NPH (difference-in-difference -0.19% (95% CI, -0.06, -0.34)).</a:t>
            </a:r>
            <a:br>
              <a:rPr lang="en-US" dirty="0"/>
            </a:br>
            <a:r>
              <a:rPr lang="en-US" sz="1200" b="0" i="0" kern="1200" dirty="0">
                <a:solidFill>
                  <a:schemeClr val="tx1"/>
                </a:solidFill>
                <a:effectLst/>
                <a:latin typeface="+mn-lt"/>
                <a:ea typeface="+mn-ea"/>
                <a:cs typeface="+mn-cs"/>
              </a:rPr>
              <a:t>In real-world clinical practice, the use of basal insulin analogs is not associated with a substantial reduction in hypoglycemia-related utilization or improvement in glycemic control compared with NPH insulin</a:t>
            </a:r>
            <a:endParaRPr lang="ru-RU"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17FD7-D037-499E-A4B5-B78CEBC90A27}" type="slidenum">
              <a:rPr lang="ru-RU" smtClean="0"/>
              <a:t>68</a:t>
            </a:fld>
            <a:endParaRPr lang="ru-RU"/>
          </a:p>
        </p:txBody>
      </p:sp>
    </p:spTree>
    <p:extLst>
      <p:ext uri="{BB962C8B-B14F-4D97-AF65-F5344CB8AC3E}">
        <p14:creationId xmlns:p14="http://schemas.microsoft.com/office/powerpoint/2010/main" val="137695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clinical trial populations, long-acting insulin analogs modestly reduce the risk of nocturnal hypoglycemia compared with neutral protamine Hagedorn (NPH) in type 2 diabetes, but cost 2-4 times more. In real-world clinical practice, insulin performance may vary due to greater heterogeneity of patient characteristics and behaviors.</a:t>
            </a:r>
            <a:br>
              <a:rPr lang="en-US" dirty="0"/>
            </a:br>
            <a:r>
              <a:rPr lang="en-US" sz="1200" b="0" i="0" kern="1200" dirty="0">
                <a:solidFill>
                  <a:schemeClr val="tx1"/>
                </a:solidFill>
                <a:effectLst/>
                <a:latin typeface="+mn-lt"/>
                <a:ea typeface="+mn-ea"/>
                <a:cs typeface="+mn-cs"/>
              </a:rPr>
              <a:t>To compare rates of severe hypoglycemia and changes in glycemic control associated with insulin analogs vs. NPH, we conducted a propensity-score matched cohort analysis using data from Kaiser Permanente Northern California (2006 to 2015). We included patients with type 2 diabetes if they started a long-acting insulin analog or NPH, and we censored follow-up at death, loss of health plan coverage, change in type of insulin used, change in sulfonylurea treatment, or end of follow-up. Main outcomes were time to hypoglycemia-related utilization (emergency department visit or hospitalization with a primary or principal discharge diagnosis of hypoglycemia) and change in hemoglobin A1c within 1 year of insulin initiation.</a:t>
            </a:r>
            <a:br>
              <a:rPr lang="en-US" dirty="0"/>
            </a:br>
            <a:r>
              <a:rPr lang="en-US" sz="1200" b="0" i="0" kern="1200" dirty="0">
                <a:solidFill>
                  <a:schemeClr val="tx1"/>
                </a:solidFill>
                <a:effectLst/>
                <a:latin typeface="+mn-lt"/>
                <a:ea typeface="+mn-ea"/>
                <a:cs typeface="+mn-cs"/>
              </a:rPr>
              <a:t>Among 1,928 patients with type 2 diabetes who started insulin analogs and 23,561 who started NPH, there were 31 and 319 hypoglycemic events, respectively. After propensity score matching, the hazard ratio for severe hypoglycemia associated with insulin analog use was 0.95 (95% CI, 0.57, 1.46) and did not change significantly after additional adjustment for prior severe hypoglycemia and time-dependent diabetes medication use (HR 0.97, 95% CI 0.58, 1.54). Hemoglobin A1c decreased from 9.4% to 8.1% after initiation of insulin analogs and from 9.4% to 7.9% after initiation of NPH (difference-in-difference -0.19% (95% CI, -0.06, -0.34)).</a:t>
            </a:r>
            <a:br>
              <a:rPr lang="en-US" dirty="0"/>
            </a:br>
            <a:r>
              <a:rPr lang="en-US" sz="1200" b="0" i="0" kern="1200" dirty="0">
                <a:solidFill>
                  <a:schemeClr val="tx1"/>
                </a:solidFill>
                <a:effectLst/>
                <a:latin typeface="+mn-lt"/>
                <a:ea typeface="+mn-ea"/>
                <a:cs typeface="+mn-cs"/>
              </a:rPr>
              <a:t>In real-world clinical practice, the use of basal insulin analogs is not associated with a substantial reduction in hypoglycemia-related utilization or improvement in glycemic control compared with NPH insulin</a:t>
            </a:r>
            <a:endParaRPr lang="ru-RU"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17FD7-D037-499E-A4B5-B78CEBC90A27}" type="slidenum">
              <a:rPr lang="ru-RU" smtClean="0"/>
              <a:t>69</a:t>
            </a:fld>
            <a:endParaRPr lang="ru-RU"/>
          </a:p>
        </p:txBody>
      </p:sp>
    </p:spTree>
    <p:extLst>
      <p:ext uri="{BB962C8B-B14F-4D97-AF65-F5344CB8AC3E}">
        <p14:creationId xmlns:p14="http://schemas.microsoft.com/office/powerpoint/2010/main" val="274916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clinical trial populations, long-acting insulin analogs modestly reduce the risk of nocturnal hypoglycemia compared with neutral protamine Hagedorn (NPH) in type 2 diabetes, but cost 2-4 times more. In real-world clinical practice, insulin performance may vary due to greater heterogeneity of patient characteristics and behaviors.</a:t>
            </a:r>
            <a:br>
              <a:rPr lang="en-US" dirty="0"/>
            </a:br>
            <a:r>
              <a:rPr lang="en-US" sz="1200" b="0" i="0" kern="1200" dirty="0">
                <a:solidFill>
                  <a:schemeClr val="tx1"/>
                </a:solidFill>
                <a:effectLst/>
                <a:latin typeface="+mn-lt"/>
                <a:ea typeface="+mn-ea"/>
                <a:cs typeface="+mn-cs"/>
              </a:rPr>
              <a:t>To compare rates of severe hypoglycemia and changes in glycemic control associated with insulin analogs vs. NPH, we conducted a propensity-score matched cohort analysis using data from Kaiser Permanente Northern California (2006 to 2015). We included patients with type 2 diabetes if they started a long-acting insulin analog or NPH, and we censored follow-up at death, loss of health plan coverage, change in type of insulin used, change in sulfonylurea treatment, or end of follow-up. Main outcomes were time to hypoglycemia-related utilization (emergency department visit or hospitalization with a primary or principal discharge diagnosis of hypoglycemia) and change in hemoglobin A1c within 1 year of insulin initiation.</a:t>
            </a:r>
            <a:br>
              <a:rPr lang="en-US" dirty="0"/>
            </a:br>
            <a:r>
              <a:rPr lang="en-US" sz="1200" b="0" i="0" kern="1200" dirty="0">
                <a:solidFill>
                  <a:schemeClr val="tx1"/>
                </a:solidFill>
                <a:effectLst/>
                <a:latin typeface="+mn-lt"/>
                <a:ea typeface="+mn-ea"/>
                <a:cs typeface="+mn-cs"/>
              </a:rPr>
              <a:t>Among 1,928 patients with type 2 diabetes who started insulin analogs and 23,561 who started NPH, there were 31 and 319 hypoglycemic events, respectively. After propensity score matching, the hazard ratio for severe hypoglycemia associated with insulin analog use was 0.95 (95% CI, 0.57, 1.46) and did not change significantly after additional adjustment for prior severe hypoglycemia and time-dependent diabetes medication use (HR 0.97, 95% CI 0.58, 1.54). Hemoglobin A1c decreased from 9.4% to 8.1% after initiation of insulin analogs and from 9.4% to 7.9% after initiation of NPH (difference-in-difference -0.19% (95% CI, -0.06, -0.34)).</a:t>
            </a:r>
            <a:br>
              <a:rPr lang="en-US" dirty="0"/>
            </a:br>
            <a:r>
              <a:rPr lang="en-US" sz="1200" b="0" i="0" kern="1200" dirty="0">
                <a:solidFill>
                  <a:schemeClr val="tx1"/>
                </a:solidFill>
                <a:effectLst/>
                <a:latin typeface="+mn-lt"/>
                <a:ea typeface="+mn-ea"/>
                <a:cs typeface="+mn-cs"/>
              </a:rPr>
              <a:t>In real-world clinical practice, the use of basal insulin analogs is not associated with a substantial reduction in hypoglycemia-related utilization or improvement in glycemic control compared with NPH insulin</a:t>
            </a:r>
            <a:endParaRPr lang="ru-RU"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17FD7-D037-499E-A4B5-B78CEBC90A27}" type="slidenum">
              <a:rPr lang="ru-RU" smtClean="0"/>
              <a:t>70</a:t>
            </a:fld>
            <a:endParaRPr lang="ru-RU"/>
          </a:p>
        </p:txBody>
      </p:sp>
    </p:spTree>
    <p:extLst>
      <p:ext uri="{BB962C8B-B14F-4D97-AF65-F5344CB8AC3E}">
        <p14:creationId xmlns:p14="http://schemas.microsoft.com/office/powerpoint/2010/main" val="397889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3294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830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1150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1" i="0" kern="1200" dirty="0">
                <a:solidFill>
                  <a:schemeClr val="tx1"/>
                </a:solidFill>
                <a:effectLst/>
                <a:latin typeface="+mn-lt"/>
                <a:ea typeface="+mn-ea"/>
                <a:cs typeface="+mn-cs"/>
              </a:rPr>
              <a:t>1032-P — 2018    [Board 1032-P] ADA   </a:t>
            </a:r>
          </a:p>
          <a:p>
            <a:r>
              <a:rPr lang="en-US" sz="1200" b="1" i="0" kern="1200" dirty="0">
                <a:solidFill>
                  <a:schemeClr val="tx1"/>
                </a:solidFill>
                <a:effectLst/>
                <a:latin typeface="+mn-lt"/>
                <a:ea typeface="+mn-ea"/>
                <a:cs typeface="+mn-cs"/>
              </a:rPr>
              <a:t>Lower Hypoglycemia Rates with Insulin Glargine 300 U/mL (Gla-300) vs. Insulin Degludec 100 U/mL (IDeg-100) in Insulin-Naïve Adults with T2DM on Oral Antihyperglycemic Therapy ± GLP-1RA–The </a:t>
            </a:r>
            <a:r>
              <a:rPr lang="en-US" sz="1200" b="1" i="0" kern="1200" dirty="0" err="1">
                <a:solidFill>
                  <a:schemeClr val="tx1"/>
                </a:solidFill>
                <a:effectLst/>
                <a:latin typeface="+mn-lt"/>
                <a:ea typeface="+mn-ea"/>
                <a:cs typeface="+mn-cs"/>
              </a:rPr>
              <a:t>BRIGHTRandomized</a:t>
            </a:r>
            <a:r>
              <a:rPr lang="en-US" sz="1200" b="1" i="0" kern="1200" dirty="0">
                <a:solidFill>
                  <a:schemeClr val="tx1"/>
                </a:solidFill>
                <a:effectLst/>
                <a:latin typeface="+mn-lt"/>
                <a:ea typeface="+mn-ea"/>
                <a:cs typeface="+mn-cs"/>
              </a:rPr>
              <a:t>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https://ada.apprisor.org/epsView.cfm?%2FVyr26JL3hjF8kaWXTogZfsentfAGQdGuwD6sCzP3g2GNlrm1RNPXMtvRrw7zF66</a:t>
            </a:r>
            <a:endParaRPr lang="ru-RU" dirty="0"/>
          </a:p>
          <a:p>
            <a:endParaRPr lang="ru-RU" dirty="0"/>
          </a:p>
        </p:txBody>
      </p:sp>
      <p:sp>
        <p:nvSpPr>
          <p:cNvPr id="4" name="Slide Number Placeholder 3"/>
          <p:cNvSpPr>
            <a:spLocks noGrp="1"/>
          </p:cNvSpPr>
          <p:nvPr>
            <p:ph type="sldNum" sz="quarter" idx="10"/>
          </p:nvPr>
        </p:nvSpPr>
        <p:spPr/>
        <p:txBody>
          <a:bodyPr/>
          <a:lstStyle/>
          <a:p>
            <a:fld id="{3D017FD7-D037-499E-A4B5-B78CEBC90A27}" type="slidenum">
              <a:rPr lang="ru-RU" smtClean="0"/>
              <a:t>76</a:t>
            </a:fld>
            <a:endParaRPr lang="ru-RU"/>
          </a:p>
        </p:txBody>
      </p:sp>
    </p:spTree>
    <p:extLst>
      <p:ext uri="{BB962C8B-B14F-4D97-AF65-F5344CB8AC3E}">
        <p14:creationId xmlns:p14="http://schemas.microsoft.com/office/powerpoint/2010/main" val="319250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1" i="0" kern="1200" dirty="0">
                <a:solidFill>
                  <a:schemeClr val="tx1"/>
                </a:solidFill>
                <a:effectLst/>
                <a:latin typeface="+mn-lt"/>
                <a:ea typeface="+mn-ea"/>
                <a:cs typeface="+mn-cs"/>
              </a:rPr>
              <a:t>1032-P — 2018    [Board 1032-P] ADA   </a:t>
            </a:r>
          </a:p>
          <a:p>
            <a:r>
              <a:rPr lang="en-US" sz="1200" b="1" i="0" kern="1200" dirty="0">
                <a:solidFill>
                  <a:schemeClr val="tx1"/>
                </a:solidFill>
                <a:effectLst/>
                <a:latin typeface="+mn-lt"/>
                <a:ea typeface="+mn-ea"/>
                <a:cs typeface="+mn-cs"/>
              </a:rPr>
              <a:t>Lower Hypoglycemia Rates with Insulin Glargine 300 U/mL (Gla-300) vs. Insulin Degludec 100 U/mL (IDeg-100) in Insulin-Naïve Adults with T2DM on Oral Antihyperglycemic Therapy ± GLP-1RA–The </a:t>
            </a:r>
            <a:r>
              <a:rPr lang="en-US" sz="1200" b="1" i="0" kern="1200" dirty="0" err="1">
                <a:solidFill>
                  <a:schemeClr val="tx1"/>
                </a:solidFill>
                <a:effectLst/>
                <a:latin typeface="+mn-lt"/>
                <a:ea typeface="+mn-ea"/>
                <a:cs typeface="+mn-cs"/>
              </a:rPr>
              <a:t>BRIGHTRandomized</a:t>
            </a:r>
            <a:r>
              <a:rPr lang="en-US" sz="1200" b="1" i="0" kern="1200" dirty="0">
                <a:solidFill>
                  <a:schemeClr val="tx1"/>
                </a:solidFill>
                <a:effectLst/>
                <a:latin typeface="+mn-lt"/>
                <a:ea typeface="+mn-ea"/>
                <a:cs typeface="+mn-cs"/>
              </a:rPr>
              <a:t>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https://ada.apprisor.org/epsView.cfm?%2FVyr26JL3hjF8kaWXTogZfsentfAGQdGuwD6sCzP3g2GNlrm1RNPXMtvRrw7zF66</a:t>
            </a:r>
            <a:endParaRPr lang="ru-RU" dirty="0"/>
          </a:p>
          <a:p>
            <a:endParaRPr lang="ru-RU" dirty="0"/>
          </a:p>
        </p:txBody>
      </p:sp>
      <p:sp>
        <p:nvSpPr>
          <p:cNvPr id="4" name="Slide Number Placeholder 3"/>
          <p:cNvSpPr>
            <a:spLocks noGrp="1"/>
          </p:cNvSpPr>
          <p:nvPr>
            <p:ph type="sldNum" sz="quarter" idx="10"/>
          </p:nvPr>
        </p:nvSpPr>
        <p:spPr/>
        <p:txBody>
          <a:bodyPr/>
          <a:lstStyle/>
          <a:p>
            <a:fld id="{3D017FD7-D037-499E-A4B5-B78CEBC90A27}" type="slidenum">
              <a:rPr lang="ru-RU" smtClean="0"/>
              <a:t>77</a:t>
            </a:fld>
            <a:endParaRPr lang="ru-RU"/>
          </a:p>
        </p:txBody>
      </p:sp>
    </p:spTree>
    <p:extLst>
      <p:ext uri="{BB962C8B-B14F-4D97-AF65-F5344CB8AC3E}">
        <p14:creationId xmlns:p14="http://schemas.microsoft.com/office/powerpoint/2010/main" val="238508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a:prstGeom prst="rect">
            <a:avLst/>
          </a:prstGeom>
          <a:noFill/>
          <a:ln w="12700">
            <a:solidFill>
              <a:prstClr val="black"/>
            </a:solidFill>
          </a:ln>
        </p:spPr>
      </p:sp>
      <p:sp>
        <p:nvSpPr>
          <p:cNvPr id="3" name="Notes Placeholder 2"/>
          <p:cNvSpPr>
            <a:spLocks noGrp="1"/>
          </p:cNvSpPr>
          <p:nvPr>
            <p:ph type="body" idx="1"/>
          </p:nvPr>
        </p:nvSpPr>
        <p:spPr>
          <a:xfrm>
            <a:off x="1069975" y="3640138"/>
            <a:ext cx="8553450" cy="2978150"/>
          </a:xfrm>
          <a:prstGeom prst="rect">
            <a:avLst/>
          </a:prstGeom>
        </p:spPr>
        <p:txBody>
          <a:bodyPr/>
          <a:lstStyle/>
          <a:p>
            <a:endParaRPr lang="en-US" dirty="0"/>
          </a:p>
        </p:txBody>
      </p:sp>
    </p:spTree>
    <p:extLst>
      <p:ext uri="{BB962C8B-B14F-4D97-AF65-F5344CB8AC3E}">
        <p14:creationId xmlns:p14="http://schemas.microsoft.com/office/powerpoint/2010/main" val="332755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a:prstGeom prst="rect">
            <a:avLst/>
          </a:prstGeom>
          <a:noFill/>
          <a:ln w="12700">
            <a:solidFill>
              <a:prstClr val="black"/>
            </a:solidFill>
          </a:ln>
        </p:spPr>
      </p:sp>
      <p:sp>
        <p:nvSpPr>
          <p:cNvPr id="3" name="Notes Placeholder 2"/>
          <p:cNvSpPr>
            <a:spLocks noGrp="1"/>
          </p:cNvSpPr>
          <p:nvPr>
            <p:ph type="body" idx="1"/>
          </p:nvPr>
        </p:nvSpPr>
        <p:spPr>
          <a:xfrm>
            <a:off x="1069975" y="3640138"/>
            <a:ext cx="8553450" cy="2978150"/>
          </a:xfrm>
          <a:prstGeom prst="rect">
            <a:avLst/>
          </a:prstGeom>
        </p:spPr>
        <p:txBody>
          <a:bodyPr/>
          <a:lstStyle/>
          <a:p>
            <a:r>
              <a:rPr lang="en-US" sz="1200" b="1" i="0" kern="1200" dirty="0">
                <a:solidFill>
                  <a:schemeClr val="tx1"/>
                </a:solidFill>
                <a:effectLst/>
                <a:latin typeface="+mn-lt"/>
                <a:ea typeface="+mn-ea"/>
                <a:cs typeface="+mn-cs"/>
              </a:rPr>
              <a:t>Summary</a:t>
            </a:r>
          </a:p>
          <a:p>
            <a:r>
              <a:rPr lang="en-US" sz="1200" b="1"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Dapagliflozin is a sodium-glucose cotransporter-2 inhibitor approved for the treatment of type 2 diabetes. We aimed to assess the efficacy and safety of dapagliflozin as an add-on to adjustable insulin in patients with inadequately controlled type 1 diabetes.</a:t>
            </a:r>
          </a:p>
          <a:p>
            <a:r>
              <a:rPr lang="en-US" sz="1200" b="1"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DEPICT-1 was a double-blind,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 parallel-controlled, three-arm, phase 3, </a:t>
            </a:r>
            <a:r>
              <a:rPr lang="en-US" sz="1200" b="0" i="0" kern="1200" dirty="0" err="1">
                <a:solidFill>
                  <a:schemeClr val="tx1"/>
                </a:solidFill>
                <a:effectLst/>
                <a:latin typeface="+mn-lt"/>
                <a:ea typeface="+mn-ea"/>
                <a:cs typeface="+mn-cs"/>
              </a:rPr>
              <a:t>multicentre</a:t>
            </a:r>
            <a:r>
              <a:rPr lang="en-US" sz="1200" b="0" i="0" kern="1200" dirty="0">
                <a:solidFill>
                  <a:schemeClr val="tx1"/>
                </a:solidFill>
                <a:effectLst/>
                <a:latin typeface="+mn-lt"/>
                <a:ea typeface="+mn-ea"/>
                <a:cs typeface="+mn-cs"/>
              </a:rPr>
              <a:t> study done at 143 sites in 17 countries. Eligible patients were aged 18–75 years and had inadequately controlled type 1 diabetes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between ≥7·7% and ≤11·0% [≥61·0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≤97·0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had been prescribed insulin for at least 12 months before enrolment. After an 8 week lead-in period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diabetes management, patients were randomly assigned (1:1:1) using an interactive voice response system to dapagliflozin 5 mg or 10 mg once daily, given orally, or matched placebo.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was stratified by current use of continuous glucose monitoring, method of insulin administration, and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The primary efficacy outcome was the change from baseline in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after 24 weeks of treatment in the full analysis set, which consisted of all randomly assigned patients who received at least one dose of study drug. An additional 55 patients who were incorrectly and non-randomly allocated to only dapagliflozin treatment groups were included in the safety analysis set. This study was registered with </a:t>
            </a:r>
            <a:r>
              <a:rPr lang="en-US" sz="1200" b="0" i="0" u="none" strike="noStrike" kern="1200" dirty="0">
                <a:solidFill>
                  <a:schemeClr val="tx1"/>
                </a:solidFill>
                <a:effectLst/>
                <a:latin typeface="+mn-lt"/>
                <a:ea typeface="+mn-ea"/>
                <a:cs typeface="+mn-cs"/>
                <a:hlinkClick r:id="rId3"/>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a:rPr>
              <a:t>NCT02268214</a:t>
            </a:r>
            <a:r>
              <a:rPr lang="en-US" sz="1200" b="0" i="0" kern="1200" dirty="0">
                <a:solidFill>
                  <a:schemeClr val="tx1"/>
                </a:solidFill>
                <a:effectLst/>
                <a:latin typeface="+mn-lt"/>
                <a:ea typeface="+mn-ea"/>
                <a:cs typeface="+mn-cs"/>
              </a:rPr>
              <a:t>; data collection for the present analysis was completed on Jan 4, 2017, and a 28 week extension phase is ongoing.</a:t>
            </a:r>
          </a:p>
          <a:p>
            <a:r>
              <a:rPr lang="en-US" sz="1200" b="1" i="0" kern="1200" dirty="0">
                <a:solidFill>
                  <a:schemeClr val="tx1"/>
                </a:solidFill>
                <a:effectLst/>
                <a:latin typeface="+mn-lt"/>
                <a:ea typeface="+mn-ea"/>
                <a:cs typeface="+mn-cs"/>
              </a:rPr>
              <a:t>Findings</a:t>
            </a:r>
          </a:p>
          <a:p>
            <a:r>
              <a:rPr lang="en-US" sz="1200" b="0" i="0" kern="1200" dirty="0">
                <a:solidFill>
                  <a:schemeClr val="tx1"/>
                </a:solidFill>
                <a:effectLst/>
                <a:latin typeface="+mn-lt"/>
                <a:ea typeface="+mn-ea"/>
                <a:cs typeface="+mn-cs"/>
              </a:rPr>
              <a:t>Between Nov 11, 2014, and April 16, 2016, 833 patients were assigned to treatment groups and included in safety analyses (dapagliflozin 5 mg [n=277]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dapagliflozin 10 mg [n=296]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[n=260]; 778 of these patients were randomly assigned and included in the full analysis set for efficacy analyses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260; difference due to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error affecting 55 patients). Mean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was 8·53% (70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SD 0·67% [7·3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At week 24, both doses of dapagliflozin significantly reduced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compared with placebo (mean difference from baseline to week 24 for dapagliflozin 5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−0·42% [95% CI −0·56 to −0·28; p&lt;0·0001] and for dapagliflozin 10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−0·45% [−0·58 to −0·31; p&lt;0·0001]). Among patients in the dapagliflozin 5 mg (n=277), dapagliflozin 10 mg (n=296), and placebo (n=260) groups, the most common adverse events were nasopharyngitis (38 [14%]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36 [12%]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39 [15%]), urinary tract infection (19 [7%]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13 [5%]), upper respiratory tract infection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and headache (12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17 [6%]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220 (79%), 235 (79%), and 207 (80%) patients in the dapagliflozin 5 mg, dapagliflozin 10 mg, and placebo groups, respectively; severe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21 (8%), 19 (6%), and 19 (7%) patients, respectively. Adjudicated definite diabetic ketoacidosis occurred in four (1%) patients in the dapagliflozin 5 mg group, five (2%) in the dapagliflozin 10 mg group, and three (1%) in the placebo group.</a:t>
            </a:r>
          </a:p>
          <a:p>
            <a:r>
              <a:rPr lang="en-US" sz="1200" b="1" i="0" kern="1200" dirty="0">
                <a:solidFill>
                  <a:schemeClr val="tx1"/>
                </a:solidFill>
                <a:effectLst/>
                <a:latin typeface="+mn-lt"/>
                <a:ea typeface="+mn-ea"/>
                <a:cs typeface="+mn-cs"/>
              </a:rPr>
              <a:t>Interpretation</a:t>
            </a:r>
          </a:p>
          <a:p>
            <a:r>
              <a:rPr lang="en-US" sz="1200" b="0" i="0" kern="1200" dirty="0">
                <a:solidFill>
                  <a:schemeClr val="tx1"/>
                </a:solidFill>
                <a:effectLst/>
                <a:latin typeface="+mn-lt"/>
                <a:ea typeface="+mn-ea"/>
                <a:cs typeface="+mn-cs"/>
              </a:rPr>
              <a:t>Our results suggest that dapagliflozin is a promising adjunct treatment to insulin to improve </a:t>
            </a:r>
            <a:r>
              <a:rPr lang="en-US" sz="1200" b="0" i="0" kern="1200" dirty="0" err="1">
                <a:solidFill>
                  <a:schemeClr val="tx1"/>
                </a:solidFill>
                <a:effectLst/>
                <a:latin typeface="+mn-lt"/>
                <a:ea typeface="+mn-ea"/>
                <a:cs typeface="+mn-cs"/>
              </a:rPr>
              <a:t>glycaemic</a:t>
            </a:r>
            <a:r>
              <a:rPr lang="en-US" sz="1200" b="0" i="0" kern="1200" dirty="0">
                <a:solidFill>
                  <a:schemeClr val="tx1"/>
                </a:solidFill>
                <a:effectLst/>
                <a:latin typeface="+mn-lt"/>
                <a:ea typeface="+mn-ea"/>
                <a:cs typeface="+mn-cs"/>
              </a:rPr>
              <a:t> control in patients with inadequately controlled type 1 diabetes.</a:t>
            </a:r>
          </a:p>
          <a:p>
            <a:r>
              <a:rPr lang="en-US" sz="1200" b="1" i="0" kern="1200" dirty="0">
                <a:solidFill>
                  <a:schemeClr val="tx1"/>
                </a:solidFill>
                <a:effectLst/>
                <a:latin typeface="+mn-lt"/>
                <a:ea typeface="+mn-ea"/>
                <a:cs typeface="+mn-cs"/>
              </a:rPr>
              <a:t>Funding</a:t>
            </a:r>
          </a:p>
          <a:p>
            <a:r>
              <a:rPr lang="en-US" sz="1200" b="0" i="0" kern="1200" dirty="0">
                <a:solidFill>
                  <a:schemeClr val="tx1"/>
                </a:solidFill>
                <a:effectLst/>
                <a:latin typeface="+mn-lt"/>
                <a:ea typeface="+mn-ea"/>
                <a:cs typeface="+mn-cs"/>
              </a:rPr>
              <a:t>AstraZeneca and Bristol-Myers Squibb.</a:t>
            </a:r>
          </a:p>
          <a:p>
            <a:endParaRPr lang="en-US" dirty="0"/>
          </a:p>
        </p:txBody>
      </p:sp>
    </p:spTree>
    <p:extLst>
      <p:ext uri="{BB962C8B-B14F-4D97-AF65-F5344CB8AC3E}">
        <p14:creationId xmlns:p14="http://schemas.microsoft.com/office/powerpoint/2010/main" val="108673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5752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a:prstGeom prst="rect">
            <a:avLst/>
          </a:prstGeom>
          <a:noFill/>
          <a:ln w="12700">
            <a:solidFill>
              <a:prstClr val="black"/>
            </a:solidFill>
          </a:ln>
        </p:spPr>
      </p:sp>
      <p:sp>
        <p:nvSpPr>
          <p:cNvPr id="3" name="Notes Placeholder 2"/>
          <p:cNvSpPr>
            <a:spLocks noGrp="1"/>
          </p:cNvSpPr>
          <p:nvPr>
            <p:ph type="body" idx="1"/>
          </p:nvPr>
        </p:nvSpPr>
        <p:spPr>
          <a:xfrm>
            <a:off x="1069975" y="3640138"/>
            <a:ext cx="8553450" cy="2978150"/>
          </a:xfrm>
          <a:prstGeom prst="rect">
            <a:avLst/>
          </a:prstGeom>
        </p:spPr>
        <p:txBody>
          <a:bodyPr/>
          <a:lstStyle/>
          <a:p>
            <a:r>
              <a:rPr lang="en-US" sz="1200" b="1" i="0" kern="1200" dirty="0">
                <a:solidFill>
                  <a:schemeClr val="tx1"/>
                </a:solidFill>
                <a:effectLst/>
                <a:latin typeface="+mn-lt"/>
                <a:ea typeface="+mn-ea"/>
                <a:cs typeface="+mn-cs"/>
              </a:rPr>
              <a:t>Summary</a:t>
            </a:r>
          </a:p>
          <a:p>
            <a:r>
              <a:rPr lang="en-US" sz="1200" b="1"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Dapagliflozin is a sodium-glucose cotransporter-2 inhibitor approved for the treatment of type 2 diabetes. We aimed to assess the efficacy and safety of dapagliflozin as an add-on to adjustable insulin in patients with inadequately controlled type 1 diabetes.</a:t>
            </a:r>
          </a:p>
          <a:p>
            <a:r>
              <a:rPr lang="en-US" sz="1200" b="1"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DEPICT-1 was a double-blind,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 parallel-controlled, three-arm, phase 3, </a:t>
            </a:r>
            <a:r>
              <a:rPr lang="en-US" sz="1200" b="0" i="0" kern="1200" dirty="0" err="1">
                <a:solidFill>
                  <a:schemeClr val="tx1"/>
                </a:solidFill>
                <a:effectLst/>
                <a:latin typeface="+mn-lt"/>
                <a:ea typeface="+mn-ea"/>
                <a:cs typeface="+mn-cs"/>
              </a:rPr>
              <a:t>multicentre</a:t>
            </a:r>
            <a:r>
              <a:rPr lang="en-US" sz="1200" b="0" i="0" kern="1200" dirty="0">
                <a:solidFill>
                  <a:schemeClr val="tx1"/>
                </a:solidFill>
                <a:effectLst/>
                <a:latin typeface="+mn-lt"/>
                <a:ea typeface="+mn-ea"/>
                <a:cs typeface="+mn-cs"/>
              </a:rPr>
              <a:t> study done at 143 sites in 17 countries. Eligible patients were aged 18–75 years and had inadequately controlled type 1 diabetes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between ≥7·7% and ≤11·0% [≥61·0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≤97·0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had been prescribed insulin for at least 12 months before enrolment. After an 8 week lead-in period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diabetes management, patients were randomly assigned (1:1:1) using an interactive voice response system to dapagliflozin 5 mg or 10 mg once daily, given orally, or matched placebo.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was stratified by current use of continuous glucose monitoring, method of insulin administration, and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The primary efficacy outcome was the change from baseline in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after 24 weeks of treatment in the full analysis set, which consisted of all randomly assigned patients who received at least one dose of study drug. An additional 55 patients who were incorrectly and non-randomly allocated to only dapagliflozin treatment groups were included in the safety analysis set. This study was registered with </a:t>
            </a:r>
            <a:r>
              <a:rPr lang="en-US" sz="1200" b="0" i="0" u="none" strike="noStrike" kern="1200" dirty="0">
                <a:solidFill>
                  <a:schemeClr val="tx1"/>
                </a:solidFill>
                <a:effectLst/>
                <a:latin typeface="+mn-lt"/>
                <a:ea typeface="+mn-ea"/>
                <a:cs typeface="+mn-cs"/>
                <a:hlinkClick r:id="rId3"/>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a:rPr>
              <a:t>NCT02268214</a:t>
            </a:r>
            <a:r>
              <a:rPr lang="en-US" sz="1200" b="0" i="0" kern="1200" dirty="0">
                <a:solidFill>
                  <a:schemeClr val="tx1"/>
                </a:solidFill>
                <a:effectLst/>
                <a:latin typeface="+mn-lt"/>
                <a:ea typeface="+mn-ea"/>
                <a:cs typeface="+mn-cs"/>
              </a:rPr>
              <a:t>; data collection for the present analysis was completed on Jan 4, 2017, and a 28 week extension phase is ongoing.</a:t>
            </a:r>
          </a:p>
          <a:p>
            <a:r>
              <a:rPr lang="en-US" sz="1200" b="1" i="0" kern="1200" dirty="0">
                <a:solidFill>
                  <a:schemeClr val="tx1"/>
                </a:solidFill>
                <a:effectLst/>
                <a:latin typeface="+mn-lt"/>
                <a:ea typeface="+mn-ea"/>
                <a:cs typeface="+mn-cs"/>
              </a:rPr>
              <a:t>Findings</a:t>
            </a:r>
          </a:p>
          <a:p>
            <a:r>
              <a:rPr lang="en-US" sz="1200" b="0" i="0" kern="1200" dirty="0">
                <a:solidFill>
                  <a:schemeClr val="tx1"/>
                </a:solidFill>
                <a:effectLst/>
                <a:latin typeface="+mn-lt"/>
                <a:ea typeface="+mn-ea"/>
                <a:cs typeface="+mn-cs"/>
              </a:rPr>
              <a:t>Between Nov 11, 2014, and April 16, 2016, 833 patients were assigned to treatment groups and included in safety analyses (dapagliflozin 5 mg [n=277]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dapagliflozin 10 mg [n=296]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[n=260]; 778 of these patients were randomly assigned and included in the full analysis set for efficacy analyses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260; difference due to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error affecting 55 patients). Mean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was 8·53% (70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SD 0·67% [7·3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At week 24, both doses of dapagliflozin significantly reduced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compared with placebo (mean difference from baseline to week 24 for dapagliflozin 5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−0·42% [95% CI −0·56 to −0·28; p&lt;0·0001] and for dapagliflozin 10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−0·45% [−0·58 to −0·31; p&lt;0·0001]). Among patients in the dapagliflozin 5 mg (n=277), dapagliflozin 10 mg (n=296), and placebo (n=260) groups, the most common adverse events were nasopharyngitis (38 [14%]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36 [12%]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39 [15%]), urinary tract infection (19 [7%]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13 [5%]), upper respiratory tract infection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and headache (12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17 [6%]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220 (79%), 235 (79%), and 207 (80%) patients in the dapagliflozin 5 mg, dapagliflozin 10 mg, and placebo groups, respectively; severe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21 (8%), 19 (6%), and 19 (7%) patients, respectively. Adjudicated definite diabetic ketoacidosis occurred in four (1%) patients in the dapagliflozin 5 mg group, five (2%) in the dapagliflozin 10 mg group, and three (1%) in the placebo group.</a:t>
            </a:r>
          </a:p>
          <a:p>
            <a:r>
              <a:rPr lang="en-US" sz="1200" b="1" i="0" kern="1200" dirty="0">
                <a:solidFill>
                  <a:schemeClr val="tx1"/>
                </a:solidFill>
                <a:effectLst/>
                <a:latin typeface="+mn-lt"/>
                <a:ea typeface="+mn-ea"/>
                <a:cs typeface="+mn-cs"/>
              </a:rPr>
              <a:t>Interpretation</a:t>
            </a:r>
          </a:p>
          <a:p>
            <a:r>
              <a:rPr lang="en-US" sz="1200" b="0" i="0" kern="1200" dirty="0">
                <a:solidFill>
                  <a:schemeClr val="tx1"/>
                </a:solidFill>
                <a:effectLst/>
                <a:latin typeface="+mn-lt"/>
                <a:ea typeface="+mn-ea"/>
                <a:cs typeface="+mn-cs"/>
              </a:rPr>
              <a:t>Our results suggest that dapagliflozin is a promising adjunct treatment to insulin to improve </a:t>
            </a:r>
            <a:r>
              <a:rPr lang="en-US" sz="1200" b="0" i="0" kern="1200" dirty="0" err="1">
                <a:solidFill>
                  <a:schemeClr val="tx1"/>
                </a:solidFill>
                <a:effectLst/>
                <a:latin typeface="+mn-lt"/>
                <a:ea typeface="+mn-ea"/>
                <a:cs typeface="+mn-cs"/>
              </a:rPr>
              <a:t>glycaemic</a:t>
            </a:r>
            <a:r>
              <a:rPr lang="en-US" sz="1200" b="0" i="0" kern="1200" dirty="0">
                <a:solidFill>
                  <a:schemeClr val="tx1"/>
                </a:solidFill>
                <a:effectLst/>
                <a:latin typeface="+mn-lt"/>
                <a:ea typeface="+mn-ea"/>
                <a:cs typeface="+mn-cs"/>
              </a:rPr>
              <a:t> control in patients with inadequately controlled type 1 diabetes.</a:t>
            </a:r>
          </a:p>
          <a:p>
            <a:r>
              <a:rPr lang="en-US" sz="1200" b="1" i="0" kern="1200" dirty="0">
                <a:solidFill>
                  <a:schemeClr val="tx1"/>
                </a:solidFill>
                <a:effectLst/>
                <a:latin typeface="+mn-lt"/>
                <a:ea typeface="+mn-ea"/>
                <a:cs typeface="+mn-cs"/>
              </a:rPr>
              <a:t>Funding</a:t>
            </a:r>
          </a:p>
          <a:p>
            <a:r>
              <a:rPr lang="en-US" sz="1200" b="0" i="0" kern="1200" dirty="0">
                <a:solidFill>
                  <a:schemeClr val="tx1"/>
                </a:solidFill>
                <a:effectLst/>
                <a:latin typeface="+mn-lt"/>
                <a:ea typeface="+mn-ea"/>
                <a:cs typeface="+mn-cs"/>
              </a:rPr>
              <a:t>AstraZeneca and Bristol-Myers Squibb.</a:t>
            </a:r>
          </a:p>
          <a:p>
            <a:endParaRPr lang="en-US" dirty="0"/>
          </a:p>
        </p:txBody>
      </p:sp>
    </p:spTree>
    <p:extLst>
      <p:ext uri="{BB962C8B-B14F-4D97-AF65-F5344CB8AC3E}">
        <p14:creationId xmlns:p14="http://schemas.microsoft.com/office/powerpoint/2010/main" val="28208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a:prstGeom prst="rect">
            <a:avLst/>
          </a:prstGeom>
          <a:noFill/>
          <a:ln w="12700">
            <a:solidFill>
              <a:prstClr val="black"/>
            </a:solidFill>
          </a:ln>
        </p:spPr>
      </p:sp>
      <p:sp>
        <p:nvSpPr>
          <p:cNvPr id="3" name="Notes Placeholder 2"/>
          <p:cNvSpPr>
            <a:spLocks noGrp="1"/>
          </p:cNvSpPr>
          <p:nvPr>
            <p:ph type="body" idx="1"/>
          </p:nvPr>
        </p:nvSpPr>
        <p:spPr>
          <a:xfrm>
            <a:off x="1069975" y="3640138"/>
            <a:ext cx="8553450" cy="2978150"/>
          </a:xfrm>
          <a:prstGeom prst="rect">
            <a:avLst/>
          </a:prstGeom>
        </p:spPr>
        <p:txBody>
          <a:bodyPr/>
          <a:lstStyle/>
          <a:p>
            <a:r>
              <a:rPr lang="en-US" sz="1200" b="1" i="0" kern="1200" dirty="0">
                <a:solidFill>
                  <a:schemeClr val="tx1"/>
                </a:solidFill>
                <a:effectLst/>
                <a:latin typeface="+mn-lt"/>
                <a:ea typeface="+mn-ea"/>
                <a:cs typeface="+mn-cs"/>
              </a:rPr>
              <a:t>Summary</a:t>
            </a:r>
          </a:p>
          <a:p>
            <a:r>
              <a:rPr lang="en-US" sz="1200" b="1"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Dapagliflozin is a sodium-glucose cotransporter-2 inhibitor approved for the treatment of type 2 diabetes. We aimed to assess the efficacy and safety of dapagliflozin as an add-on to adjustable insulin in patients with inadequately controlled type 1 diabetes.</a:t>
            </a:r>
          </a:p>
          <a:p>
            <a:r>
              <a:rPr lang="en-US" sz="1200" b="1"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DEPICT-1 was a double-blind,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 parallel-controlled, three-arm, phase 3, </a:t>
            </a:r>
            <a:r>
              <a:rPr lang="en-US" sz="1200" b="0" i="0" kern="1200" dirty="0" err="1">
                <a:solidFill>
                  <a:schemeClr val="tx1"/>
                </a:solidFill>
                <a:effectLst/>
                <a:latin typeface="+mn-lt"/>
                <a:ea typeface="+mn-ea"/>
                <a:cs typeface="+mn-cs"/>
              </a:rPr>
              <a:t>multicentre</a:t>
            </a:r>
            <a:r>
              <a:rPr lang="en-US" sz="1200" b="0" i="0" kern="1200" dirty="0">
                <a:solidFill>
                  <a:schemeClr val="tx1"/>
                </a:solidFill>
                <a:effectLst/>
                <a:latin typeface="+mn-lt"/>
                <a:ea typeface="+mn-ea"/>
                <a:cs typeface="+mn-cs"/>
              </a:rPr>
              <a:t> study done at 143 sites in 17 countries. Eligible patients were aged 18–75 years and had inadequately controlled type 1 diabetes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between ≥7·7% and ≤11·0% [≥61·0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≤97·0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had been prescribed insulin for at least 12 months before enrolment. After an 8 week lead-in period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diabetes management, patients were randomly assigned (1:1:1) using an interactive voice response system to dapagliflozin 5 mg or 10 mg once daily, given orally, or matched placebo.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was stratified by current use of continuous glucose monitoring, method of insulin administration, and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The primary efficacy outcome was the change from baseline in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after 24 weeks of treatment in the full analysis set, which consisted of all randomly assigned patients who received at least one dose of study drug. An additional 55 patients who were incorrectly and non-randomly allocated to only dapagliflozin treatment groups were included in the safety analysis set. This study was registered with </a:t>
            </a:r>
            <a:r>
              <a:rPr lang="en-US" sz="1200" b="0" i="0" u="none" strike="noStrike" kern="1200" dirty="0">
                <a:solidFill>
                  <a:schemeClr val="tx1"/>
                </a:solidFill>
                <a:effectLst/>
                <a:latin typeface="+mn-lt"/>
                <a:ea typeface="+mn-ea"/>
                <a:cs typeface="+mn-cs"/>
                <a:hlinkClick r:id="rId3"/>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a:rPr>
              <a:t>NCT02268214</a:t>
            </a:r>
            <a:r>
              <a:rPr lang="en-US" sz="1200" b="0" i="0" kern="1200" dirty="0">
                <a:solidFill>
                  <a:schemeClr val="tx1"/>
                </a:solidFill>
                <a:effectLst/>
                <a:latin typeface="+mn-lt"/>
                <a:ea typeface="+mn-ea"/>
                <a:cs typeface="+mn-cs"/>
              </a:rPr>
              <a:t>; data collection for the present analysis was completed on Jan 4, 2017, and a 28 week extension phase is ongoing.</a:t>
            </a:r>
          </a:p>
          <a:p>
            <a:r>
              <a:rPr lang="en-US" sz="1200" b="1" i="0" kern="1200" dirty="0">
                <a:solidFill>
                  <a:schemeClr val="tx1"/>
                </a:solidFill>
                <a:effectLst/>
                <a:latin typeface="+mn-lt"/>
                <a:ea typeface="+mn-ea"/>
                <a:cs typeface="+mn-cs"/>
              </a:rPr>
              <a:t>Findings</a:t>
            </a:r>
          </a:p>
          <a:p>
            <a:r>
              <a:rPr lang="en-US" sz="1200" b="0" i="0" kern="1200" dirty="0">
                <a:solidFill>
                  <a:schemeClr val="tx1"/>
                </a:solidFill>
                <a:effectLst/>
                <a:latin typeface="+mn-lt"/>
                <a:ea typeface="+mn-ea"/>
                <a:cs typeface="+mn-cs"/>
              </a:rPr>
              <a:t>Between Nov 11, 2014, and April 16, 2016, 833 patients were assigned to treatment groups and included in safety analyses (dapagliflozin 5 mg [n=277]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dapagliflozin 10 mg [n=296]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[n=260]; 778 of these patients were randomly assigned and included in the full analysis set for efficacy analyses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260; difference due to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error affecting 55 patients). Mean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was 8·53% (70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SD 0·67% [7·3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At week 24, both doses of dapagliflozin significantly reduced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compared with placebo (mean difference from baseline to week 24 for dapagliflozin 5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−0·42% [95% CI −0·56 to −0·28; p&lt;0·0001] and for dapagliflozin 10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−0·45% [−0·58 to −0·31; p&lt;0·0001]). Among patients in the dapagliflozin 5 mg (n=277), dapagliflozin 10 mg (n=296), and placebo (n=260) groups, the most common adverse events were nasopharyngitis (38 [14%]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36 [12%]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39 [15%]), urinary tract infection (19 [7%]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13 [5%]), upper respiratory tract infection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and headache (12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17 [6%]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220 (79%), 235 (79%), and 207 (80%) patients in the dapagliflozin 5 mg, dapagliflozin 10 mg, and placebo groups, respectively; severe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21 (8%), 19 (6%), and 19 (7%) patients, respectively. Adjudicated definite diabetic ketoacidosis occurred in four (1%) patients in the dapagliflozin 5 mg group, five (2%) in the dapagliflozin 10 mg group, and three (1%) in the placebo group.</a:t>
            </a:r>
          </a:p>
          <a:p>
            <a:r>
              <a:rPr lang="en-US" sz="1200" b="1" i="0" kern="1200" dirty="0">
                <a:solidFill>
                  <a:schemeClr val="tx1"/>
                </a:solidFill>
                <a:effectLst/>
                <a:latin typeface="+mn-lt"/>
                <a:ea typeface="+mn-ea"/>
                <a:cs typeface="+mn-cs"/>
              </a:rPr>
              <a:t>Interpretation</a:t>
            </a:r>
          </a:p>
          <a:p>
            <a:r>
              <a:rPr lang="en-US" sz="1200" b="0" i="0" kern="1200" dirty="0">
                <a:solidFill>
                  <a:schemeClr val="tx1"/>
                </a:solidFill>
                <a:effectLst/>
                <a:latin typeface="+mn-lt"/>
                <a:ea typeface="+mn-ea"/>
                <a:cs typeface="+mn-cs"/>
              </a:rPr>
              <a:t>Our results suggest that dapagliflozin is a promising adjunct treatment to insulin to improve </a:t>
            </a:r>
            <a:r>
              <a:rPr lang="en-US" sz="1200" b="0" i="0" kern="1200" dirty="0" err="1">
                <a:solidFill>
                  <a:schemeClr val="tx1"/>
                </a:solidFill>
                <a:effectLst/>
                <a:latin typeface="+mn-lt"/>
                <a:ea typeface="+mn-ea"/>
                <a:cs typeface="+mn-cs"/>
              </a:rPr>
              <a:t>glycaemic</a:t>
            </a:r>
            <a:r>
              <a:rPr lang="en-US" sz="1200" b="0" i="0" kern="1200" dirty="0">
                <a:solidFill>
                  <a:schemeClr val="tx1"/>
                </a:solidFill>
                <a:effectLst/>
                <a:latin typeface="+mn-lt"/>
                <a:ea typeface="+mn-ea"/>
                <a:cs typeface="+mn-cs"/>
              </a:rPr>
              <a:t> control in patients with inadequately controlled type 1 diabetes.</a:t>
            </a:r>
          </a:p>
          <a:p>
            <a:r>
              <a:rPr lang="en-US" sz="1200" b="1" i="0" kern="1200" dirty="0">
                <a:solidFill>
                  <a:schemeClr val="tx1"/>
                </a:solidFill>
                <a:effectLst/>
                <a:latin typeface="+mn-lt"/>
                <a:ea typeface="+mn-ea"/>
                <a:cs typeface="+mn-cs"/>
              </a:rPr>
              <a:t>Funding</a:t>
            </a:r>
          </a:p>
          <a:p>
            <a:r>
              <a:rPr lang="en-US" sz="1200" b="0" i="0" kern="1200" dirty="0">
                <a:solidFill>
                  <a:schemeClr val="tx1"/>
                </a:solidFill>
                <a:effectLst/>
                <a:latin typeface="+mn-lt"/>
                <a:ea typeface="+mn-ea"/>
                <a:cs typeface="+mn-cs"/>
              </a:rPr>
              <a:t>AstraZeneca and Bristol-Myers Squibb.</a:t>
            </a:r>
          </a:p>
          <a:p>
            <a:endParaRPr lang="en-US" dirty="0"/>
          </a:p>
        </p:txBody>
      </p:sp>
    </p:spTree>
    <p:extLst>
      <p:ext uri="{BB962C8B-B14F-4D97-AF65-F5344CB8AC3E}">
        <p14:creationId xmlns:p14="http://schemas.microsoft.com/office/powerpoint/2010/main" val="23807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a:prstGeom prst="rect">
            <a:avLst/>
          </a:prstGeom>
          <a:noFill/>
          <a:ln w="12700">
            <a:solidFill>
              <a:prstClr val="black"/>
            </a:solidFill>
          </a:ln>
        </p:spPr>
      </p:sp>
      <p:sp>
        <p:nvSpPr>
          <p:cNvPr id="3" name="Notes Placeholder 2"/>
          <p:cNvSpPr>
            <a:spLocks noGrp="1"/>
          </p:cNvSpPr>
          <p:nvPr>
            <p:ph type="body" idx="1"/>
          </p:nvPr>
        </p:nvSpPr>
        <p:spPr>
          <a:xfrm>
            <a:off x="1069975" y="3640138"/>
            <a:ext cx="8553450" cy="2978150"/>
          </a:xfrm>
          <a:prstGeom prst="rect">
            <a:avLst/>
          </a:prstGeom>
        </p:spPr>
        <p:txBody>
          <a:bodyPr/>
          <a:lstStyle/>
          <a:p>
            <a:r>
              <a:rPr lang="en-US" sz="1200" b="1" i="0" kern="1200" dirty="0">
                <a:solidFill>
                  <a:schemeClr val="tx1"/>
                </a:solidFill>
                <a:effectLst/>
                <a:latin typeface="+mn-lt"/>
                <a:ea typeface="+mn-ea"/>
                <a:cs typeface="+mn-cs"/>
              </a:rPr>
              <a:t>Summary</a:t>
            </a:r>
          </a:p>
          <a:p>
            <a:r>
              <a:rPr lang="en-US" sz="1200" b="1"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Dapagliflozin is a sodium-glucose cotransporter-2 inhibitor approved for the treatment of type 2 diabetes. We aimed to assess the efficacy and safety of dapagliflozin as an add-on to adjustable insulin in patients with inadequately controlled type 1 diabetes.</a:t>
            </a:r>
          </a:p>
          <a:p>
            <a:r>
              <a:rPr lang="en-US" sz="1200" b="1"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DEPICT-1 was a double-blind,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 parallel-controlled, three-arm, phase 3, </a:t>
            </a:r>
            <a:r>
              <a:rPr lang="en-US" sz="1200" b="0" i="0" kern="1200" dirty="0" err="1">
                <a:solidFill>
                  <a:schemeClr val="tx1"/>
                </a:solidFill>
                <a:effectLst/>
                <a:latin typeface="+mn-lt"/>
                <a:ea typeface="+mn-ea"/>
                <a:cs typeface="+mn-cs"/>
              </a:rPr>
              <a:t>multicentre</a:t>
            </a:r>
            <a:r>
              <a:rPr lang="en-US" sz="1200" b="0" i="0" kern="1200" dirty="0">
                <a:solidFill>
                  <a:schemeClr val="tx1"/>
                </a:solidFill>
                <a:effectLst/>
                <a:latin typeface="+mn-lt"/>
                <a:ea typeface="+mn-ea"/>
                <a:cs typeface="+mn-cs"/>
              </a:rPr>
              <a:t> study done at 143 sites in 17 countries. Eligible patients were aged 18–75 years and had inadequately controlled type 1 diabetes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between ≥7·7% and ≤11·0% [≥61·0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≤97·0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had been prescribed insulin for at least 12 months before enrolment. After an 8 week lead-in period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diabetes management, patients were randomly assigned (1:1:1) using an interactive voice response system to dapagliflozin 5 mg or 10 mg once daily, given orally, or matched placebo.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was stratified by current use of continuous glucose monitoring, method of insulin administration, and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The primary efficacy outcome was the change from baseline in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after 24 weeks of treatment in the full analysis set, which consisted of all randomly assigned patients who received at least one dose of study drug. An additional 55 patients who were incorrectly and non-randomly allocated to only dapagliflozin treatment groups were included in the safety analysis set. This study was registered with </a:t>
            </a:r>
            <a:r>
              <a:rPr lang="en-US" sz="1200" b="0" i="0" u="none" strike="noStrike" kern="1200" dirty="0">
                <a:solidFill>
                  <a:schemeClr val="tx1"/>
                </a:solidFill>
                <a:effectLst/>
                <a:latin typeface="+mn-lt"/>
                <a:ea typeface="+mn-ea"/>
                <a:cs typeface="+mn-cs"/>
                <a:hlinkClick r:id="rId3"/>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a:rPr>
              <a:t>NCT02268214</a:t>
            </a:r>
            <a:r>
              <a:rPr lang="en-US" sz="1200" b="0" i="0" kern="1200" dirty="0">
                <a:solidFill>
                  <a:schemeClr val="tx1"/>
                </a:solidFill>
                <a:effectLst/>
                <a:latin typeface="+mn-lt"/>
                <a:ea typeface="+mn-ea"/>
                <a:cs typeface="+mn-cs"/>
              </a:rPr>
              <a:t>; data collection for the present analysis was completed on Jan 4, 2017, and a 28 week extension phase is ongoing.</a:t>
            </a:r>
          </a:p>
          <a:p>
            <a:r>
              <a:rPr lang="en-US" sz="1200" b="1" i="0" kern="1200" dirty="0">
                <a:solidFill>
                  <a:schemeClr val="tx1"/>
                </a:solidFill>
                <a:effectLst/>
                <a:latin typeface="+mn-lt"/>
                <a:ea typeface="+mn-ea"/>
                <a:cs typeface="+mn-cs"/>
              </a:rPr>
              <a:t>Findings</a:t>
            </a:r>
          </a:p>
          <a:p>
            <a:r>
              <a:rPr lang="en-US" sz="1200" b="0" i="0" kern="1200" dirty="0">
                <a:solidFill>
                  <a:schemeClr val="tx1"/>
                </a:solidFill>
                <a:effectLst/>
                <a:latin typeface="+mn-lt"/>
                <a:ea typeface="+mn-ea"/>
                <a:cs typeface="+mn-cs"/>
              </a:rPr>
              <a:t>Between Nov 11, 2014, and April 16, 2016, 833 patients were assigned to treatment groups and included in safety analyses (dapagliflozin 5 mg [n=277]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dapagliflozin 10 mg [n=296]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[n=260]; 778 of these patients were randomly assigned and included in the full analysis set for efficacy analyses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260; difference due to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error affecting 55 patients). Mean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was 8·53% (70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SD 0·67% [7·3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At week 24, both doses of dapagliflozin significantly reduced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compared with placebo (mean difference from baseline to week 24 for dapagliflozin 5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−0·42% [95% CI −0·56 to −0·28; p&lt;0·0001] and for dapagliflozin 10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−0·45% [−0·58 to −0·31; p&lt;0·0001]). Among patients in the dapagliflozin 5 mg (n=277), dapagliflozin 10 mg (n=296), and placebo (n=260) groups, the most common adverse events were nasopharyngitis (38 [14%]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36 [12%]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39 [15%]), urinary tract infection (19 [7%]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13 [5%]), upper respiratory tract infection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and headache (12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17 [6%]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220 (79%), 235 (79%), and 207 (80%) patients in the dapagliflozin 5 mg, dapagliflozin 10 mg, and placebo groups, respectively; severe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21 (8%), 19 (6%), and 19 (7%) patients, respectively. Adjudicated definite diabetic ketoacidosis occurred in four (1%) patients in the dapagliflozin 5 mg group, five (2%) in the dapagliflozin 10 mg group, and three (1%) in the placebo group.</a:t>
            </a:r>
          </a:p>
          <a:p>
            <a:r>
              <a:rPr lang="en-US" sz="1200" b="1" i="0" kern="1200" dirty="0">
                <a:solidFill>
                  <a:schemeClr val="tx1"/>
                </a:solidFill>
                <a:effectLst/>
                <a:latin typeface="+mn-lt"/>
                <a:ea typeface="+mn-ea"/>
                <a:cs typeface="+mn-cs"/>
              </a:rPr>
              <a:t>Interpretation</a:t>
            </a:r>
          </a:p>
          <a:p>
            <a:r>
              <a:rPr lang="en-US" sz="1200" b="0" i="0" kern="1200" dirty="0">
                <a:solidFill>
                  <a:schemeClr val="tx1"/>
                </a:solidFill>
                <a:effectLst/>
                <a:latin typeface="+mn-lt"/>
                <a:ea typeface="+mn-ea"/>
                <a:cs typeface="+mn-cs"/>
              </a:rPr>
              <a:t>Our results suggest that dapagliflozin is a promising adjunct treatment to insulin to improve </a:t>
            </a:r>
            <a:r>
              <a:rPr lang="en-US" sz="1200" b="0" i="0" kern="1200" dirty="0" err="1">
                <a:solidFill>
                  <a:schemeClr val="tx1"/>
                </a:solidFill>
                <a:effectLst/>
                <a:latin typeface="+mn-lt"/>
                <a:ea typeface="+mn-ea"/>
                <a:cs typeface="+mn-cs"/>
              </a:rPr>
              <a:t>glycaemic</a:t>
            </a:r>
            <a:r>
              <a:rPr lang="en-US" sz="1200" b="0" i="0" kern="1200" dirty="0">
                <a:solidFill>
                  <a:schemeClr val="tx1"/>
                </a:solidFill>
                <a:effectLst/>
                <a:latin typeface="+mn-lt"/>
                <a:ea typeface="+mn-ea"/>
                <a:cs typeface="+mn-cs"/>
              </a:rPr>
              <a:t> control in patients with inadequately controlled type 1 diabetes.</a:t>
            </a:r>
          </a:p>
          <a:p>
            <a:r>
              <a:rPr lang="en-US" sz="1200" b="1" i="0" kern="1200" dirty="0">
                <a:solidFill>
                  <a:schemeClr val="tx1"/>
                </a:solidFill>
                <a:effectLst/>
                <a:latin typeface="+mn-lt"/>
                <a:ea typeface="+mn-ea"/>
                <a:cs typeface="+mn-cs"/>
              </a:rPr>
              <a:t>Funding</a:t>
            </a:r>
          </a:p>
          <a:p>
            <a:r>
              <a:rPr lang="en-US" sz="1200" b="0" i="0" kern="1200" dirty="0">
                <a:solidFill>
                  <a:schemeClr val="tx1"/>
                </a:solidFill>
                <a:effectLst/>
                <a:latin typeface="+mn-lt"/>
                <a:ea typeface="+mn-ea"/>
                <a:cs typeface="+mn-cs"/>
              </a:rPr>
              <a:t>AstraZeneca and Bristol-Myers Squibb.</a:t>
            </a:r>
          </a:p>
          <a:p>
            <a:endParaRPr lang="en-US" dirty="0"/>
          </a:p>
        </p:txBody>
      </p:sp>
    </p:spTree>
    <p:extLst>
      <p:ext uri="{BB962C8B-B14F-4D97-AF65-F5344CB8AC3E}">
        <p14:creationId xmlns:p14="http://schemas.microsoft.com/office/powerpoint/2010/main" val="111566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a:prstGeom prst="rect">
            <a:avLst/>
          </a:prstGeom>
          <a:noFill/>
          <a:ln w="12700">
            <a:solidFill>
              <a:prstClr val="black"/>
            </a:solidFill>
          </a:ln>
        </p:spPr>
      </p:sp>
      <p:sp>
        <p:nvSpPr>
          <p:cNvPr id="3" name="Notes Placeholder 2"/>
          <p:cNvSpPr>
            <a:spLocks noGrp="1"/>
          </p:cNvSpPr>
          <p:nvPr>
            <p:ph type="body" idx="1"/>
          </p:nvPr>
        </p:nvSpPr>
        <p:spPr>
          <a:xfrm>
            <a:off x="1069975" y="3640138"/>
            <a:ext cx="8553450" cy="2978150"/>
          </a:xfrm>
          <a:prstGeom prst="rect">
            <a:avLst/>
          </a:prstGeom>
        </p:spPr>
        <p:txBody>
          <a:bodyPr/>
          <a:lstStyle/>
          <a:p>
            <a:r>
              <a:rPr lang="en-US" sz="1200" b="1" i="0" kern="1200" dirty="0">
                <a:solidFill>
                  <a:schemeClr val="tx1"/>
                </a:solidFill>
                <a:effectLst/>
                <a:latin typeface="+mn-lt"/>
                <a:ea typeface="+mn-ea"/>
                <a:cs typeface="+mn-cs"/>
              </a:rPr>
              <a:t>Summary</a:t>
            </a:r>
          </a:p>
          <a:p>
            <a:r>
              <a:rPr lang="en-US" sz="1200" b="1" i="0" kern="1200" dirty="0">
                <a:solidFill>
                  <a:schemeClr val="tx1"/>
                </a:solidFill>
                <a:effectLst/>
                <a:latin typeface="+mn-lt"/>
                <a:ea typeface="+mn-ea"/>
                <a:cs typeface="+mn-cs"/>
              </a:rPr>
              <a:t>Background</a:t>
            </a:r>
          </a:p>
          <a:p>
            <a:r>
              <a:rPr lang="en-US" sz="1200" b="0" i="0" kern="1200" dirty="0">
                <a:solidFill>
                  <a:schemeClr val="tx1"/>
                </a:solidFill>
                <a:effectLst/>
                <a:latin typeface="+mn-lt"/>
                <a:ea typeface="+mn-ea"/>
                <a:cs typeface="+mn-cs"/>
              </a:rPr>
              <a:t>Dapagliflozin is a sodium-glucose cotransporter-2 inhibitor approved for the treatment of type 2 diabetes. We aimed to assess the efficacy and safety of dapagliflozin as an add-on to adjustable insulin in patients with inadequately controlled type 1 diabetes.</a:t>
            </a:r>
          </a:p>
          <a:p>
            <a:r>
              <a:rPr lang="en-US" sz="1200" b="1"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DEPICT-1 was a double-blind, </a:t>
            </a:r>
            <a:r>
              <a:rPr lang="en-US" sz="1200" b="0" i="0" kern="1200" dirty="0" err="1">
                <a:solidFill>
                  <a:schemeClr val="tx1"/>
                </a:solidFill>
                <a:effectLst/>
                <a:latin typeface="+mn-lt"/>
                <a:ea typeface="+mn-ea"/>
                <a:cs typeface="+mn-cs"/>
              </a:rPr>
              <a:t>randomised</a:t>
            </a:r>
            <a:r>
              <a:rPr lang="en-US" sz="1200" b="0" i="0" kern="1200" dirty="0">
                <a:solidFill>
                  <a:schemeClr val="tx1"/>
                </a:solidFill>
                <a:effectLst/>
                <a:latin typeface="+mn-lt"/>
                <a:ea typeface="+mn-ea"/>
                <a:cs typeface="+mn-cs"/>
              </a:rPr>
              <a:t>, parallel-controlled, three-arm, phase 3, </a:t>
            </a:r>
            <a:r>
              <a:rPr lang="en-US" sz="1200" b="0" i="0" kern="1200" dirty="0" err="1">
                <a:solidFill>
                  <a:schemeClr val="tx1"/>
                </a:solidFill>
                <a:effectLst/>
                <a:latin typeface="+mn-lt"/>
                <a:ea typeface="+mn-ea"/>
                <a:cs typeface="+mn-cs"/>
              </a:rPr>
              <a:t>multicentre</a:t>
            </a:r>
            <a:r>
              <a:rPr lang="en-US" sz="1200" b="0" i="0" kern="1200" dirty="0">
                <a:solidFill>
                  <a:schemeClr val="tx1"/>
                </a:solidFill>
                <a:effectLst/>
                <a:latin typeface="+mn-lt"/>
                <a:ea typeface="+mn-ea"/>
                <a:cs typeface="+mn-cs"/>
              </a:rPr>
              <a:t> study done at 143 sites in 17 countries. Eligible patients were aged 18–75 years and had inadequately controlled type 1 diabetes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between ≥7·7% and ≤11·0% [≥61·0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≤97·0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and had been prescribed insulin for at least 12 months before enrolment. After an 8 week lead-in period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diabetes management, patients were randomly assigned (1:1:1) using an interactive voice response system to dapagliflozin 5 mg or 10 mg once daily, given orally, or matched placebo.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was stratified by current use of continuous glucose monitoring, method of insulin administration, and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The primary efficacy outcome was the change from baseline in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after 24 weeks of treatment in the full analysis set, which consisted of all randomly assigned patients who received at least one dose of study drug. An additional 55 patients who were incorrectly and non-randomly allocated to only dapagliflozin treatment groups were included in the safety analysis set. This study was registered with </a:t>
            </a:r>
            <a:r>
              <a:rPr lang="en-US" sz="1200" b="0" i="0" u="none" strike="noStrike" kern="1200" dirty="0">
                <a:solidFill>
                  <a:schemeClr val="tx1"/>
                </a:solidFill>
                <a:effectLst/>
                <a:latin typeface="+mn-lt"/>
                <a:ea typeface="+mn-ea"/>
                <a:cs typeface="+mn-cs"/>
                <a:hlinkClick r:id="rId3"/>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a:rPr>
              <a:t>NCT02268214</a:t>
            </a:r>
            <a:r>
              <a:rPr lang="en-US" sz="1200" b="0" i="0" kern="1200" dirty="0">
                <a:solidFill>
                  <a:schemeClr val="tx1"/>
                </a:solidFill>
                <a:effectLst/>
                <a:latin typeface="+mn-lt"/>
                <a:ea typeface="+mn-ea"/>
                <a:cs typeface="+mn-cs"/>
              </a:rPr>
              <a:t>; data collection for the present analysis was completed on Jan 4, 2017, and a 28 week extension phase is ongoing.</a:t>
            </a:r>
          </a:p>
          <a:p>
            <a:r>
              <a:rPr lang="en-US" sz="1200" b="1" i="0" kern="1200" dirty="0">
                <a:solidFill>
                  <a:schemeClr val="tx1"/>
                </a:solidFill>
                <a:effectLst/>
                <a:latin typeface="+mn-lt"/>
                <a:ea typeface="+mn-ea"/>
                <a:cs typeface="+mn-cs"/>
              </a:rPr>
              <a:t>Findings</a:t>
            </a:r>
          </a:p>
          <a:p>
            <a:r>
              <a:rPr lang="en-US" sz="1200" b="0" i="0" kern="1200" dirty="0">
                <a:solidFill>
                  <a:schemeClr val="tx1"/>
                </a:solidFill>
                <a:effectLst/>
                <a:latin typeface="+mn-lt"/>
                <a:ea typeface="+mn-ea"/>
                <a:cs typeface="+mn-cs"/>
              </a:rPr>
              <a:t>Between Nov 11, 2014, and April 16, 2016, 833 patients were assigned to treatment groups and included in safety analyses (dapagliflozin 5 mg [n=277]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dapagliflozin 10 mg [n=296]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[n=260]; 778 of these patients were randomly assigned and included in the full analysis set for efficacy analyses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259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260; difference due to </a:t>
            </a:r>
            <a:r>
              <a:rPr lang="en-US" sz="1200" b="0" i="0" kern="1200" dirty="0" err="1">
                <a:solidFill>
                  <a:schemeClr val="tx1"/>
                </a:solidFill>
                <a:effectLst/>
                <a:latin typeface="+mn-lt"/>
                <a:ea typeface="+mn-ea"/>
                <a:cs typeface="+mn-cs"/>
              </a:rPr>
              <a:t>randomisation</a:t>
            </a:r>
            <a:r>
              <a:rPr lang="en-US" sz="1200" b="0" i="0" kern="1200" dirty="0">
                <a:solidFill>
                  <a:schemeClr val="tx1"/>
                </a:solidFill>
                <a:effectLst/>
                <a:latin typeface="+mn-lt"/>
                <a:ea typeface="+mn-ea"/>
                <a:cs typeface="+mn-cs"/>
              </a:rPr>
              <a:t> error affecting 55 patients). Mean baseline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was 8·53% (70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SD 0·67% [7·3 </a:t>
            </a:r>
            <a:r>
              <a:rPr lang="en-US" sz="1200" b="0" i="0" kern="1200" dirty="0" err="1">
                <a:solidFill>
                  <a:schemeClr val="tx1"/>
                </a:solidFill>
                <a:effectLst/>
                <a:latin typeface="+mn-lt"/>
                <a:ea typeface="+mn-ea"/>
                <a:cs typeface="+mn-cs"/>
              </a:rPr>
              <a:t>mmol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mol</a:t>
            </a:r>
            <a:r>
              <a:rPr lang="en-US" sz="1200" b="0" i="0" kern="1200" dirty="0">
                <a:solidFill>
                  <a:schemeClr val="tx1"/>
                </a:solidFill>
                <a:effectLst/>
                <a:latin typeface="+mn-lt"/>
                <a:ea typeface="+mn-ea"/>
                <a:cs typeface="+mn-cs"/>
              </a:rPr>
              <a:t>]). At week 24, both doses of dapagliflozin significantly reduced HbA</a:t>
            </a:r>
            <a:r>
              <a:rPr lang="en-US" sz="1200" b="0" i="0" kern="1200" baseline="-25000" dirty="0">
                <a:solidFill>
                  <a:schemeClr val="tx1"/>
                </a:solidFill>
                <a:effectLst/>
                <a:latin typeface="+mn-lt"/>
                <a:ea typeface="+mn-ea"/>
                <a:cs typeface="+mn-cs"/>
              </a:rPr>
              <a:t>1c</a:t>
            </a:r>
            <a:r>
              <a:rPr lang="en-US" sz="1200" b="0" i="0" kern="1200" dirty="0">
                <a:solidFill>
                  <a:schemeClr val="tx1"/>
                </a:solidFill>
                <a:effectLst/>
                <a:latin typeface="+mn-lt"/>
                <a:ea typeface="+mn-ea"/>
                <a:cs typeface="+mn-cs"/>
              </a:rPr>
              <a:t> compared with placebo (mean difference from baseline to week 24 for dapagliflozin 5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−0·42% [95% CI −0·56 to −0·28; p&lt;0·0001] and for dapagliflozin 10 mg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placebo was −0·45% [−0·58 to −0·31; p&lt;0·0001]). Among patients in the dapagliflozin 5 mg (n=277), dapagliflozin 10 mg (n=296), and placebo (n=260) groups, the most common adverse events were nasopharyngitis (38 [14%]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36 [12%]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39 [15%]), urinary tract infection (19 [7%]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13 [5%]), upper respiratory tract infection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15 [5%]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and headache (12 [4%]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17 [6%]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11 [4%]).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220 (79%), 235 (79%), and 207 (80%) patients in the dapagliflozin 5 mg, dapagliflozin 10 mg, and placebo groups, respectively; severe </a:t>
            </a:r>
            <a:r>
              <a:rPr lang="en-US" sz="1200" b="0" i="0" kern="1200" dirty="0" err="1">
                <a:solidFill>
                  <a:schemeClr val="tx1"/>
                </a:solidFill>
                <a:effectLst/>
                <a:latin typeface="+mn-lt"/>
                <a:ea typeface="+mn-ea"/>
                <a:cs typeface="+mn-cs"/>
              </a:rPr>
              <a:t>hypoglycaemia</a:t>
            </a:r>
            <a:r>
              <a:rPr lang="en-US" sz="1200" b="0" i="0" kern="1200" dirty="0">
                <a:solidFill>
                  <a:schemeClr val="tx1"/>
                </a:solidFill>
                <a:effectLst/>
                <a:latin typeface="+mn-lt"/>
                <a:ea typeface="+mn-ea"/>
                <a:cs typeface="+mn-cs"/>
              </a:rPr>
              <a:t> occurred in 21 (8%), 19 (6%), and 19 (7%) patients, respectively. Adjudicated definite diabetic ketoacidosis occurred in four (1%) patients in the dapagliflozin 5 mg group, five (2%) in the dapagliflozin 10 mg group, and three (1%) in the placebo group.</a:t>
            </a:r>
          </a:p>
          <a:p>
            <a:r>
              <a:rPr lang="en-US" sz="1200" b="1" i="0" kern="1200" dirty="0">
                <a:solidFill>
                  <a:schemeClr val="tx1"/>
                </a:solidFill>
                <a:effectLst/>
                <a:latin typeface="+mn-lt"/>
                <a:ea typeface="+mn-ea"/>
                <a:cs typeface="+mn-cs"/>
              </a:rPr>
              <a:t>Interpretation</a:t>
            </a:r>
          </a:p>
          <a:p>
            <a:r>
              <a:rPr lang="en-US" sz="1200" b="0" i="0" kern="1200" dirty="0">
                <a:solidFill>
                  <a:schemeClr val="tx1"/>
                </a:solidFill>
                <a:effectLst/>
                <a:latin typeface="+mn-lt"/>
                <a:ea typeface="+mn-ea"/>
                <a:cs typeface="+mn-cs"/>
              </a:rPr>
              <a:t>Our results suggest that dapagliflozin is a promising adjunct treatment to insulin to improve </a:t>
            </a:r>
            <a:r>
              <a:rPr lang="en-US" sz="1200" b="0" i="0" kern="1200" dirty="0" err="1">
                <a:solidFill>
                  <a:schemeClr val="tx1"/>
                </a:solidFill>
                <a:effectLst/>
                <a:latin typeface="+mn-lt"/>
                <a:ea typeface="+mn-ea"/>
                <a:cs typeface="+mn-cs"/>
              </a:rPr>
              <a:t>glycaemic</a:t>
            </a:r>
            <a:r>
              <a:rPr lang="en-US" sz="1200" b="0" i="0" kern="1200" dirty="0">
                <a:solidFill>
                  <a:schemeClr val="tx1"/>
                </a:solidFill>
                <a:effectLst/>
                <a:latin typeface="+mn-lt"/>
                <a:ea typeface="+mn-ea"/>
                <a:cs typeface="+mn-cs"/>
              </a:rPr>
              <a:t> control in patients with inadequately controlled type 1 diabetes.</a:t>
            </a:r>
          </a:p>
          <a:p>
            <a:r>
              <a:rPr lang="en-US" sz="1200" b="1" i="0" kern="1200" dirty="0">
                <a:solidFill>
                  <a:schemeClr val="tx1"/>
                </a:solidFill>
                <a:effectLst/>
                <a:latin typeface="+mn-lt"/>
                <a:ea typeface="+mn-ea"/>
                <a:cs typeface="+mn-cs"/>
              </a:rPr>
              <a:t>Funding</a:t>
            </a:r>
          </a:p>
          <a:p>
            <a:r>
              <a:rPr lang="en-US" sz="1200" b="0" i="0" kern="1200" dirty="0">
                <a:solidFill>
                  <a:schemeClr val="tx1"/>
                </a:solidFill>
                <a:effectLst/>
                <a:latin typeface="+mn-lt"/>
                <a:ea typeface="+mn-ea"/>
                <a:cs typeface="+mn-cs"/>
              </a:rPr>
              <a:t>AstraZeneca and Bristol-Myers Squibb.</a:t>
            </a:r>
          </a:p>
          <a:p>
            <a:endParaRPr lang="en-US" dirty="0"/>
          </a:p>
        </p:txBody>
      </p:sp>
    </p:spTree>
    <p:extLst>
      <p:ext uri="{BB962C8B-B14F-4D97-AF65-F5344CB8AC3E}">
        <p14:creationId xmlns:p14="http://schemas.microsoft.com/office/powerpoint/2010/main" val="174288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1573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4846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1253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7690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E810A67-170D-4C73-8E29-995CD80C41FC}" type="slidenum">
              <a:rPr lang="en-GB" smtClean="0">
                <a:solidFill>
                  <a:prstClr val="black"/>
                </a:solidFill>
              </a:rPr>
              <a:pPr/>
              <a:t>58</a:t>
            </a:fld>
            <a:endParaRPr lang="en-GB" dirty="0">
              <a:solidFill>
                <a:prstClr val="black"/>
              </a:solidFill>
            </a:endParaRPr>
          </a:p>
        </p:txBody>
      </p:sp>
    </p:spTree>
    <p:extLst>
      <p:ext uri="{BB962C8B-B14F-4D97-AF65-F5344CB8AC3E}">
        <p14:creationId xmlns:p14="http://schemas.microsoft.com/office/powerpoint/2010/main" val="141503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9E5C8D-0F2C-45E0-8F0C-891F6349E90B}"/>
              </a:ext>
            </a:extLst>
          </p:cNvPr>
          <p:cNvSpPr>
            <a:spLocks noGrp="1" noChangeArrowheads="1"/>
          </p:cNvSpPr>
          <p:nvPr>
            <p:ph type="sldNum" sz="quarter" idx="5"/>
          </p:nvPr>
        </p:nvSpPr>
        <p:spPr>
          <a:ln/>
        </p:spPr>
        <p:txBody>
          <a:bodyPr/>
          <a:lstStyle/>
          <a:p>
            <a:fld id="{1CE8AB04-A5C5-487B-93F6-6476A620845D}" type="slidenum">
              <a:rPr lang="en-GB" altLang="ru-RU"/>
              <a:pPr/>
              <a:t>59</a:t>
            </a:fld>
            <a:endParaRPr lang="en-GB" altLang="ru-RU"/>
          </a:p>
        </p:txBody>
      </p:sp>
      <p:sp>
        <p:nvSpPr>
          <p:cNvPr id="157698" name="Rectangle 2">
            <a:extLst>
              <a:ext uri="{FF2B5EF4-FFF2-40B4-BE49-F238E27FC236}">
                <a16:creationId xmlns:a16="http://schemas.microsoft.com/office/drawing/2014/main" id="{EB2739BA-C847-4C8A-96FC-CFFBC358D50B}"/>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157699" name="Text Box 3">
            <a:extLst>
              <a:ext uri="{FF2B5EF4-FFF2-40B4-BE49-F238E27FC236}">
                <a16:creationId xmlns:a16="http://schemas.microsoft.com/office/drawing/2014/main" id="{B8A4F2C4-95EF-4676-A196-6B0F13A600C8}"/>
              </a:ext>
            </a:extLst>
          </p:cNvPr>
          <p:cNvSpPr txBox="1">
            <a:spLocks noGrp="1" noChangeArrowheads="1"/>
          </p:cNvSpPr>
          <p:nvPr>
            <p:ph type="body" idx="1"/>
          </p:nvPr>
        </p:nvSpPr>
        <p:spPr>
          <a:xfrm>
            <a:off x="1046163" y="4352925"/>
            <a:ext cx="4770437" cy="3479800"/>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ru-RU"/>
              <a:t>Figure 2. Changes in Median Glycated Hemoglobin Levels from Baseline through 78 Months. The vertical bars represent interquartile ranges.</a:t>
            </a:r>
          </a:p>
        </p:txBody>
      </p:sp>
    </p:spTree>
    <p:extLst>
      <p:ext uri="{BB962C8B-B14F-4D97-AF65-F5344CB8AC3E}">
        <p14:creationId xmlns:p14="http://schemas.microsoft.com/office/powerpoint/2010/main" val="241114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clinical trial populations, long-acting insulin analogs modestly reduce the risk of nocturnal hypoglycemia compared with neutral protamine Hagedorn (NPH) in type 2 diabetes, but cost 2-4 times more. In real-world clinical practice, insulin performance may vary due to greater heterogeneity of patient characteristics and behaviors.</a:t>
            </a:r>
            <a:br>
              <a:rPr lang="en-US" dirty="0"/>
            </a:br>
            <a:r>
              <a:rPr lang="en-US" sz="1200" b="0" i="0" kern="1200" dirty="0">
                <a:solidFill>
                  <a:schemeClr val="tx1"/>
                </a:solidFill>
                <a:effectLst/>
                <a:latin typeface="+mn-lt"/>
                <a:ea typeface="+mn-ea"/>
                <a:cs typeface="+mn-cs"/>
              </a:rPr>
              <a:t>To compare rates of severe hypoglycemia and changes in glycemic control associated with insulin analogs vs. NPH, we conducted a propensity-score matched cohort analysis using data from Kaiser Permanente Northern California (2006 to 2015). We included patients with type 2 diabetes if they started a long-acting insulin analog or NPH, and we censored follow-up at death, loss of health plan coverage, change in type of insulin used, change in sulfonylurea treatment, or end of follow-up. Main outcomes were time to hypoglycemia-related utilization (emergency department visit or hospitalization with a primary or principal discharge diagnosis of hypoglycemia) and change in hemoglobin A1c within 1 year of insulin initiation.</a:t>
            </a:r>
            <a:br>
              <a:rPr lang="en-US" dirty="0"/>
            </a:br>
            <a:r>
              <a:rPr lang="en-US" sz="1200" b="0" i="0" kern="1200" dirty="0">
                <a:solidFill>
                  <a:schemeClr val="tx1"/>
                </a:solidFill>
                <a:effectLst/>
                <a:latin typeface="+mn-lt"/>
                <a:ea typeface="+mn-ea"/>
                <a:cs typeface="+mn-cs"/>
              </a:rPr>
              <a:t>Among 1,928 patients with type 2 diabetes who started insulin analogs and 23,561 who started NPH, there were 31 and 319 hypoglycemic events, respectively. After propensity score matching, the hazard ratio for severe hypoglycemia associated with insulin analog use was 0.95 (95% CI, 0.57, 1.46) and did not change significantly after additional adjustment for prior severe hypoglycemia and time-dependent diabetes medication use (HR 0.97, 95% CI 0.58, 1.54). Hemoglobin A1c decreased from 9.4% to 8.1% after initiation of insulin analogs and from 9.4% to 7.9% after initiation of NPH (difference-in-difference -0.19% (95% CI, -0.06, -0.34)).</a:t>
            </a:r>
            <a:br>
              <a:rPr lang="en-US" dirty="0"/>
            </a:br>
            <a:r>
              <a:rPr lang="en-US" sz="1200" b="0" i="0" kern="1200" dirty="0">
                <a:solidFill>
                  <a:schemeClr val="tx1"/>
                </a:solidFill>
                <a:effectLst/>
                <a:latin typeface="+mn-lt"/>
                <a:ea typeface="+mn-ea"/>
                <a:cs typeface="+mn-cs"/>
              </a:rPr>
              <a:t>In real-world clinical practice, the use of basal insulin analogs is not associated with a substantial reduction in hypoglycemia-related utilization or improvement in glycemic control compared with NPH insulin</a:t>
            </a:r>
            <a:endParaRPr lang="ru-RU"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17FD7-D037-499E-A4B5-B78CEBC90A27}" type="slidenum">
              <a:rPr lang="ru-RU" smtClean="0"/>
              <a:t>67</a:t>
            </a:fld>
            <a:endParaRPr lang="ru-RU"/>
          </a:p>
        </p:txBody>
      </p:sp>
    </p:spTree>
    <p:extLst>
      <p:ext uri="{BB962C8B-B14F-4D97-AF65-F5344CB8AC3E}">
        <p14:creationId xmlns:p14="http://schemas.microsoft.com/office/powerpoint/2010/main" val="2902953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19298"/>
            <a:ext cx="9144000" cy="1606735"/>
          </a:xfrm>
        </p:spPr>
        <p:txBody>
          <a:bodyPr anchor="b"/>
          <a:lstStyle>
            <a:lvl1pPr algn="l">
              <a:defRPr sz="4772">
                <a:latin typeface="DINPro-Medium" panose="02000503030000020004" pitchFamily="50" charset="0"/>
              </a:defRPr>
            </a:lvl1pPr>
          </a:lstStyle>
          <a:p>
            <a:r>
              <a:rPr lang="en-US"/>
              <a:t>Click to edit Master title style</a:t>
            </a:r>
            <a:endParaRPr lang="ru-RU" dirty="0"/>
          </a:p>
        </p:txBody>
      </p:sp>
      <p:sp>
        <p:nvSpPr>
          <p:cNvPr id="4" name="Date Placeholder 3"/>
          <p:cNvSpPr>
            <a:spLocks noGrp="1"/>
          </p:cNvSpPr>
          <p:nvPr>
            <p:ph type="dt" sz="half" idx="10"/>
          </p:nvPr>
        </p:nvSpPr>
        <p:spPr>
          <a:xfrm>
            <a:off x="10598892" y="6244143"/>
            <a:ext cx="965790" cy="365125"/>
          </a:xfrm>
          <a:prstGeom prst="rect">
            <a:avLst/>
          </a:prstGeom>
        </p:spPr>
        <p:txBody>
          <a:bodyPr/>
          <a:lstStyle/>
          <a:p>
            <a:fld id="{D1C186CC-2E8A-485B-B4C6-29BD984CC347}" type="datetime1">
              <a:rPr lang="ru-RU" smtClean="0"/>
              <a:t>27.09.2018</a:t>
            </a:fld>
            <a:endParaRPr lang="ru-RU" dirty="0"/>
          </a:p>
        </p:txBody>
      </p:sp>
      <p:sp>
        <p:nvSpPr>
          <p:cNvPr id="5" name="Footer Placeholder 4"/>
          <p:cNvSpPr>
            <a:spLocks noGrp="1"/>
          </p:cNvSpPr>
          <p:nvPr>
            <p:ph type="ftr" sz="quarter" idx="11"/>
          </p:nvPr>
        </p:nvSpPr>
        <p:spPr>
          <a:xfrm>
            <a:off x="267137" y="6244082"/>
            <a:ext cx="9971568" cy="365125"/>
          </a:xfrm>
          <a:prstGeom prst="rect">
            <a:avLst/>
          </a:prstGeom>
        </p:spPr>
        <p:txBody>
          <a:bodyPr/>
          <a:lstStyle/>
          <a:p>
            <a:endParaRPr lang="ru-RU" dirty="0"/>
          </a:p>
        </p:txBody>
      </p:sp>
      <p:sp>
        <p:nvSpPr>
          <p:cNvPr id="6" name="Slide Number Placeholder 5"/>
          <p:cNvSpPr>
            <a:spLocks noGrp="1"/>
          </p:cNvSpPr>
          <p:nvPr>
            <p:ph type="sldNum" sz="quarter" idx="12"/>
          </p:nvPr>
        </p:nvSpPr>
        <p:spPr/>
        <p:txBody>
          <a:bodyPr/>
          <a:lstStyle/>
          <a:p>
            <a:fld id="{5F3F9096-8ED8-4F14-8F69-892A89853C22}" type="slidenum">
              <a:rPr lang="ru-RU" smtClean="0"/>
              <a:t>‹#›</a:t>
            </a:fld>
            <a:endParaRPr lang="ru-RU" dirty="0"/>
          </a:p>
        </p:txBody>
      </p:sp>
      <p:sp>
        <p:nvSpPr>
          <p:cNvPr id="9" name="Rectangle 8"/>
          <p:cNvSpPr/>
          <p:nvPr/>
        </p:nvSpPr>
        <p:spPr>
          <a:xfrm>
            <a:off x="3" y="4487919"/>
            <a:ext cx="12192002" cy="2370083"/>
          </a:xfrm>
          <a:prstGeom prst="rect">
            <a:avLst/>
          </a:prstGeom>
          <a:solidFill>
            <a:srgbClr val="00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2" dirty="0"/>
          </a:p>
        </p:txBody>
      </p:sp>
      <p:sp>
        <p:nvSpPr>
          <p:cNvPr id="7" name="Rectangle 6"/>
          <p:cNvSpPr/>
          <p:nvPr userDrawn="1"/>
        </p:nvSpPr>
        <p:spPr>
          <a:xfrm>
            <a:off x="3" y="0"/>
            <a:ext cx="12192002" cy="130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979" y="151002"/>
            <a:ext cx="3296532" cy="1252682"/>
          </a:xfrm>
          <a:prstGeom prst="rect">
            <a:avLst/>
          </a:prstGeom>
        </p:spPr>
      </p:pic>
      <p:sp>
        <p:nvSpPr>
          <p:cNvPr id="3" name="Subtitle 2"/>
          <p:cNvSpPr>
            <a:spLocks noGrp="1"/>
          </p:cNvSpPr>
          <p:nvPr>
            <p:ph type="subTitle" idx="1"/>
          </p:nvPr>
        </p:nvSpPr>
        <p:spPr>
          <a:xfrm>
            <a:off x="613255" y="4770881"/>
            <a:ext cx="8951495" cy="1655762"/>
          </a:xfrm>
        </p:spPr>
        <p:txBody>
          <a:bodyPr/>
          <a:lstStyle>
            <a:lvl1pPr marL="0" indent="0" algn="l">
              <a:buNone/>
              <a:defRPr sz="1909">
                <a:solidFill>
                  <a:schemeClr val="bg1"/>
                </a:solidFill>
                <a:latin typeface="DINPro-Medium" panose="02000503030000020004" pitchFamily="50" charset="0"/>
              </a:defRPr>
            </a:lvl1pPr>
            <a:lvl2pPr marL="363636" indent="0" algn="ctr">
              <a:buNone/>
              <a:defRPr sz="1591"/>
            </a:lvl2pPr>
            <a:lvl3pPr marL="727272" indent="0" algn="ctr">
              <a:buNone/>
              <a:defRPr sz="1432"/>
            </a:lvl3pPr>
            <a:lvl4pPr marL="1090908" indent="0" algn="ctr">
              <a:buNone/>
              <a:defRPr sz="1272"/>
            </a:lvl4pPr>
            <a:lvl5pPr marL="1454543" indent="0" algn="ctr">
              <a:buNone/>
              <a:defRPr sz="1272"/>
            </a:lvl5pPr>
            <a:lvl6pPr marL="1818180" indent="0" algn="ctr">
              <a:buNone/>
              <a:defRPr sz="1272"/>
            </a:lvl6pPr>
            <a:lvl7pPr marL="2181816" indent="0" algn="ctr">
              <a:buNone/>
              <a:defRPr sz="1272"/>
            </a:lvl7pPr>
            <a:lvl8pPr marL="2545452" indent="0" algn="ctr">
              <a:buNone/>
              <a:defRPr sz="1272"/>
            </a:lvl8pPr>
            <a:lvl9pPr marL="2909088" indent="0" algn="ctr">
              <a:buNone/>
              <a:defRPr sz="1272"/>
            </a:lvl9pPr>
          </a:lstStyle>
          <a:p>
            <a:r>
              <a:rPr lang="en-US"/>
              <a:t>Click to edit Master subtitle style</a:t>
            </a:r>
            <a:endParaRPr lang="ru-RU" dirty="0"/>
          </a:p>
        </p:txBody>
      </p:sp>
    </p:spTree>
    <p:extLst>
      <p:ext uri="{BB962C8B-B14F-4D97-AF65-F5344CB8AC3E}">
        <p14:creationId xmlns:p14="http://schemas.microsoft.com/office/powerpoint/2010/main" val="1423235359"/>
      </p:ext>
    </p:extLst>
  </p:cSld>
  <p:clrMapOvr>
    <a:masterClrMapping/>
  </p:clrMapOvr>
  <p:extLst mod="1">
    <p:ext uri="{DCECCB84-F9BA-43D5-87BE-67443E8EF086}">
      <p15:sldGuideLst xmlns:p15="http://schemas.microsoft.com/office/powerpoint/2012/main">
        <p15:guide id="2" pos="4992">
          <p15:clr>
            <a:srgbClr val="A4A3A4"/>
          </p15:clr>
        </p15:guide>
        <p15:guide id="3" pos="6144">
          <p15:clr>
            <a:srgbClr val="A4A3A4"/>
          </p15:clr>
        </p15:guide>
        <p15:guide id="4" pos="7296">
          <p15:clr>
            <a:srgbClr val="A4A3A4"/>
          </p15:clr>
        </p15:guide>
        <p15:guide id="5" pos="2688">
          <p15:clr>
            <a:srgbClr val="A4A3A4"/>
          </p15:clr>
        </p15:guide>
        <p15:guide id="6" pos="1536">
          <p15:clr>
            <a:srgbClr val="A4A3A4"/>
          </p15:clr>
        </p15:guide>
        <p15:guide id="7" pos="384">
          <p15:clr>
            <a:srgbClr val="A4A3A4"/>
          </p15:clr>
        </p15:guide>
        <p15:guide id="8" pos="3840">
          <p15:clr>
            <a:srgbClr val="FBAE40"/>
          </p15:clr>
        </p15:guide>
        <p15:guide id="9" orient="horz" pos="1008">
          <p15:clr>
            <a:srgbClr val="A4A3A4"/>
          </p15:clr>
        </p15:guide>
        <p15:guide id="10" orient="horz" pos="2160">
          <p15:clr>
            <a:srgbClr val="A4A3A4"/>
          </p15:clr>
        </p15:guide>
        <p15:guide id="12" orient="horz" pos="3312">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1FA2FF60-431F-4C43-9AE5-257D30725F36}" type="datetime1">
              <a:rPr lang="ru-RU" smtClean="0"/>
              <a:t>27.09.2018</a:t>
            </a:fld>
            <a:endParaRPr lang="ru-RU" dirty="0"/>
          </a:p>
        </p:txBody>
      </p:sp>
      <p:sp>
        <p:nvSpPr>
          <p:cNvPr id="3" name="Footer Placeholder 2"/>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4" name="Slide Number Placeholder 3"/>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5" name="Group 4"/>
          <p:cNvGrpSpPr/>
          <p:nvPr/>
        </p:nvGrpSpPr>
        <p:grpSpPr>
          <a:xfrm>
            <a:off x="5" y="914404"/>
            <a:ext cx="12191998" cy="31218"/>
            <a:chOff x="0" y="914404"/>
            <a:chExt cx="12191999" cy="31218"/>
          </a:xfrm>
        </p:grpSpPr>
        <p:cxnSp>
          <p:nvCxnSpPr>
            <p:cNvPr id="6" name="Straight Connector 5"/>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44677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451"/>
            <a:ext cx="9687035" cy="727718"/>
          </a:xfrm>
        </p:spPr>
        <p:txBody>
          <a:bodyPr anchor="b"/>
          <a:lstStyle>
            <a:lvl1pPr>
              <a:defRPr sz="2545">
                <a:latin typeface="DINPro-Medium" panose="02000503030000020004" pitchFamily="50" charset="0"/>
              </a:defRPr>
            </a:lvl1pPr>
          </a:lstStyle>
          <a:p>
            <a:r>
              <a:rPr lang="en-US"/>
              <a:t>Click to edit Master title style</a:t>
            </a:r>
            <a:endParaRPr lang="ru-RU" dirty="0"/>
          </a:p>
        </p:txBody>
      </p:sp>
      <p:sp>
        <p:nvSpPr>
          <p:cNvPr id="3" name="Content Placeholder 2"/>
          <p:cNvSpPr>
            <a:spLocks noGrp="1"/>
          </p:cNvSpPr>
          <p:nvPr>
            <p:ph idx="1"/>
          </p:nvPr>
        </p:nvSpPr>
        <p:spPr>
          <a:xfrm>
            <a:off x="5183188" y="987426"/>
            <a:ext cx="6172201" cy="4873625"/>
          </a:xfrm>
        </p:spPr>
        <p:txBody>
          <a:bodyPr/>
          <a:lstStyle>
            <a:lvl1pPr>
              <a:defRPr sz="2545">
                <a:latin typeface="DINPro-Medium" panose="02000503030000020004" pitchFamily="50" charset="0"/>
              </a:defRPr>
            </a:lvl1pPr>
            <a:lvl2pPr>
              <a:defRPr sz="2227">
                <a:latin typeface="DINPro-Medium" panose="02000503030000020004" pitchFamily="50" charset="0"/>
              </a:defRPr>
            </a:lvl2pPr>
            <a:lvl3pPr>
              <a:defRPr sz="1909">
                <a:latin typeface="DINPro-Medium" panose="02000503030000020004" pitchFamily="50" charset="0"/>
              </a:defRPr>
            </a:lvl3pPr>
            <a:lvl4pPr>
              <a:defRPr sz="1591">
                <a:latin typeface="DINPro-Medium" panose="02000503030000020004" pitchFamily="50" charset="0"/>
              </a:defRPr>
            </a:lvl4pPr>
            <a:lvl5pPr>
              <a:defRPr sz="1591">
                <a:latin typeface="DINPro-Medium" panose="02000503030000020004" pitchFamily="50" charset="0"/>
              </a:defRPr>
            </a:lvl5pPr>
            <a:lvl6pPr>
              <a:defRPr sz="1591"/>
            </a:lvl6pPr>
            <a:lvl7pPr>
              <a:defRPr sz="1591"/>
            </a:lvl7pPr>
            <a:lvl8pPr>
              <a:defRPr sz="1591"/>
            </a:lvl8pPr>
            <a:lvl9pPr>
              <a:defRPr sz="15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272">
                <a:latin typeface="DINPro-Medium" panose="02000503030000020004" pitchFamily="50" charset="0"/>
              </a:defRPr>
            </a:lvl1pPr>
            <a:lvl2pPr marL="363636" indent="0">
              <a:buNone/>
              <a:defRPr sz="1114"/>
            </a:lvl2pPr>
            <a:lvl3pPr marL="727272" indent="0">
              <a:buNone/>
              <a:defRPr sz="955"/>
            </a:lvl3pPr>
            <a:lvl4pPr marL="1090908" indent="0">
              <a:buNone/>
              <a:defRPr sz="795"/>
            </a:lvl4pPr>
            <a:lvl5pPr marL="1454543" indent="0">
              <a:buNone/>
              <a:defRPr sz="795"/>
            </a:lvl5pPr>
            <a:lvl6pPr marL="1818180" indent="0">
              <a:buNone/>
              <a:defRPr sz="795"/>
            </a:lvl6pPr>
            <a:lvl7pPr marL="2181816" indent="0">
              <a:buNone/>
              <a:defRPr sz="795"/>
            </a:lvl7pPr>
            <a:lvl8pPr marL="2545452" indent="0">
              <a:buNone/>
              <a:defRPr sz="795"/>
            </a:lvl8pPr>
            <a:lvl9pPr marL="2909088" indent="0">
              <a:buNone/>
              <a:defRPr sz="795"/>
            </a:lvl9pPr>
          </a:lstStyle>
          <a:p>
            <a:pPr lvl="0"/>
            <a:r>
              <a:rPr lang="en-US"/>
              <a:t>Edit Master text styles</a:t>
            </a:r>
          </a:p>
        </p:txBody>
      </p:sp>
      <p:sp>
        <p:nvSpPr>
          <p:cNvPr id="5" name="Date Placeholder 4"/>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3E8A7BDA-767E-483C-ABF9-21C85B569BB5}" type="datetime1">
              <a:rPr lang="ru-RU" smtClean="0"/>
              <a:t>27.09.2018</a:t>
            </a:fld>
            <a:endParaRPr lang="ru-RU" dirty="0"/>
          </a:p>
        </p:txBody>
      </p:sp>
      <p:sp>
        <p:nvSpPr>
          <p:cNvPr id="6" name="Footer Placeholder 5"/>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7" name="Slide Number Placeholder 6"/>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8" name="Group 7"/>
          <p:cNvGrpSpPr/>
          <p:nvPr/>
        </p:nvGrpSpPr>
        <p:grpSpPr>
          <a:xfrm>
            <a:off x="5" y="914404"/>
            <a:ext cx="12191998"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12" name="Content Placeholder 11"/>
          <p:cNvSpPr>
            <a:spLocks noGrp="1"/>
          </p:cNvSpPr>
          <p:nvPr>
            <p:ph sz="quarter" idx="13"/>
          </p:nvPr>
        </p:nvSpPr>
        <p:spPr>
          <a:xfrm>
            <a:off x="894573" y="1014244"/>
            <a:ext cx="3877454" cy="912097"/>
          </a:xfrm>
        </p:spPr>
        <p:txBody>
          <a:bodyPr anchor="ctr">
            <a:normAutofit/>
          </a:bodyPr>
          <a:lstStyle>
            <a:lvl1pPr marL="0" indent="0">
              <a:buNone/>
              <a:defRPr sz="2539"/>
            </a:lvl1pPr>
          </a:lstStyle>
          <a:p>
            <a:pPr lvl="0"/>
            <a:r>
              <a:rPr lang="en-US"/>
              <a:t>Edit Master text styles</a:t>
            </a:r>
          </a:p>
        </p:txBody>
      </p:sp>
      <p:grpSp>
        <p:nvGrpSpPr>
          <p:cNvPr id="15" name="Group 14"/>
          <p:cNvGrpSpPr/>
          <p:nvPr userDrawn="1"/>
        </p:nvGrpSpPr>
        <p:grpSpPr>
          <a:xfrm>
            <a:off x="839789" y="1974234"/>
            <a:ext cx="3932238" cy="41458"/>
            <a:chOff x="0" y="914404"/>
            <a:chExt cx="12191999" cy="31218"/>
          </a:xfrm>
        </p:grpSpPr>
        <p:cxnSp>
          <p:nvCxnSpPr>
            <p:cNvPr id="16" name="Straight Connector 15"/>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32936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545">
                <a:latin typeface="DINPro-Medium" panose="02000503030000020004" pitchFamily="50" charset="0"/>
              </a:defRPr>
            </a:lvl1pPr>
          </a:lstStyle>
          <a:p>
            <a:r>
              <a:rPr lang="en-US"/>
              <a:t>Click to edit Master title style</a:t>
            </a:r>
            <a:endParaRPr lang="ru-RU"/>
          </a:p>
        </p:txBody>
      </p:sp>
      <p:sp>
        <p:nvSpPr>
          <p:cNvPr id="3" name="Picture Placeholder 2"/>
          <p:cNvSpPr>
            <a:spLocks noGrp="1"/>
          </p:cNvSpPr>
          <p:nvPr>
            <p:ph type="pic" idx="1"/>
          </p:nvPr>
        </p:nvSpPr>
        <p:spPr>
          <a:xfrm>
            <a:off x="5183188" y="987426"/>
            <a:ext cx="6172201" cy="4873625"/>
          </a:xfrm>
        </p:spPr>
        <p:txBody>
          <a:bodyPr/>
          <a:lstStyle>
            <a:lvl1pPr marL="0" indent="0">
              <a:buNone/>
              <a:defRPr sz="2545">
                <a:latin typeface="DINPro-Medium" panose="02000503030000020004" pitchFamily="50" charset="0"/>
              </a:defRPr>
            </a:lvl1pPr>
            <a:lvl2pPr marL="363636" indent="0">
              <a:buNone/>
              <a:defRPr sz="2227"/>
            </a:lvl2pPr>
            <a:lvl3pPr marL="727272" indent="0">
              <a:buNone/>
              <a:defRPr sz="1909"/>
            </a:lvl3pPr>
            <a:lvl4pPr marL="1090908" indent="0">
              <a:buNone/>
              <a:defRPr sz="1591"/>
            </a:lvl4pPr>
            <a:lvl5pPr marL="1454543" indent="0">
              <a:buNone/>
              <a:defRPr sz="1591"/>
            </a:lvl5pPr>
            <a:lvl6pPr marL="1818180" indent="0">
              <a:buNone/>
              <a:defRPr sz="1591"/>
            </a:lvl6pPr>
            <a:lvl7pPr marL="2181816" indent="0">
              <a:buNone/>
              <a:defRPr sz="1591"/>
            </a:lvl7pPr>
            <a:lvl8pPr marL="2545452" indent="0">
              <a:buNone/>
              <a:defRPr sz="1591"/>
            </a:lvl8pPr>
            <a:lvl9pPr marL="2909088" indent="0">
              <a:buNone/>
              <a:defRPr sz="1591"/>
            </a:lvl9pPr>
          </a:lstStyle>
          <a:p>
            <a:r>
              <a:rPr lang="en-US"/>
              <a:t>Click icon to add picture</a:t>
            </a:r>
            <a:endParaRPr lang="ru-RU"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272">
                <a:latin typeface="DINPro-Medium" panose="02000503030000020004" pitchFamily="50" charset="0"/>
              </a:defRPr>
            </a:lvl1pPr>
            <a:lvl2pPr marL="363636" indent="0">
              <a:buNone/>
              <a:defRPr sz="1114"/>
            </a:lvl2pPr>
            <a:lvl3pPr marL="727272" indent="0">
              <a:buNone/>
              <a:defRPr sz="955"/>
            </a:lvl3pPr>
            <a:lvl4pPr marL="1090908" indent="0">
              <a:buNone/>
              <a:defRPr sz="795"/>
            </a:lvl4pPr>
            <a:lvl5pPr marL="1454543" indent="0">
              <a:buNone/>
              <a:defRPr sz="795"/>
            </a:lvl5pPr>
            <a:lvl6pPr marL="1818180" indent="0">
              <a:buNone/>
              <a:defRPr sz="795"/>
            </a:lvl6pPr>
            <a:lvl7pPr marL="2181816" indent="0">
              <a:buNone/>
              <a:defRPr sz="795"/>
            </a:lvl7pPr>
            <a:lvl8pPr marL="2545452" indent="0">
              <a:buNone/>
              <a:defRPr sz="795"/>
            </a:lvl8pPr>
            <a:lvl9pPr marL="2909088" indent="0">
              <a:buNone/>
              <a:defRPr sz="795"/>
            </a:lvl9pPr>
          </a:lstStyle>
          <a:p>
            <a:pPr lvl="0"/>
            <a:r>
              <a:rPr lang="en-US"/>
              <a:t>Edit Master text styles</a:t>
            </a:r>
          </a:p>
        </p:txBody>
      </p:sp>
      <p:sp>
        <p:nvSpPr>
          <p:cNvPr id="5" name="Date Placeholder 4"/>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16768CA3-3265-4721-93FF-EE183A112EE1}" type="datetime1">
              <a:rPr lang="ru-RU" smtClean="0"/>
              <a:t>27.09.2018</a:t>
            </a:fld>
            <a:endParaRPr lang="ru-RU" dirty="0"/>
          </a:p>
        </p:txBody>
      </p:sp>
      <p:sp>
        <p:nvSpPr>
          <p:cNvPr id="6" name="Footer Placeholder 5"/>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7" name="Slide Number Placeholder 6"/>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spTree>
    <p:extLst>
      <p:ext uri="{BB962C8B-B14F-4D97-AF65-F5344CB8AC3E}">
        <p14:creationId xmlns:p14="http://schemas.microsoft.com/office/powerpoint/2010/main" val="393948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6901" y="65472"/>
            <a:ext cx="10001988" cy="775507"/>
          </a:xfrm>
        </p:spPr>
        <p:txBody>
          <a:bodyPr>
            <a:normAutofit/>
          </a:bodyPr>
          <a:lstStyle>
            <a:lvl1pPr>
              <a:defRPr sz="2539">
                <a:latin typeface="DINPro-Medium" panose="02000503030000020004" pitchFamily="50" charset="0"/>
              </a:defRPr>
            </a:lvl1pPr>
          </a:lstStyle>
          <a:p>
            <a:r>
              <a:rPr lang="en-US"/>
              <a:t>Click to edit Master title style</a:t>
            </a:r>
            <a:endParaRPr lang="ru-RU" dirty="0"/>
          </a:p>
        </p:txBody>
      </p:sp>
      <p:sp>
        <p:nvSpPr>
          <p:cNvPr id="3" name="Vertical Text Placeholder 2"/>
          <p:cNvSpPr>
            <a:spLocks noGrp="1"/>
          </p:cNvSpPr>
          <p:nvPr>
            <p:ph type="body" orient="vert" idx="1"/>
          </p:nvPr>
        </p:nvSpPr>
        <p:spPr/>
        <p:txBody>
          <a:bodyPr vert="eaVert"/>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495CA229-ED79-45E9-968C-BD963B2F1642}" type="datetime1">
              <a:rPr lang="ru-RU" smtClean="0"/>
              <a:t>27.09.2018</a:t>
            </a:fld>
            <a:endParaRPr lang="ru-RU" dirty="0"/>
          </a:p>
        </p:txBody>
      </p:sp>
      <p:sp>
        <p:nvSpPr>
          <p:cNvPr id="5" name="Footer Placeholder 4"/>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6" name="Slide Number Placeholder 5"/>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7" name="Group 6"/>
          <p:cNvGrpSpPr/>
          <p:nvPr/>
        </p:nvGrpSpPr>
        <p:grpSpPr>
          <a:xfrm>
            <a:off x="5" y="914404"/>
            <a:ext cx="12191998"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28529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lvl1pPr>
              <a:defRPr>
                <a:latin typeface="DINPro-Medium" panose="02000503030000020004" pitchFamily="50" charset="0"/>
              </a:defRPr>
            </a:lvl1pPr>
          </a:lstStyle>
          <a:p>
            <a:r>
              <a:rPr lang="en-US"/>
              <a:t>Click to edit Master title style</a:t>
            </a:r>
            <a:endParaRPr lang="ru-RU"/>
          </a:p>
        </p:txBody>
      </p:sp>
      <p:sp>
        <p:nvSpPr>
          <p:cNvPr id="3" name="Vertical Text Placeholder 2"/>
          <p:cNvSpPr>
            <a:spLocks noGrp="1"/>
          </p:cNvSpPr>
          <p:nvPr>
            <p:ph type="body" orient="vert" idx="1"/>
          </p:nvPr>
        </p:nvSpPr>
        <p:spPr>
          <a:xfrm>
            <a:off x="838199" y="365125"/>
            <a:ext cx="7734300" cy="5811838"/>
          </a:xfrm>
        </p:spPr>
        <p:txBody>
          <a:bodyPr vert="eaVert"/>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924C19AD-C13F-409D-9CDD-B41233151920}" type="datetime1">
              <a:rPr lang="ru-RU" smtClean="0"/>
              <a:t>27.09.2018</a:t>
            </a:fld>
            <a:endParaRPr lang="ru-RU" dirty="0"/>
          </a:p>
        </p:txBody>
      </p:sp>
      <p:sp>
        <p:nvSpPr>
          <p:cNvPr id="5" name="Footer Placeholder 4"/>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6" name="Slide Number Placeholder 5"/>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7" name="Group 6"/>
          <p:cNvGrpSpPr/>
          <p:nvPr/>
        </p:nvGrpSpPr>
        <p:grpSpPr>
          <a:xfrm>
            <a:off x="5" y="914404"/>
            <a:ext cx="12191998"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3800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1"/>
            <a:ext cx="9699301" cy="883186"/>
          </a:xfrm>
        </p:spPr>
        <p:txBody>
          <a:bodyPr>
            <a:normAutofit/>
          </a:bodyPr>
          <a:lstStyle>
            <a:lvl1pPr>
              <a:defRPr sz="2539"/>
            </a:lvl1pPr>
          </a:lstStyle>
          <a:p>
            <a:r>
              <a:rPr lang="en-US"/>
              <a:t>Click to edit Master title style</a:t>
            </a:r>
            <a:endParaRPr lang="en-US" dirty="0"/>
          </a:p>
        </p:txBody>
      </p:sp>
      <p:sp>
        <p:nvSpPr>
          <p:cNvPr id="3" name="Таблица 2"/>
          <p:cNvSpPr>
            <a:spLocks noGrp="1"/>
          </p:cNvSpPr>
          <p:nvPr>
            <p:ph type="tbl" idx="1"/>
          </p:nvPr>
        </p:nvSpPr>
        <p:spPr>
          <a:xfrm>
            <a:off x="914400" y="1981200"/>
            <a:ext cx="10363200" cy="4114800"/>
          </a:xfrm>
        </p:spPr>
        <p:txBody>
          <a:bodyPr/>
          <a:lstStyle/>
          <a:p>
            <a:r>
              <a:rPr lang="en-US"/>
              <a:t>Click icon to add table</a:t>
            </a:r>
            <a:endParaRPr lang="en-US" dirty="0"/>
          </a:p>
        </p:txBody>
      </p:sp>
      <p:sp>
        <p:nvSpPr>
          <p:cNvPr id="4" name="Дата 3"/>
          <p:cNvSpPr>
            <a:spLocks noGrp="1"/>
          </p:cNvSpPr>
          <p:nvPr>
            <p:ph type="dt" sz="half" idx="10"/>
          </p:nvPr>
        </p:nvSpPr>
        <p:spPr>
          <a:xfrm>
            <a:off x="886884" y="6367463"/>
            <a:ext cx="2540000" cy="457200"/>
          </a:xfrm>
          <a:prstGeom prst="rect">
            <a:avLst/>
          </a:prstGeom>
        </p:spPr>
        <p:txBody>
          <a:bodyPr/>
          <a:lstStyle>
            <a:lvl1pPr>
              <a:defRPr/>
            </a:lvl1pPr>
          </a:lstStyle>
          <a:p>
            <a:fld id="{EA5E3EEF-FB52-4EA4-BDF0-7A3C1A6EC811}" type="datetime1">
              <a:rPr lang="ru-RU" smtClean="0"/>
              <a:t>27.09.2018</a:t>
            </a:fld>
            <a:endParaRPr lang="ru-RU" dirty="0"/>
          </a:p>
        </p:txBody>
      </p:sp>
      <p:sp>
        <p:nvSpPr>
          <p:cNvPr id="5" name="Нижний колонтитул 4"/>
          <p:cNvSpPr>
            <a:spLocks noGrp="1"/>
          </p:cNvSpPr>
          <p:nvPr>
            <p:ph type="ftr" sz="quarter" idx="11"/>
          </p:nvPr>
        </p:nvSpPr>
        <p:spPr>
          <a:xfrm>
            <a:off x="4138085" y="6367463"/>
            <a:ext cx="3860800" cy="457200"/>
          </a:xfrm>
          <a:prstGeom prst="rect">
            <a:avLst/>
          </a:prstGeom>
        </p:spPr>
        <p:txBody>
          <a:bodyPr/>
          <a:lstStyle>
            <a:lvl1pPr>
              <a:defRPr/>
            </a:lvl1pPr>
          </a:lstStyle>
          <a:p>
            <a:endParaRPr lang="ru-RU" dirty="0"/>
          </a:p>
        </p:txBody>
      </p:sp>
      <p:sp>
        <p:nvSpPr>
          <p:cNvPr id="6" name="Номер слайда 5"/>
          <p:cNvSpPr>
            <a:spLocks noGrp="1"/>
          </p:cNvSpPr>
          <p:nvPr>
            <p:ph type="sldNum" sz="quarter" idx="12"/>
          </p:nvPr>
        </p:nvSpPr>
        <p:spPr>
          <a:xfrm>
            <a:off x="8710084" y="6367463"/>
            <a:ext cx="2540000" cy="457200"/>
          </a:xfrm>
        </p:spPr>
        <p:txBody>
          <a:bodyPr/>
          <a:lstStyle>
            <a:lvl1pPr>
              <a:defRPr/>
            </a:lvl1pPr>
          </a:lstStyle>
          <a:p>
            <a:fld id="{5F3F9096-8ED8-4F14-8F69-892A89853C22}" type="slidenum">
              <a:rPr lang="ru-RU" smtClean="0"/>
              <a:t>‹#›</a:t>
            </a:fld>
            <a:endParaRPr lang="ru-RU" dirty="0"/>
          </a:p>
        </p:txBody>
      </p:sp>
      <p:grpSp>
        <p:nvGrpSpPr>
          <p:cNvPr id="7" name="Group 6"/>
          <p:cNvGrpSpPr/>
          <p:nvPr userDrawn="1"/>
        </p:nvGrpSpPr>
        <p:grpSpPr>
          <a:xfrm>
            <a:off x="5" y="914404"/>
            <a:ext cx="12191998"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134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14055"/>
            <a:ext cx="9699301" cy="869132"/>
          </a:xfrm>
        </p:spPr>
        <p:txBody>
          <a:bodyPr>
            <a:normAutofit/>
          </a:bodyPr>
          <a:lstStyle>
            <a:lvl1pPr>
              <a:defRPr sz="2539"/>
            </a:lvl1pPr>
          </a:lstStyle>
          <a:p>
            <a:r>
              <a:rPr lang="en-US"/>
              <a:t>Click to edit Master title style</a:t>
            </a:r>
            <a:endParaRPr lang="en-US" dirty="0"/>
          </a:p>
        </p:txBody>
      </p:sp>
      <p:sp>
        <p:nvSpPr>
          <p:cNvPr id="3" name="Текст 2"/>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Клип 3"/>
          <p:cNvSpPr>
            <a:spLocks noGrp="1"/>
          </p:cNvSpPr>
          <p:nvPr>
            <p:ph type="clipArt" sz="half" idx="2"/>
          </p:nvPr>
        </p:nvSpPr>
        <p:spPr>
          <a:xfrm>
            <a:off x="6197602" y="1981200"/>
            <a:ext cx="5080000" cy="4114800"/>
          </a:xfrm>
        </p:spPr>
        <p:txBody>
          <a:bodyPr/>
          <a:lstStyle/>
          <a:p>
            <a:r>
              <a:rPr lang="en-US"/>
              <a:t>Click icon to add online image</a:t>
            </a:r>
            <a:endParaRPr lang="en-US" dirty="0"/>
          </a:p>
        </p:txBody>
      </p:sp>
      <p:sp>
        <p:nvSpPr>
          <p:cNvPr id="5" name="Дата 4"/>
          <p:cNvSpPr>
            <a:spLocks noGrp="1"/>
          </p:cNvSpPr>
          <p:nvPr>
            <p:ph type="dt" sz="half" idx="10"/>
          </p:nvPr>
        </p:nvSpPr>
        <p:spPr>
          <a:xfrm>
            <a:off x="914400" y="6248400"/>
            <a:ext cx="2540000" cy="457200"/>
          </a:xfrm>
          <a:prstGeom prst="rect">
            <a:avLst/>
          </a:prstGeom>
        </p:spPr>
        <p:txBody>
          <a:bodyPr/>
          <a:lstStyle>
            <a:lvl1pPr>
              <a:defRPr/>
            </a:lvl1pPr>
          </a:lstStyle>
          <a:p>
            <a:fld id="{01CABECD-6D9F-411E-80F7-F11B02C35BA4}" type="datetime1">
              <a:rPr lang="ru-RU" smtClean="0"/>
              <a:t>27.09.2018</a:t>
            </a:fld>
            <a:endParaRPr lang="ru-RU" dirty="0"/>
          </a:p>
        </p:txBody>
      </p:sp>
      <p:sp>
        <p:nvSpPr>
          <p:cNvPr id="6" name="Нижний колонтитул 5"/>
          <p:cNvSpPr>
            <a:spLocks noGrp="1"/>
          </p:cNvSpPr>
          <p:nvPr>
            <p:ph type="ftr" sz="quarter" idx="11"/>
          </p:nvPr>
        </p:nvSpPr>
        <p:spPr>
          <a:xfrm>
            <a:off x="4165602" y="6248400"/>
            <a:ext cx="3860800" cy="457200"/>
          </a:xfrm>
          <a:prstGeom prst="rect">
            <a:avLst/>
          </a:prstGeom>
        </p:spPr>
        <p:txBody>
          <a:bodyPr/>
          <a:lstStyle>
            <a:lvl1pPr>
              <a:defRPr/>
            </a:lvl1pPr>
          </a:lstStyle>
          <a:p>
            <a:endParaRPr lang="ru-RU" dirty="0"/>
          </a:p>
        </p:txBody>
      </p:sp>
      <p:sp>
        <p:nvSpPr>
          <p:cNvPr id="7" name="Номер слайда 6"/>
          <p:cNvSpPr>
            <a:spLocks noGrp="1"/>
          </p:cNvSpPr>
          <p:nvPr>
            <p:ph type="sldNum" sz="quarter" idx="12"/>
          </p:nvPr>
        </p:nvSpPr>
        <p:spPr>
          <a:xfrm>
            <a:off x="8737600" y="6248400"/>
            <a:ext cx="2540000" cy="457200"/>
          </a:xfrm>
        </p:spPr>
        <p:txBody>
          <a:bodyPr/>
          <a:lstStyle>
            <a:lvl1pPr>
              <a:defRPr/>
            </a:lvl1pPr>
          </a:lstStyle>
          <a:p>
            <a:fld id="{5F3F9096-8ED8-4F14-8F69-892A89853C22}" type="slidenum">
              <a:rPr lang="ru-RU" smtClean="0"/>
              <a:t>‹#›</a:t>
            </a:fld>
            <a:endParaRPr lang="ru-RU" dirty="0"/>
          </a:p>
        </p:txBody>
      </p:sp>
      <p:grpSp>
        <p:nvGrpSpPr>
          <p:cNvPr id="8" name="Group 7"/>
          <p:cNvGrpSpPr/>
          <p:nvPr userDrawn="1"/>
        </p:nvGrpSpPr>
        <p:grpSpPr>
          <a:xfrm>
            <a:off x="5" y="914404"/>
            <a:ext cx="12191998"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185662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DC6FAD5C-BF03-44A0-A253-9819CAA3B9B2}" type="datetime1">
              <a:rPr lang="ru-RU" smtClean="0"/>
              <a:t>27.09.2018</a:t>
            </a:fld>
            <a:endParaRPr lang="ru-RU"/>
          </a:p>
        </p:txBody>
      </p:sp>
      <p:sp>
        <p:nvSpPr>
          <p:cNvPr id="3" name="Footer Placeholder 2"/>
          <p:cNvSpPr>
            <a:spLocks noGrp="1"/>
          </p:cNvSpPr>
          <p:nvPr>
            <p:ph type="ftr" sz="quarter" idx="11"/>
          </p:nvPr>
        </p:nvSpPr>
        <p:spPr>
          <a:xfrm>
            <a:off x="162832" y="5935205"/>
            <a:ext cx="9971568" cy="365125"/>
          </a:xfrm>
          <a:prstGeom prst="rect">
            <a:avLst/>
          </a:prstGeom>
        </p:spPr>
        <p:txBody>
          <a:bodyPr/>
          <a:lstStyle>
            <a:lvl1pPr>
              <a:defRPr>
                <a:latin typeface="DINPro-Medium" panose="02000503030000020004" pitchFamily="50" charset="0"/>
              </a:defRPr>
            </a:lvl1pPr>
          </a:lstStyle>
          <a:p>
            <a:endParaRPr lang="ru-RU"/>
          </a:p>
        </p:txBody>
      </p:sp>
      <p:sp>
        <p:nvSpPr>
          <p:cNvPr id="4" name="Slide Number Placeholder 3"/>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5" name="Group 4"/>
          <p:cNvGrpSpPr/>
          <p:nvPr/>
        </p:nvGrpSpPr>
        <p:grpSpPr>
          <a:xfrm>
            <a:off x="2" y="914404"/>
            <a:ext cx="12191999" cy="31218"/>
            <a:chOff x="0" y="914404"/>
            <a:chExt cx="12191999" cy="31218"/>
          </a:xfrm>
        </p:grpSpPr>
        <p:cxnSp>
          <p:nvCxnSpPr>
            <p:cNvPr id="6" name="Straight Connector 5"/>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9" name="Content Placeholder 13"/>
          <p:cNvSpPr>
            <a:spLocks noGrp="1"/>
          </p:cNvSpPr>
          <p:nvPr>
            <p:ph sz="quarter" idx="13" hasCustomPrompt="1"/>
          </p:nvPr>
        </p:nvSpPr>
        <p:spPr>
          <a:xfrm>
            <a:off x="646161" y="6469322"/>
            <a:ext cx="9488238" cy="207295"/>
          </a:xfrm>
        </p:spPr>
        <p:txBody>
          <a:bodyPr>
            <a:normAutofit/>
          </a:bodyPr>
          <a:lstStyle>
            <a:lvl1pPr marL="0" marR="0" indent="0" algn="l" defTabSz="727272" rtl="0" eaLnBrk="1" fontAlgn="auto" latinLnBrk="0" hangingPunct="1">
              <a:lnSpc>
                <a:spcPct val="90000"/>
              </a:lnSpc>
              <a:spcBef>
                <a:spcPts val="795"/>
              </a:spcBef>
              <a:spcAft>
                <a:spcPts val="0"/>
              </a:spcAft>
              <a:buClrTx/>
              <a:buSzTx/>
              <a:buFontTx/>
              <a:buNone/>
              <a:tabLst/>
              <a:defRPr sz="1088"/>
            </a:lvl1pPr>
          </a:lstStyle>
          <a:p>
            <a:pPr marL="414589" marR="0" lvl="0" indent="-414589" algn="l" defTabSz="727272" rtl="0" eaLnBrk="1" fontAlgn="auto" latinLnBrk="0" hangingPunct="1">
              <a:lnSpc>
                <a:spcPct val="90000"/>
              </a:lnSpc>
              <a:spcBef>
                <a:spcPts val="795"/>
              </a:spcBef>
              <a:spcAft>
                <a:spcPts val="0"/>
              </a:spcAft>
              <a:buClrTx/>
              <a:buSzTx/>
              <a:tabLst/>
              <a:defRPr/>
            </a:pPr>
            <a:r>
              <a:rPr lang="en-US" dirty="0"/>
              <a:t>References</a:t>
            </a:r>
          </a:p>
        </p:txBody>
      </p:sp>
    </p:spTree>
    <p:extLst>
      <p:ext uri="{BB962C8B-B14F-4D97-AF65-F5344CB8AC3E}">
        <p14:creationId xmlns:p14="http://schemas.microsoft.com/office/powerpoint/2010/main" val="1976212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0A397BE9-5922-4BE0-950B-07FE05B5132A}" type="datetime1">
              <a:rPr lang="ru-RU" smtClean="0"/>
              <a:t>27.09.2018</a:t>
            </a:fld>
            <a:endParaRPr lang="ru-RU"/>
          </a:p>
        </p:txBody>
      </p:sp>
      <p:sp>
        <p:nvSpPr>
          <p:cNvPr id="3" name="Footer Placeholder 2"/>
          <p:cNvSpPr>
            <a:spLocks noGrp="1"/>
          </p:cNvSpPr>
          <p:nvPr>
            <p:ph type="ftr" sz="quarter" idx="11"/>
          </p:nvPr>
        </p:nvSpPr>
        <p:spPr>
          <a:xfrm>
            <a:off x="162832" y="5935205"/>
            <a:ext cx="9971568" cy="365125"/>
          </a:xfrm>
          <a:prstGeom prst="rect">
            <a:avLst/>
          </a:prstGeom>
        </p:spPr>
        <p:txBody>
          <a:bodyPr/>
          <a:lstStyle>
            <a:lvl1pPr>
              <a:defRPr>
                <a:latin typeface="DINPro-Medium" panose="02000503030000020004" pitchFamily="50" charset="0"/>
              </a:defRPr>
            </a:lvl1pPr>
          </a:lstStyle>
          <a:p>
            <a:endParaRPr lang="ru-RU"/>
          </a:p>
        </p:txBody>
      </p:sp>
      <p:sp>
        <p:nvSpPr>
          <p:cNvPr id="4" name="Slide Number Placeholder 3"/>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5" name="Group 4"/>
          <p:cNvGrpSpPr/>
          <p:nvPr/>
        </p:nvGrpSpPr>
        <p:grpSpPr>
          <a:xfrm>
            <a:off x="2" y="914404"/>
            <a:ext cx="12191999" cy="31218"/>
            <a:chOff x="0" y="914404"/>
            <a:chExt cx="12191999" cy="31218"/>
          </a:xfrm>
        </p:grpSpPr>
        <p:cxnSp>
          <p:nvCxnSpPr>
            <p:cNvPr id="6" name="Straight Connector 5"/>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9" name="Content Placeholder 13"/>
          <p:cNvSpPr>
            <a:spLocks noGrp="1"/>
          </p:cNvSpPr>
          <p:nvPr>
            <p:ph sz="quarter" idx="13" hasCustomPrompt="1"/>
          </p:nvPr>
        </p:nvSpPr>
        <p:spPr>
          <a:xfrm>
            <a:off x="646161" y="6469322"/>
            <a:ext cx="9488238" cy="207295"/>
          </a:xfrm>
        </p:spPr>
        <p:txBody>
          <a:bodyPr>
            <a:normAutofit/>
          </a:bodyPr>
          <a:lstStyle>
            <a:lvl1pPr marL="0" marR="0" indent="0" algn="l" defTabSz="727272" rtl="0" eaLnBrk="1" fontAlgn="auto" latinLnBrk="0" hangingPunct="1">
              <a:lnSpc>
                <a:spcPct val="90000"/>
              </a:lnSpc>
              <a:spcBef>
                <a:spcPts val="795"/>
              </a:spcBef>
              <a:spcAft>
                <a:spcPts val="0"/>
              </a:spcAft>
              <a:buClrTx/>
              <a:buSzTx/>
              <a:buFontTx/>
              <a:buNone/>
              <a:tabLst/>
              <a:defRPr sz="1088"/>
            </a:lvl1pPr>
          </a:lstStyle>
          <a:p>
            <a:pPr marL="414589" marR="0" lvl="0" indent="-414589" algn="l" defTabSz="727272" rtl="0" eaLnBrk="1" fontAlgn="auto" latinLnBrk="0" hangingPunct="1">
              <a:lnSpc>
                <a:spcPct val="90000"/>
              </a:lnSpc>
              <a:spcBef>
                <a:spcPts val="795"/>
              </a:spcBef>
              <a:spcAft>
                <a:spcPts val="0"/>
              </a:spcAft>
              <a:buClrTx/>
              <a:buSzTx/>
              <a:tabLst/>
              <a:defRPr/>
            </a:pPr>
            <a:r>
              <a:rPr lang="en-US" dirty="0"/>
              <a:t>References</a:t>
            </a:r>
          </a:p>
        </p:txBody>
      </p:sp>
    </p:spTree>
    <p:extLst>
      <p:ext uri="{BB962C8B-B14F-4D97-AF65-F5344CB8AC3E}">
        <p14:creationId xmlns:p14="http://schemas.microsoft.com/office/powerpoint/2010/main" val="142444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F3F9096-8ED8-4F14-8F69-892A89853C22}" type="slidenum">
              <a:rPr lang="ru-RU" smtClean="0"/>
              <a:t>‹#›</a:t>
            </a:fld>
            <a:endParaRPr lang="ru-RU" dirty="0"/>
          </a:p>
        </p:txBody>
      </p:sp>
    </p:spTree>
    <p:extLst>
      <p:ext uri="{BB962C8B-B14F-4D97-AF65-F5344CB8AC3E}">
        <p14:creationId xmlns:p14="http://schemas.microsoft.com/office/powerpoint/2010/main" val="106172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53710"/>
          </a:xfrm>
        </p:spPr>
        <p:txBody>
          <a:bodyPr/>
          <a:lstStyle>
            <a:lvl1pPr>
              <a:defRPr>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6" name="Slide Number Placeholder 5"/>
          <p:cNvSpPr>
            <a:spLocks noGrp="1"/>
          </p:cNvSpPr>
          <p:nvPr>
            <p:ph type="sldNum" sz="quarter" idx="12"/>
          </p:nvPr>
        </p:nvSpPr>
        <p:spPr>
          <a:xfrm>
            <a:off x="11757836" y="6595030"/>
            <a:ext cx="434164" cy="234315"/>
          </a:xfrm>
        </p:spPr>
        <p:txBody>
          <a:bodyPr/>
          <a:lstStyle>
            <a:lvl1pPr>
              <a:defRPr sz="1050">
                <a:solidFill>
                  <a:schemeClr val="bg1"/>
                </a:solidFill>
              </a:defRPr>
            </a:lvl1pPr>
          </a:lstStyle>
          <a:p>
            <a:fld id="{5F3F9096-8ED8-4F14-8F69-892A89853C22}" type="slidenum">
              <a:rPr lang="ru-RU" smtClean="0"/>
              <a:pPr/>
              <a:t>‹#›</a:t>
            </a:fld>
            <a:endParaRPr lang="ru-RU" dirty="0"/>
          </a:p>
        </p:txBody>
      </p:sp>
      <p:grpSp>
        <p:nvGrpSpPr>
          <p:cNvPr id="10" name="Group 9"/>
          <p:cNvGrpSpPr/>
          <p:nvPr/>
        </p:nvGrpSpPr>
        <p:grpSpPr>
          <a:xfrm>
            <a:off x="1" y="765330"/>
            <a:ext cx="12191998"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13" name="Text Placeholder 12"/>
          <p:cNvSpPr>
            <a:spLocks noGrp="1"/>
          </p:cNvSpPr>
          <p:nvPr>
            <p:ph type="body" sz="quarter" idx="13"/>
          </p:nvPr>
        </p:nvSpPr>
        <p:spPr>
          <a:xfrm>
            <a:off x="609600" y="6241572"/>
            <a:ext cx="6400800" cy="492125"/>
          </a:xfrm>
        </p:spPr>
        <p:txBody>
          <a:bodyPr>
            <a:normAutofit/>
          </a:bodyPr>
          <a:lstStyle>
            <a:lvl1pPr marL="0" indent="0">
              <a:buNone/>
              <a:defRPr sz="1400">
                <a:solidFill>
                  <a:schemeClr val="accent1">
                    <a:lumMod val="75000"/>
                  </a:schemeClr>
                </a:solidFill>
              </a:defRPr>
            </a:lvl1pPr>
          </a:lstStyle>
          <a:p>
            <a:pPr lvl="0"/>
            <a:r>
              <a:rPr lang="en-US"/>
              <a:t>Edit Master text styles</a:t>
            </a:r>
          </a:p>
        </p:txBody>
      </p:sp>
      <p:sp>
        <p:nvSpPr>
          <p:cNvPr id="14" name="Title 13"/>
          <p:cNvSpPr>
            <a:spLocks noGrp="1"/>
          </p:cNvSpPr>
          <p:nvPr>
            <p:ph type="title"/>
          </p:nvPr>
        </p:nvSpPr>
        <p:spPr>
          <a:xfrm>
            <a:off x="596554" y="5432"/>
            <a:ext cx="10040669" cy="775507"/>
          </a:xfrm>
        </p:spPr>
        <p:txBody>
          <a:bodyPr/>
          <a:lstStyle>
            <a:lvl1pPr>
              <a:defRPr>
                <a:solidFill>
                  <a:schemeClr val="accent1">
                    <a:lumMod val="75000"/>
                  </a:schemeClr>
                </a:solidFill>
              </a:defRPr>
            </a:lvl1pPr>
          </a:lstStyle>
          <a:p>
            <a:r>
              <a:rPr lang="en-US"/>
              <a:t>Click to edit Master title style</a:t>
            </a:r>
            <a:endParaRPr lang="en-US" dirty="0"/>
          </a:p>
        </p:txBody>
      </p:sp>
      <p:grpSp>
        <p:nvGrpSpPr>
          <p:cNvPr id="16" name="Group 15"/>
          <p:cNvGrpSpPr/>
          <p:nvPr userDrawn="1"/>
        </p:nvGrpSpPr>
        <p:grpSpPr>
          <a:xfrm>
            <a:off x="10495005" y="44535"/>
            <a:ext cx="1582126" cy="662014"/>
            <a:chOff x="10554952" y="44534"/>
            <a:chExt cx="1543126" cy="662014"/>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8" name="TextBox 17"/>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Tree>
    <p:extLst>
      <p:ext uri="{BB962C8B-B14F-4D97-AF65-F5344CB8AC3E}">
        <p14:creationId xmlns:p14="http://schemas.microsoft.com/office/powerpoint/2010/main" val="212619267"/>
      </p:ext>
    </p:extLst>
  </p:cSld>
  <p:clrMapOvr>
    <a:masterClrMapping/>
  </p:clrMapOvr>
  <p:extLst>
    <p:ext uri="{DCECCB84-F9BA-43D5-87BE-67443E8EF086}">
      <p15:sldGuideLst xmlns:p15="http://schemas.microsoft.com/office/powerpoint/2012/main">
        <p15:guide id="1" orient="horz" pos="2160">
          <p15:clr>
            <a:srgbClr val="A4A3A4"/>
          </p15:clr>
        </p15:guide>
        <p15:guide id="2" orient="horz" pos="2736">
          <p15:clr>
            <a:srgbClr val="A4A3A4"/>
          </p15:clr>
        </p15:guide>
        <p15:guide id="3" orient="horz" pos="3312">
          <p15:clr>
            <a:srgbClr val="A4A3A4"/>
          </p15:clr>
        </p15:guide>
        <p15:guide id="4" orient="horz" pos="1584">
          <p15:clr>
            <a:srgbClr val="A4A3A4"/>
          </p15:clr>
        </p15:guide>
        <p15:guide id="6" orient="horz" pos="3888">
          <p15:clr>
            <a:srgbClr val="A4A3A4"/>
          </p15:clr>
        </p15:guide>
        <p15:guide id="8" pos="4416">
          <p15:clr>
            <a:srgbClr val="A4A3A4"/>
          </p15:clr>
        </p15:guide>
        <p15:guide id="9" pos="4992">
          <p15:clr>
            <a:srgbClr val="A4A3A4"/>
          </p15:clr>
        </p15:guide>
        <p15:guide id="10" pos="5568">
          <p15:clr>
            <a:srgbClr val="A4A3A4"/>
          </p15:clr>
        </p15:guide>
        <p15:guide id="11" pos="6144">
          <p15:clr>
            <a:srgbClr val="A4A3A4"/>
          </p15:clr>
        </p15:guide>
        <p15:guide id="12" pos="6720">
          <p15:clr>
            <a:srgbClr val="A4A3A4"/>
          </p15:clr>
        </p15:guide>
        <p15:guide id="13" pos="7296">
          <p15:clr>
            <a:srgbClr val="A4A3A4"/>
          </p15:clr>
        </p15:guide>
        <p15:guide id="14" pos="3840">
          <p15:clr>
            <a:srgbClr val="A4A3A4"/>
          </p15:clr>
        </p15:guide>
        <p15:guide id="15" pos="3264">
          <p15:clr>
            <a:srgbClr val="A4A3A4"/>
          </p15:clr>
        </p15:guide>
        <p15:guide id="16" pos="2688">
          <p15:clr>
            <a:srgbClr val="A4A3A4"/>
          </p15:clr>
        </p15:guide>
        <p15:guide id="17" pos="2112">
          <p15:clr>
            <a:srgbClr val="A4A3A4"/>
          </p15:clr>
        </p15:guide>
        <p15:guide id="20" orient="horz" pos="1008" userDrawn="1">
          <p15:clr>
            <a:srgbClr val="A4A3A4"/>
          </p15:clr>
        </p15:guide>
        <p15:guide id="24" pos="1536" userDrawn="1">
          <p15:clr>
            <a:srgbClr val="A4A3A4"/>
          </p15:clr>
        </p15:guide>
        <p15:guide id="25" pos="384" userDrawn="1">
          <p15:clr>
            <a:srgbClr val="A4A3A4"/>
          </p15:clr>
        </p15:guide>
        <p15:guide id="26" pos="960"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2C562-A996-4ACD-B358-C6D309749351}"/>
              </a:ext>
            </a:extLst>
          </p:cNvPr>
          <p:cNvSpPr/>
          <p:nvPr userDrawn="1"/>
        </p:nvSpPr>
        <p:spPr>
          <a:xfrm>
            <a:off x="0" y="6270255"/>
            <a:ext cx="12211410" cy="587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3" name="Content Placeholder 2"/>
          <p:cNvSpPr>
            <a:spLocks noGrp="1"/>
          </p:cNvSpPr>
          <p:nvPr>
            <p:ph idx="1"/>
          </p:nvPr>
        </p:nvSpPr>
        <p:spPr>
          <a:xfrm>
            <a:off x="546751" y="1451563"/>
            <a:ext cx="10972800" cy="4553710"/>
          </a:xfrm>
        </p:spPr>
        <p:txBody>
          <a:bodyPr/>
          <a:lstStyle>
            <a:lvl1pPr>
              <a:defRPr>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6" name="Slide Number Placeholder 5"/>
          <p:cNvSpPr>
            <a:spLocks noGrp="1"/>
          </p:cNvSpPr>
          <p:nvPr>
            <p:ph type="sldNum" sz="quarter" idx="12"/>
          </p:nvPr>
        </p:nvSpPr>
        <p:spPr>
          <a:xfrm>
            <a:off x="11757837" y="6595032"/>
            <a:ext cx="434164" cy="234315"/>
          </a:xfrm>
        </p:spPr>
        <p:txBody>
          <a:bodyPr/>
          <a:lstStyle>
            <a:lvl1pPr>
              <a:defRPr sz="788">
                <a:solidFill>
                  <a:schemeClr val="tx1"/>
                </a:solidFill>
              </a:defRPr>
            </a:lvl1pPr>
          </a:lstStyle>
          <a:p>
            <a:fld id="{5F3F9096-8ED8-4F14-8F69-892A89853C22}" type="slidenum">
              <a:rPr lang="ru-RU" smtClean="0"/>
              <a:pPr/>
              <a:t>‹#›</a:t>
            </a:fld>
            <a:endParaRPr lang="ru-RU" dirty="0"/>
          </a:p>
        </p:txBody>
      </p:sp>
      <p:grpSp>
        <p:nvGrpSpPr>
          <p:cNvPr id="10" name="Group 9"/>
          <p:cNvGrpSpPr/>
          <p:nvPr/>
        </p:nvGrpSpPr>
        <p:grpSpPr>
          <a:xfrm>
            <a:off x="3" y="765331"/>
            <a:ext cx="12191999"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13" name="Text Placeholder 12"/>
          <p:cNvSpPr>
            <a:spLocks noGrp="1"/>
          </p:cNvSpPr>
          <p:nvPr>
            <p:ph type="body" sz="quarter" idx="13"/>
          </p:nvPr>
        </p:nvSpPr>
        <p:spPr>
          <a:xfrm>
            <a:off x="609601" y="6241574"/>
            <a:ext cx="6400800" cy="492125"/>
          </a:xfrm>
        </p:spPr>
        <p:txBody>
          <a:bodyPr>
            <a:normAutofit/>
          </a:bodyPr>
          <a:lstStyle>
            <a:lvl1pPr marL="0" indent="0">
              <a:buNone/>
              <a:defRPr sz="1050">
                <a:solidFill>
                  <a:schemeClr val="accent1">
                    <a:lumMod val="75000"/>
                  </a:schemeClr>
                </a:solidFill>
              </a:defRPr>
            </a:lvl1pPr>
          </a:lstStyle>
          <a:p>
            <a:pPr lvl="0"/>
            <a:r>
              <a:rPr lang="en-US"/>
              <a:t>Edit Master text styles</a:t>
            </a:r>
          </a:p>
        </p:txBody>
      </p:sp>
      <p:sp>
        <p:nvSpPr>
          <p:cNvPr id="14" name="Title 13"/>
          <p:cNvSpPr>
            <a:spLocks noGrp="1"/>
          </p:cNvSpPr>
          <p:nvPr>
            <p:ph type="title"/>
          </p:nvPr>
        </p:nvSpPr>
        <p:spPr>
          <a:xfrm>
            <a:off x="521273" y="-10177"/>
            <a:ext cx="10040670" cy="775507"/>
          </a:xfrm>
        </p:spPr>
        <p:txBody>
          <a:bodyPr/>
          <a:lstStyle>
            <a:lvl1pPr>
              <a:defRPr>
                <a:solidFill>
                  <a:schemeClr val="accent1">
                    <a:lumMod val="75000"/>
                  </a:schemeClr>
                </a:solidFill>
              </a:defRPr>
            </a:lvl1pPr>
          </a:lstStyle>
          <a:p>
            <a:r>
              <a:rPr lang="en-US"/>
              <a:t>Click to edit Master title style</a:t>
            </a:r>
            <a:endParaRPr lang="en-US" dirty="0"/>
          </a:p>
        </p:txBody>
      </p:sp>
      <p:grpSp>
        <p:nvGrpSpPr>
          <p:cNvPr id="16" name="Group 15"/>
          <p:cNvGrpSpPr/>
          <p:nvPr userDrawn="1"/>
        </p:nvGrpSpPr>
        <p:grpSpPr>
          <a:xfrm>
            <a:off x="10845478" y="180110"/>
            <a:ext cx="1231656" cy="534857"/>
            <a:chOff x="10554952" y="44534"/>
            <a:chExt cx="1543126" cy="68157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8" name="TextBox 17"/>
            <p:cNvSpPr txBox="1"/>
            <p:nvPr userDrawn="1"/>
          </p:nvSpPr>
          <p:spPr>
            <a:xfrm>
              <a:off x="10554952" y="485718"/>
              <a:ext cx="1479375" cy="240386"/>
            </a:xfrm>
            <a:prstGeom prst="rect">
              <a:avLst/>
            </a:prstGeom>
            <a:noFill/>
          </p:spPr>
          <p:txBody>
            <a:bodyPr wrap="square" rtlCol="0">
              <a:spAutoFit/>
            </a:bodyPr>
            <a:lstStyle/>
            <a:p>
              <a:pPr algn="r"/>
              <a:r>
                <a:rPr lang="en-US" sz="626" dirty="0">
                  <a:solidFill>
                    <a:srgbClr val="005DA4"/>
                  </a:solidFill>
                </a:rPr>
                <a:t>http://mdwrt.com</a:t>
              </a:r>
              <a:endParaRPr lang="ru-RU" sz="626" dirty="0">
                <a:solidFill>
                  <a:srgbClr val="005DA4"/>
                </a:solidFill>
              </a:endParaRPr>
            </a:p>
          </p:txBody>
        </p:sp>
      </p:grpSp>
    </p:spTree>
    <p:extLst>
      <p:ext uri="{BB962C8B-B14F-4D97-AF65-F5344CB8AC3E}">
        <p14:creationId xmlns:p14="http://schemas.microsoft.com/office/powerpoint/2010/main" val="639068459"/>
      </p:ext>
    </p:extLst>
  </p:cSld>
  <p:clrMapOvr>
    <a:masterClrMapping/>
  </p:clrMapOvr>
  <p:extLst mod="1">
    <p:ext uri="{DCECCB84-F9BA-43D5-87BE-67443E8EF086}">
      <p15:sldGuideLst xmlns:p15="http://schemas.microsoft.com/office/powerpoint/2012/main">
        <p15:guide id="1" orient="horz" pos="2382">
          <p15:clr>
            <a:srgbClr val="A4A3A4"/>
          </p15:clr>
        </p15:guide>
        <p15:guide id="6" orient="horz" pos="4350">
          <p15:clr>
            <a:srgbClr val="A4A3A4"/>
          </p15:clr>
        </p15:guide>
        <p15:guide id="8" pos="3368">
          <p15:clr>
            <a:srgbClr val="A4A3A4"/>
          </p15:clr>
        </p15:guide>
        <p15:guide id="11" pos="5096">
          <p15:clr>
            <a:srgbClr val="A4A3A4"/>
          </p15:clr>
        </p15:guide>
        <p15:guide id="13" pos="6392">
          <p15:clr>
            <a:srgbClr val="A4A3A4"/>
          </p15:clr>
        </p15:guide>
        <p15:guide id="20" orient="horz" pos="1008">
          <p15:clr>
            <a:srgbClr val="A4A3A4"/>
          </p15:clr>
        </p15:guide>
        <p15:guide id="24" pos="1928">
          <p15:clr>
            <a:srgbClr val="A4A3A4"/>
          </p15:clr>
        </p15:guide>
        <p15:guide id="25" pos="288">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6"/>
          <p:cNvSpPr>
            <a:spLocks noGrp="1"/>
          </p:cNvSpPr>
          <p:nvPr>
            <p:ph type="sldNum" sz="quarter" idx="4"/>
          </p:nvPr>
        </p:nvSpPr>
        <p:spPr>
          <a:xfrm>
            <a:off x="8339667" y="1"/>
            <a:ext cx="3852333" cy="496887"/>
          </a:xfrm>
          <a:prstGeom prst="rect">
            <a:avLst/>
          </a:prstGeom>
        </p:spPr>
        <p:txBody>
          <a:bodyPr vert="horz" lIns="91440" tIns="45720" rIns="91440" bIns="45720" rtlCol="0" anchor="t"/>
          <a:lstStyle>
            <a:lvl1pPr algn="r">
              <a:defRPr sz="1600" b="1">
                <a:solidFill>
                  <a:schemeClr val="bg1"/>
                </a:solidFill>
              </a:defRPr>
            </a:lvl1pPr>
          </a:lstStyle>
          <a:p>
            <a:fld id="{4E810A67-170D-4C73-8E29-995CD80C41FC}"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51750127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3256" y="1858778"/>
            <a:ext cx="9144000" cy="1606735"/>
          </a:xfrm>
        </p:spPr>
        <p:txBody>
          <a:bodyPr anchor="b"/>
          <a:lstStyle>
            <a:lvl1pPr algn="l">
              <a:defRPr sz="4772">
                <a:latin typeface="DINPro-Medium" panose="02000503030000020004" pitchFamily="50" charset="0"/>
              </a:defRPr>
            </a:lvl1pPr>
          </a:lstStyle>
          <a:p>
            <a:r>
              <a:rPr lang="en-US"/>
              <a:t>Click to edit Master title style</a:t>
            </a:r>
            <a:endParaRPr lang="ru-RU" dirty="0"/>
          </a:p>
        </p:txBody>
      </p:sp>
      <p:sp>
        <p:nvSpPr>
          <p:cNvPr id="3" name="Subtitle 2"/>
          <p:cNvSpPr>
            <a:spLocks noGrp="1"/>
          </p:cNvSpPr>
          <p:nvPr>
            <p:ph type="subTitle" idx="1"/>
          </p:nvPr>
        </p:nvSpPr>
        <p:spPr>
          <a:xfrm>
            <a:off x="613256" y="3660034"/>
            <a:ext cx="9144000" cy="1655762"/>
          </a:xfrm>
        </p:spPr>
        <p:txBody>
          <a:bodyPr/>
          <a:lstStyle>
            <a:lvl1pPr marL="0" indent="0" algn="l">
              <a:buNone/>
              <a:defRPr sz="1909">
                <a:latin typeface="DINPro-Medium" panose="02000503030000020004" pitchFamily="50" charset="0"/>
              </a:defRPr>
            </a:lvl1pPr>
            <a:lvl2pPr marL="363636" indent="0" algn="ctr">
              <a:buNone/>
              <a:defRPr sz="1591"/>
            </a:lvl2pPr>
            <a:lvl3pPr marL="727272" indent="0" algn="ctr">
              <a:buNone/>
              <a:defRPr sz="1432"/>
            </a:lvl3pPr>
            <a:lvl4pPr marL="1090908" indent="0" algn="ctr">
              <a:buNone/>
              <a:defRPr sz="1272"/>
            </a:lvl4pPr>
            <a:lvl5pPr marL="1454543" indent="0" algn="ctr">
              <a:buNone/>
              <a:defRPr sz="1272"/>
            </a:lvl5pPr>
            <a:lvl6pPr marL="1818180" indent="0" algn="ctr">
              <a:buNone/>
              <a:defRPr sz="1272"/>
            </a:lvl6pPr>
            <a:lvl7pPr marL="2181816" indent="0" algn="ctr">
              <a:buNone/>
              <a:defRPr sz="1272"/>
            </a:lvl7pPr>
            <a:lvl8pPr marL="2545452" indent="0" algn="ctr">
              <a:buNone/>
              <a:defRPr sz="1272"/>
            </a:lvl8pPr>
            <a:lvl9pPr marL="2909088" indent="0" algn="ctr">
              <a:buNone/>
              <a:defRPr sz="1272"/>
            </a:lvl9pPr>
          </a:lstStyle>
          <a:p>
            <a:r>
              <a:rPr lang="en-US"/>
              <a:t>Click to edit Master subtitle style</a:t>
            </a:r>
            <a:endParaRPr lang="ru-RU" dirty="0"/>
          </a:p>
        </p:txBody>
      </p:sp>
      <p:sp>
        <p:nvSpPr>
          <p:cNvPr id="4" name="Date Placeholder 3"/>
          <p:cNvSpPr>
            <a:spLocks noGrp="1"/>
          </p:cNvSpPr>
          <p:nvPr>
            <p:ph type="dt" sz="half" idx="10"/>
          </p:nvPr>
        </p:nvSpPr>
        <p:spPr/>
        <p:txBody>
          <a:bodyPr/>
          <a:lstStyle/>
          <a:p>
            <a:fld id="{85E1876E-13DE-4B28-B3A0-B6B5DC0C0B08}" type="datetime1">
              <a:rPr lang="ru-RU" smtClean="0"/>
              <a:t>27.09.2018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3F9096-8ED8-4F14-8F69-892A89853C22}" type="slidenum">
              <a:rPr lang="ru-RU" smtClean="0"/>
              <a:t>‹#›</a:t>
            </a:fld>
            <a:endParaRPr lang="ru-RU"/>
          </a:p>
        </p:txBody>
      </p:sp>
      <p:sp>
        <p:nvSpPr>
          <p:cNvPr id="9" name="Rectangle 8"/>
          <p:cNvSpPr/>
          <p:nvPr/>
        </p:nvSpPr>
        <p:spPr>
          <a:xfrm>
            <a:off x="1" y="4487918"/>
            <a:ext cx="12192001" cy="2370083"/>
          </a:xfrm>
          <a:prstGeom prst="rect">
            <a:avLst/>
          </a:prstGeom>
          <a:solidFill>
            <a:srgbClr val="005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2"/>
          </a:p>
        </p:txBody>
      </p:sp>
    </p:spTree>
    <p:extLst>
      <p:ext uri="{BB962C8B-B14F-4D97-AF65-F5344CB8AC3E}">
        <p14:creationId xmlns:p14="http://schemas.microsoft.com/office/powerpoint/2010/main" val="359194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518" y="11192"/>
            <a:ext cx="10054062" cy="825722"/>
          </a:xfrm>
        </p:spPr>
        <p:txBody>
          <a:bodyPr>
            <a:normAutofit/>
          </a:bodyPr>
          <a:lstStyle>
            <a:lvl1pPr>
              <a:defRPr sz="2539">
                <a:solidFill>
                  <a:schemeClr val="accent5">
                    <a:lumMod val="75000"/>
                  </a:schemeClr>
                </a:solidFill>
                <a:latin typeface="DINPro-Medium" panose="02000503030000020004" pitchFamily="50" charset="0"/>
              </a:defRPr>
            </a:lvl1pPr>
          </a:lstStyle>
          <a:p>
            <a:r>
              <a:rPr lang="en-US" dirty="0"/>
              <a:t>Click to edit Master title style</a:t>
            </a:r>
            <a:endParaRPr lang="ru-RU" dirty="0"/>
          </a:p>
        </p:txBody>
      </p:sp>
      <p:sp>
        <p:nvSpPr>
          <p:cNvPr id="3" name="Content Placeholder 2"/>
          <p:cNvSpPr>
            <a:spLocks noGrp="1"/>
          </p:cNvSpPr>
          <p:nvPr>
            <p:ph idx="1"/>
          </p:nvPr>
        </p:nvSpPr>
        <p:spPr/>
        <p:txBody>
          <a:bodyPr/>
          <a:lstStyle>
            <a:lvl1pPr>
              <a:defRPr>
                <a:solidFill>
                  <a:schemeClr val="accent5">
                    <a:lumMod val="75000"/>
                  </a:schemeClr>
                </a:solidFill>
                <a:latin typeface="DINPro-Medium" panose="02000503030000020004" pitchFamily="50" charset="0"/>
              </a:defRPr>
            </a:lvl1pPr>
            <a:lvl2pPr>
              <a:defRPr>
                <a:solidFill>
                  <a:schemeClr val="accent5">
                    <a:lumMod val="75000"/>
                  </a:schemeClr>
                </a:solidFill>
                <a:latin typeface="DINPro-Medium" panose="02000503030000020004" pitchFamily="50" charset="0"/>
              </a:defRPr>
            </a:lvl2pPr>
            <a:lvl3pPr>
              <a:defRPr>
                <a:solidFill>
                  <a:schemeClr val="accent5">
                    <a:lumMod val="75000"/>
                  </a:schemeClr>
                </a:solidFill>
                <a:latin typeface="DINPro-Medium" panose="02000503030000020004" pitchFamily="50" charset="0"/>
              </a:defRPr>
            </a:lvl3pPr>
            <a:lvl4pPr>
              <a:defRPr>
                <a:solidFill>
                  <a:schemeClr val="accent5">
                    <a:lumMod val="75000"/>
                  </a:schemeClr>
                </a:solidFill>
                <a:latin typeface="DINPro-Medium" panose="02000503030000020004" pitchFamily="50" charset="0"/>
              </a:defRPr>
            </a:lvl4pPr>
            <a:lvl5pPr>
              <a:defRPr>
                <a:solidFill>
                  <a:schemeClr val="accent5">
                    <a:lumMod val="75000"/>
                  </a:schemeClr>
                </a:solidFill>
                <a:latin typeface="DINPro-Medium" panose="02000503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10"/>
          </p:nvPr>
        </p:nvSpPr>
        <p:spPr/>
        <p:txBody>
          <a:bodyPr/>
          <a:lstStyle/>
          <a:p>
            <a:fld id="{FD2397AA-CAA5-4D5B-84E1-20874BC569D1}" type="datetime1">
              <a:rPr lang="ru-RU" smtClean="0"/>
              <a:t>27.09.2018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3F9096-8ED8-4F14-8F69-892A89853C22}" type="slidenum">
              <a:rPr lang="ru-RU" smtClean="0"/>
              <a:t>‹#›</a:t>
            </a:fld>
            <a:endParaRPr lang="ru-RU"/>
          </a:p>
        </p:txBody>
      </p:sp>
      <p:grpSp>
        <p:nvGrpSpPr>
          <p:cNvPr id="10" name="Group 9"/>
          <p:cNvGrpSpPr/>
          <p:nvPr/>
        </p:nvGrpSpPr>
        <p:grpSpPr>
          <a:xfrm>
            <a:off x="2" y="914404"/>
            <a:ext cx="12191999"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3454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1" cy="2852737"/>
          </a:xfrm>
        </p:spPr>
        <p:txBody>
          <a:bodyPr anchor="b"/>
          <a:lstStyle>
            <a:lvl1pPr>
              <a:defRPr sz="4772">
                <a:latin typeface="DINPro-Medium" panose="02000503030000020004" pitchFamily="50" charset="0"/>
              </a:defRPr>
            </a:lvl1pPr>
          </a:lstStyle>
          <a:p>
            <a:r>
              <a:rPr lang="en-US"/>
              <a:t>Click to edit Master title style</a:t>
            </a:r>
            <a:endParaRPr lang="ru-RU"/>
          </a:p>
        </p:txBody>
      </p:sp>
      <p:sp>
        <p:nvSpPr>
          <p:cNvPr id="3" name="Text Placeholder 2"/>
          <p:cNvSpPr>
            <a:spLocks noGrp="1"/>
          </p:cNvSpPr>
          <p:nvPr>
            <p:ph type="body" idx="1"/>
          </p:nvPr>
        </p:nvSpPr>
        <p:spPr>
          <a:xfrm>
            <a:off x="831850" y="4589464"/>
            <a:ext cx="10515601" cy="1500187"/>
          </a:xfrm>
        </p:spPr>
        <p:txBody>
          <a:bodyPr/>
          <a:lstStyle>
            <a:lvl1pPr marL="0" indent="0">
              <a:buNone/>
              <a:defRPr sz="1909">
                <a:solidFill>
                  <a:schemeClr val="tx1">
                    <a:tint val="75000"/>
                  </a:schemeClr>
                </a:solidFill>
                <a:latin typeface="DINPro-Medium" panose="02000503030000020004" pitchFamily="50" charset="0"/>
              </a:defRPr>
            </a:lvl1pPr>
            <a:lvl2pPr marL="363636" indent="0">
              <a:buNone/>
              <a:defRPr sz="1591">
                <a:solidFill>
                  <a:schemeClr val="tx1">
                    <a:tint val="75000"/>
                  </a:schemeClr>
                </a:solidFill>
              </a:defRPr>
            </a:lvl2pPr>
            <a:lvl3pPr marL="727272" indent="0">
              <a:buNone/>
              <a:defRPr sz="1432">
                <a:solidFill>
                  <a:schemeClr val="tx1">
                    <a:tint val="75000"/>
                  </a:schemeClr>
                </a:solidFill>
              </a:defRPr>
            </a:lvl3pPr>
            <a:lvl4pPr marL="1090908" indent="0">
              <a:buNone/>
              <a:defRPr sz="1272">
                <a:solidFill>
                  <a:schemeClr val="tx1">
                    <a:tint val="75000"/>
                  </a:schemeClr>
                </a:solidFill>
              </a:defRPr>
            </a:lvl4pPr>
            <a:lvl5pPr marL="1454543" indent="0">
              <a:buNone/>
              <a:defRPr sz="1272">
                <a:solidFill>
                  <a:schemeClr val="tx1">
                    <a:tint val="75000"/>
                  </a:schemeClr>
                </a:solidFill>
              </a:defRPr>
            </a:lvl5pPr>
            <a:lvl6pPr marL="1818180" indent="0">
              <a:buNone/>
              <a:defRPr sz="1272">
                <a:solidFill>
                  <a:schemeClr val="tx1">
                    <a:tint val="75000"/>
                  </a:schemeClr>
                </a:solidFill>
              </a:defRPr>
            </a:lvl6pPr>
            <a:lvl7pPr marL="2181816" indent="0">
              <a:buNone/>
              <a:defRPr sz="1272">
                <a:solidFill>
                  <a:schemeClr val="tx1">
                    <a:tint val="75000"/>
                  </a:schemeClr>
                </a:solidFill>
              </a:defRPr>
            </a:lvl7pPr>
            <a:lvl8pPr marL="2545452" indent="0">
              <a:buNone/>
              <a:defRPr sz="1272">
                <a:solidFill>
                  <a:schemeClr val="tx1">
                    <a:tint val="75000"/>
                  </a:schemeClr>
                </a:solidFill>
              </a:defRPr>
            </a:lvl8pPr>
            <a:lvl9pPr marL="2909088" indent="0">
              <a:buNone/>
              <a:defRPr sz="127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DINPro-Medium" panose="02000503030000020004" pitchFamily="50" charset="0"/>
              </a:defRPr>
            </a:lvl1pPr>
          </a:lstStyle>
          <a:p>
            <a:fld id="{919D294F-DB7E-4F8F-A235-A01C5C2F30B4}" type="datetime1">
              <a:rPr lang="ru-RU" smtClean="0"/>
              <a:t>27.09.2018</a:t>
            </a:fld>
            <a:endParaRPr lang="ru-RU"/>
          </a:p>
        </p:txBody>
      </p:sp>
      <p:sp>
        <p:nvSpPr>
          <p:cNvPr id="5" name="Footer Placeholder 4"/>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6" name="Slide Number Placeholder 5"/>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8" name="Group 7"/>
          <p:cNvGrpSpPr/>
          <p:nvPr userDrawn="1"/>
        </p:nvGrpSpPr>
        <p:grpSpPr>
          <a:xfrm>
            <a:off x="10165422" y="44535"/>
            <a:ext cx="1911710" cy="662014"/>
            <a:chOff x="10554952" y="44534"/>
            <a:chExt cx="1543126" cy="66201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0" name="TextBox 9"/>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Tree>
    <p:extLst>
      <p:ext uri="{BB962C8B-B14F-4D97-AF65-F5344CB8AC3E}">
        <p14:creationId xmlns:p14="http://schemas.microsoft.com/office/powerpoint/2010/main" val="1712487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5471"/>
            <a:ext cx="9938488" cy="775507"/>
          </a:xfrm>
        </p:spPr>
        <p:txBody>
          <a:bodyPr>
            <a:normAutofit/>
          </a:bodyPr>
          <a:lstStyle>
            <a:lvl1pPr>
              <a:defRPr sz="2539" cap="all" baseline="0">
                <a:latin typeface="DINPro-Medium" panose="02000503030000020004" pitchFamily="50" charset="0"/>
              </a:defRPr>
            </a:lvl1pPr>
          </a:lstStyle>
          <a:p>
            <a:r>
              <a:rPr lang="en-US" dirty="0"/>
              <a:t>Click to edit Master title style</a:t>
            </a:r>
            <a:endParaRPr lang="ru-RU" dirty="0"/>
          </a:p>
        </p:txBody>
      </p:sp>
      <p:sp>
        <p:nvSpPr>
          <p:cNvPr id="3" name="Content Placeholder 2"/>
          <p:cNvSpPr>
            <a:spLocks noGrp="1"/>
          </p:cNvSpPr>
          <p:nvPr>
            <p:ph sz="half" idx="1"/>
          </p:nvPr>
        </p:nvSpPr>
        <p:spPr>
          <a:xfrm>
            <a:off x="838200" y="1825626"/>
            <a:ext cx="5181600" cy="435133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1" y="1825626"/>
            <a:ext cx="5181600" cy="435133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atin typeface="DINPro-Medium" panose="02000503030000020004" pitchFamily="50" charset="0"/>
              </a:defRPr>
            </a:lvl1pPr>
          </a:lstStyle>
          <a:p>
            <a:fld id="{7252907C-95E1-44D1-8CE1-6D00D3F584EB}" type="datetime1">
              <a:rPr lang="ru-RU" smtClean="0"/>
              <a:t>27.09.2018</a:t>
            </a:fld>
            <a:endParaRPr lang="ru-RU"/>
          </a:p>
        </p:txBody>
      </p:sp>
      <p:sp>
        <p:nvSpPr>
          <p:cNvPr id="6" name="Footer Placeholder 5"/>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7" name="Slide Number Placeholder 6"/>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8" name="Group 7"/>
          <p:cNvGrpSpPr/>
          <p:nvPr/>
        </p:nvGrpSpPr>
        <p:grpSpPr>
          <a:xfrm>
            <a:off x="2" y="914404"/>
            <a:ext cx="12191999"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567642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571" y="1"/>
            <a:ext cx="9980318" cy="990600"/>
          </a:xfrm>
        </p:spPr>
        <p:txBody>
          <a:bodyPr>
            <a:normAutofit/>
          </a:bodyPr>
          <a:lstStyle>
            <a:lvl1pPr>
              <a:defRPr sz="2539" cap="all" baseline="0">
                <a:latin typeface="DINPro-Medium" panose="02000503030000020004" pitchFamily="50" charset="0"/>
              </a:defRPr>
            </a:lvl1pPr>
          </a:lstStyle>
          <a:p>
            <a:r>
              <a:rPr lang="en-US" dirty="0"/>
              <a:t>Click to edit Master title style</a:t>
            </a:r>
            <a:endParaRPr lang="ru-RU" dirty="0"/>
          </a:p>
        </p:txBody>
      </p:sp>
      <p:sp>
        <p:nvSpPr>
          <p:cNvPr id="3" name="Text Placeholder 2"/>
          <p:cNvSpPr>
            <a:spLocks noGrp="1"/>
          </p:cNvSpPr>
          <p:nvPr>
            <p:ph type="body" idx="1"/>
          </p:nvPr>
        </p:nvSpPr>
        <p:spPr>
          <a:xfrm>
            <a:off x="839790" y="1335882"/>
            <a:ext cx="5157787" cy="823912"/>
          </a:xfrm>
        </p:spPr>
        <p:txBody>
          <a:bodyPr anchor="b"/>
          <a:lstStyle>
            <a:lvl1pPr marL="0" indent="0">
              <a:buNone/>
              <a:defRPr sz="1909" b="1">
                <a:latin typeface="DINPro-Medium" panose="02000503030000020004" pitchFamily="50" charset="0"/>
              </a:defRPr>
            </a:lvl1pPr>
            <a:lvl2pPr marL="363636" indent="0">
              <a:buNone/>
              <a:defRPr sz="1591" b="1"/>
            </a:lvl2pPr>
            <a:lvl3pPr marL="727272" indent="0">
              <a:buNone/>
              <a:defRPr sz="1432" b="1"/>
            </a:lvl3pPr>
            <a:lvl4pPr marL="1090908" indent="0">
              <a:buNone/>
              <a:defRPr sz="1272" b="1"/>
            </a:lvl4pPr>
            <a:lvl5pPr marL="1454543" indent="0">
              <a:buNone/>
              <a:defRPr sz="1272" b="1"/>
            </a:lvl5pPr>
            <a:lvl6pPr marL="1818180" indent="0">
              <a:buNone/>
              <a:defRPr sz="1272" b="1"/>
            </a:lvl6pPr>
            <a:lvl7pPr marL="2181816" indent="0">
              <a:buNone/>
              <a:defRPr sz="1272" b="1"/>
            </a:lvl7pPr>
            <a:lvl8pPr marL="2545452" indent="0">
              <a:buNone/>
              <a:defRPr sz="1272" b="1"/>
            </a:lvl8pPr>
            <a:lvl9pPr marL="2909088" indent="0">
              <a:buNone/>
              <a:defRPr sz="1272" b="1"/>
            </a:lvl9pPr>
          </a:lstStyle>
          <a:p>
            <a:pPr lvl="0"/>
            <a:r>
              <a:rPr lang="en-US"/>
              <a:t>Edit Master text styles</a:t>
            </a:r>
          </a:p>
        </p:txBody>
      </p:sp>
      <p:sp>
        <p:nvSpPr>
          <p:cNvPr id="4" name="Content Placeholder 3"/>
          <p:cNvSpPr>
            <a:spLocks noGrp="1"/>
          </p:cNvSpPr>
          <p:nvPr>
            <p:ph sz="half" idx="2"/>
          </p:nvPr>
        </p:nvSpPr>
        <p:spPr>
          <a:xfrm>
            <a:off x="839790" y="2314575"/>
            <a:ext cx="5157787" cy="368458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335882"/>
            <a:ext cx="5183188" cy="823912"/>
          </a:xfrm>
        </p:spPr>
        <p:txBody>
          <a:bodyPr anchor="b"/>
          <a:lstStyle>
            <a:lvl1pPr marL="0" indent="0">
              <a:buNone/>
              <a:defRPr sz="1909" b="1">
                <a:latin typeface="DINPro-Medium" panose="02000503030000020004" pitchFamily="50" charset="0"/>
              </a:defRPr>
            </a:lvl1pPr>
            <a:lvl2pPr marL="363636" indent="0">
              <a:buNone/>
              <a:defRPr sz="1591" b="1"/>
            </a:lvl2pPr>
            <a:lvl3pPr marL="727272" indent="0">
              <a:buNone/>
              <a:defRPr sz="1432" b="1"/>
            </a:lvl3pPr>
            <a:lvl4pPr marL="1090908" indent="0">
              <a:buNone/>
              <a:defRPr sz="1272" b="1"/>
            </a:lvl4pPr>
            <a:lvl5pPr marL="1454543" indent="0">
              <a:buNone/>
              <a:defRPr sz="1272" b="1"/>
            </a:lvl5pPr>
            <a:lvl6pPr marL="1818180" indent="0">
              <a:buNone/>
              <a:defRPr sz="1272" b="1"/>
            </a:lvl6pPr>
            <a:lvl7pPr marL="2181816" indent="0">
              <a:buNone/>
              <a:defRPr sz="1272" b="1"/>
            </a:lvl7pPr>
            <a:lvl8pPr marL="2545452" indent="0">
              <a:buNone/>
              <a:defRPr sz="1272" b="1"/>
            </a:lvl8pPr>
            <a:lvl9pPr marL="2909088" indent="0">
              <a:buNone/>
              <a:defRPr sz="1272" b="1"/>
            </a:lvl9pPr>
          </a:lstStyle>
          <a:p>
            <a:pPr lvl="0"/>
            <a:r>
              <a:rPr lang="en-US"/>
              <a:t>Edit Master text styles</a:t>
            </a:r>
          </a:p>
        </p:txBody>
      </p:sp>
      <p:sp>
        <p:nvSpPr>
          <p:cNvPr id="6" name="Content Placeholder 5"/>
          <p:cNvSpPr>
            <a:spLocks noGrp="1"/>
          </p:cNvSpPr>
          <p:nvPr>
            <p:ph sz="quarter" idx="4"/>
          </p:nvPr>
        </p:nvSpPr>
        <p:spPr>
          <a:xfrm>
            <a:off x="6172200" y="2314575"/>
            <a:ext cx="5183188" cy="368458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atin typeface="DINPro-Medium" panose="02000503030000020004" pitchFamily="50" charset="0"/>
              </a:defRPr>
            </a:lvl1pPr>
          </a:lstStyle>
          <a:p>
            <a:fld id="{0A70E5C4-5730-42B7-B4BB-4D8ABB2AA8F6}" type="datetime1">
              <a:rPr lang="ru-RU" smtClean="0"/>
              <a:t>27.09.2018</a:t>
            </a:fld>
            <a:endParaRPr lang="ru-RU"/>
          </a:p>
        </p:txBody>
      </p:sp>
      <p:sp>
        <p:nvSpPr>
          <p:cNvPr id="8" name="Footer Placeholder 7"/>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9" name="Slide Number Placeholder 8"/>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10" name="Group 9"/>
          <p:cNvGrpSpPr/>
          <p:nvPr/>
        </p:nvGrpSpPr>
        <p:grpSpPr>
          <a:xfrm>
            <a:off x="2" y="914404"/>
            <a:ext cx="12191999" cy="31218"/>
            <a:chOff x="0" y="914404"/>
            <a:chExt cx="12191999" cy="31218"/>
          </a:xfrm>
        </p:grpSpPr>
        <p:cxnSp>
          <p:nvCxnSpPr>
            <p:cNvPr id="11" name="Straight Connector 10"/>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13993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5471"/>
            <a:ext cx="9989288" cy="775507"/>
          </a:xfrm>
        </p:spPr>
        <p:txBody>
          <a:bodyPr>
            <a:normAutofit/>
          </a:bodyPr>
          <a:lstStyle>
            <a:lvl1pPr>
              <a:defRPr sz="2539">
                <a:latin typeface="DINPro-Medium" panose="02000503030000020004" pitchFamily="50" charset="0"/>
              </a:defRPr>
            </a:lvl1pPr>
          </a:lstStyle>
          <a:p>
            <a:r>
              <a:rPr lang="en-US" dirty="0"/>
              <a:t>Click to edit Master title style</a:t>
            </a:r>
            <a:endParaRPr lang="ru-RU" dirty="0"/>
          </a:p>
        </p:txBody>
      </p:sp>
      <p:sp>
        <p:nvSpPr>
          <p:cNvPr id="3" name="Date Placeholder 2"/>
          <p:cNvSpPr>
            <a:spLocks noGrp="1"/>
          </p:cNvSpPr>
          <p:nvPr>
            <p:ph type="dt" sz="half" idx="10"/>
          </p:nvPr>
        </p:nvSpPr>
        <p:spPr/>
        <p:txBody>
          <a:bodyPr/>
          <a:lstStyle>
            <a:lvl1pPr>
              <a:defRPr>
                <a:latin typeface="DINPro-Medium" panose="02000503030000020004" pitchFamily="50" charset="0"/>
              </a:defRPr>
            </a:lvl1pPr>
          </a:lstStyle>
          <a:p>
            <a:fld id="{2FACEC63-62B3-448F-8175-F2FCF20A1EE1}" type="datetime1">
              <a:rPr lang="ru-RU" smtClean="0"/>
              <a:t>27.09.2018</a:t>
            </a:fld>
            <a:endParaRPr lang="ru-RU"/>
          </a:p>
        </p:txBody>
      </p:sp>
      <p:sp>
        <p:nvSpPr>
          <p:cNvPr id="4" name="Footer Placeholder 3"/>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5" name="Slide Number Placeholder 4"/>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6" name="Group 5"/>
          <p:cNvGrpSpPr/>
          <p:nvPr/>
        </p:nvGrpSpPr>
        <p:grpSpPr>
          <a:xfrm>
            <a:off x="2" y="914404"/>
            <a:ext cx="12191999" cy="31218"/>
            <a:chOff x="0" y="914404"/>
            <a:chExt cx="12191999" cy="31218"/>
          </a:xfrm>
        </p:grpSpPr>
        <p:cxnSp>
          <p:nvCxnSpPr>
            <p:cNvPr id="7" name="Straight Connector 6"/>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438433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DINPro-Medium" panose="02000503030000020004" pitchFamily="50" charset="0"/>
              </a:defRPr>
            </a:lvl1pPr>
          </a:lstStyle>
          <a:p>
            <a:fld id="{D42A9344-31F6-4C37-A94F-071B1849C3FF}" type="datetime1">
              <a:rPr lang="ru-RU" smtClean="0"/>
              <a:t>27.09.2018</a:t>
            </a:fld>
            <a:endParaRPr lang="ru-RU"/>
          </a:p>
        </p:txBody>
      </p:sp>
      <p:sp>
        <p:nvSpPr>
          <p:cNvPr id="3" name="Footer Placeholder 2"/>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4" name="Slide Number Placeholder 3"/>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5" name="Group 4"/>
          <p:cNvGrpSpPr/>
          <p:nvPr/>
        </p:nvGrpSpPr>
        <p:grpSpPr>
          <a:xfrm>
            <a:off x="2" y="914404"/>
            <a:ext cx="12191999" cy="31218"/>
            <a:chOff x="0" y="914404"/>
            <a:chExt cx="12191999" cy="31218"/>
          </a:xfrm>
        </p:grpSpPr>
        <p:cxnSp>
          <p:nvCxnSpPr>
            <p:cNvPr id="6" name="Straight Connector 5"/>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865003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51"/>
            <a:ext cx="9687034" cy="727718"/>
          </a:xfrm>
        </p:spPr>
        <p:txBody>
          <a:bodyPr anchor="b"/>
          <a:lstStyle>
            <a:lvl1pPr>
              <a:defRPr sz="2545">
                <a:latin typeface="DINPro-Medium" panose="02000503030000020004" pitchFamily="50" charset="0"/>
              </a:defRPr>
            </a:lvl1pPr>
          </a:lstStyle>
          <a:p>
            <a:r>
              <a:rPr lang="en-US" dirty="0"/>
              <a:t>Click to edit Master title style</a:t>
            </a:r>
            <a:endParaRPr lang="ru-RU" dirty="0"/>
          </a:p>
        </p:txBody>
      </p:sp>
      <p:sp>
        <p:nvSpPr>
          <p:cNvPr id="3" name="Content Placeholder 2"/>
          <p:cNvSpPr>
            <a:spLocks noGrp="1"/>
          </p:cNvSpPr>
          <p:nvPr>
            <p:ph idx="1"/>
          </p:nvPr>
        </p:nvSpPr>
        <p:spPr>
          <a:xfrm>
            <a:off x="5183188" y="987426"/>
            <a:ext cx="6172200" cy="4873625"/>
          </a:xfrm>
        </p:spPr>
        <p:txBody>
          <a:bodyPr/>
          <a:lstStyle>
            <a:lvl1pPr>
              <a:defRPr sz="2545">
                <a:latin typeface="DINPro-Medium" panose="02000503030000020004" pitchFamily="50" charset="0"/>
              </a:defRPr>
            </a:lvl1pPr>
            <a:lvl2pPr>
              <a:defRPr sz="2227">
                <a:latin typeface="DINPro-Medium" panose="02000503030000020004" pitchFamily="50" charset="0"/>
              </a:defRPr>
            </a:lvl2pPr>
            <a:lvl3pPr>
              <a:defRPr sz="1909">
                <a:latin typeface="DINPro-Medium" panose="02000503030000020004" pitchFamily="50" charset="0"/>
              </a:defRPr>
            </a:lvl3pPr>
            <a:lvl4pPr>
              <a:defRPr sz="1591">
                <a:latin typeface="DINPro-Medium" panose="02000503030000020004" pitchFamily="50" charset="0"/>
              </a:defRPr>
            </a:lvl4pPr>
            <a:lvl5pPr>
              <a:defRPr sz="1591">
                <a:latin typeface="DINPro-Medium" panose="02000503030000020004" pitchFamily="50" charset="0"/>
              </a:defRPr>
            </a:lvl5pPr>
            <a:lvl6pPr>
              <a:defRPr sz="1591"/>
            </a:lvl6pPr>
            <a:lvl7pPr>
              <a:defRPr sz="1591"/>
            </a:lvl7pPr>
            <a:lvl8pPr>
              <a:defRPr sz="1591"/>
            </a:lvl8pPr>
            <a:lvl9pPr>
              <a:defRPr sz="15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272">
                <a:latin typeface="DINPro-Medium" panose="02000503030000020004" pitchFamily="50" charset="0"/>
              </a:defRPr>
            </a:lvl1pPr>
            <a:lvl2pPr marL="363636" indent="0">
              <a:buNone/>
              <a:defRPr sz="1114"/>
            </a:lvl2pPr>
            <a:lvl3pPr marL="727272" indent="0">
              <a:buNone/>
              <a:defRPr sz="955"/>
            </a:lvl3pPr>
            <a:lvl4pPr marL="1090908" indent="0">
              <a:buNone/>
              <a:defRPr sz="795"/>
            </a:lvl4pPr>
            <a:lvl5pPr marL="1454543" indent="0">
              <a:buNone/>
              <a:defRPr sz="795"/>
            </a:lvl5pPr>
            <a:lvl6pPr marL="1818180" indent="0">
              <a:buNone/>
              <a:defRPr sz="795"/>
            </a:lvl6pPr>
            <a:lvl7pPr marL="2181816" indent="0">
              <a:buNone/>
              <a:defRPr sz="795"/>
            </a:lvl7pPr>
            <a:lvl8pPr marL="2545452" indent="0">
              <a:buNone/>
              <a:defRPr sz="795"/>
            </a:lvl8pPr>
            <a:lvl9pPr marL="2909088" indent="0">
              <a:buNone/>
              <a:defRPr sz="795"/>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DINPro-Medium" panose="02000503030000020004" pitchFamily="50" charset="0"/>
              </a:defRPr>
            </a:lvl1pPr>
          </a:lstStyle>
          <a:p>
            <a:fld id="{2FEA7C8A-0479-43D1-A1D5-CF7441BF6C25}" type="datetime1">
              <a:rPr lang="ru-RU" smtClean="0"/>
              <a:t>27.09.2018</a:t>
            </a:fld>
            <a:endParaRPr lang="ru-RU"/>
          </a:p>
        </p:txBody>
      </p:sp>
      <p:sp>
        <p:nvSpPr>
          <p:cNvPr id="6" name="Footer Placeholder 5"/>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7" name="Slide Number Placeholder 6"/>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8" name="Group 7"/>
          <p:cNvGrpSpPr/>
          <p:nvPr/>
        </p:nvGrpSpPr>
        <p:grpSpPr>
          <a:xfrm>
            <a:off x="2" y="914404"/>
            <a:ext cx="12191999"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12" name="Content Placeholder 11"/>
          <p:cNvSpPr>
            <a:spLocks noGrp="1"/>
          </p:cNvSpPr>
          <p:nvPr>
            <p:ph sz="quarter" idx="13"/>
          </p:nvPr>
        </p:nvSpPr>
        <p:spPr>
          <a:xfrm>
            <a:off x="894572" y="1014244"/>
            <a:ext cx="3877454" cy="912097"/>
          </a:xfrm>
        </p:spPr>
        <p:txBody>
          <a:bodyPr anchor="ctr">
            <a:normAutofit/>
          </a:bodyPr>
          <a:lstStyle>
            <a:lvl1pPr marL="0" indent="0">
              <a:buNone/>
              <a:defRPr sz="2539"/>
            </a:lvl1pPr>
          </a:lstStyle>
          <a:p>
            <a:pPr lvl="0"/>
            <a:r>
              <a:rPr lang="en-US" dirty="0"/>
              <a:t>Edit Master text style</a:t>
            </a:r>
          </a:p>
        </p:txBody>
      </p:sp>
      <p:grpSp>
        <p:nvGrpSpPr>
          <p:cNvPr id="15" name="Group 14"/>
          <p:cNvGrpSpPr/>
          <p:nvPr userDrawn="1"/>
        </p:nvGrpSpPr>
        <p:grpSpPr>
          <a:xfrm>
            <a:off x="839788" y="1974233"/>
            <a:ext cx="3932238" cy="41458"/>
            <a:chOff x="0" y="914404"/>
            <a:chExt cx="12191999" cy="31218"/>
          </a:xfrm>
        </p:grpSpPr>
        <p:cxnSp>
          <p:nvCxnSpPr>
            <p:cNvPr id="16" name="Straight Connector 15"/>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5739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дизайн исследования">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4572000" cy="4553710"/>
          </a:xfrm>
        </p:spPr>
        <p:txBody>
          <a:bodyPr/>
          <a:lstStyle>
            <a:lvl1pPr>
              <a:defRPr>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6" name="Slide Number Placeholder 5"/>
          <p:cNvSpPr>
            <a:spLocks noGrp="1"/>
          </p:cNvSpPr>
          <p:nvPr>
            <p:ph type="sldNum" sz="quarter" idx="12"/>
          </p:nvPr>
        </p:nvSpPr>
        <p:spPr>
          <a:xfrm>
            <a:off x="11757836" y="6595030"/>
            <a:ext cx="434164" cy="234315"/>
          </a:xfrm>
        </p:spPr>
        <p:txBody>
          <a:bodyPr/>
          <a:lstStyle>
            <a:lvl1pPr>
              <a:defRPr sz="1050">
                <a:solidFill>
                  <a:schemeClr val="bg1"/>
                </a:solidFill>
              </a:defRPr>
            </a:lvl1pPr>
          </a:lstStyle>
          <a:p>
            <a:fld id="{5F3F9096-8ED8-4F14-8F69-892A89853C22}" type="slidenum">
              <a:rPr lang="ru-RU" smtClean="0"/>
              <a:pPr/>
              <a:t>‹#›</a:t>
            </a:fld>
            <a:endParaRPr lang="ru-RU" dirty="0"/>
          </a:p>
        </p:txBody>
      </p:sp>
      <p:grpSp>
        <p:nvGrpSpPr>
          <p:cNvPr id="10" name="Group 9"/>
          <p:cNvGrpSpPr/>
          <p:nvPr/>
        </p:nvGrpSpPr>
        <p:grpSpPr>
          <a:xfrm>
            <a:off x="1" y="765330"/>
            <a:ext cx="12191998"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13" name="Text Placeholder 12"/>
          <p:cNvSpPr>
            <a:spLocks noGrp="1"/>
          </p:cNvSpPr>
          <p:nvPr>
            <p:ph type="body" sz="quarter" idx="13"/>
          </p:nvPr>
        </p:nvSpPr>
        <p:spPr>
          <a:xfrm>
            <a:off x="609600" y="6241572"/>
            <a:ext cx="6400800" cy="492125"/>
          </a:xfrm>
        </p:spPr>
        <p:txBody>
          <a:bodyPr>
            <a:normAutofit/>
          </a:bodyPr>
          <a:lstStyle>
            <a:lvl1pPr marL="0" indent="0">
              <a:buNone/>
              <a:defRPr sz="1400">
                <a:solidFill>
                  <a:schemeClr val="accent1">
                    <a:lumMod val="75000"/>
                  </a:schemeClr>
                </a:solidFill>
              </a:defRPr>
            </a:lvl1pPr>
          </a:lstStyle>
          <a:p>
            <a:pPr lvl="0"/>
            <a:r>
              <a:rPr lang="en-US"/>
              <a:t>Edit Master text styles</a:t>
            </a:r>
          </a:p>
        </p:txBody>
      </p:sp>
      <p:sp>
        <p:nvSpPr>
          <p:cNvPr id="14" name="Title 13"/>
          <p:cNvSpPr>
            <a:spLocks noGrp="1"/>
          </p:cNvSpPr>
          <p:nvPr>
            <p:ph type="title"/>
          </p:nvPr>
        </p:nvSpPr>
        <p:spPr>
          <a:xfrm>
            <a:off x="596554" y="5432"/>
            <a:ext cx="10040669" cy="775507"/>
          </a:xfrm>
        </p:spPr>
        <p:txBody>
          <a:bodyPr/>
          <a:lstStyle>
            <a:lvl1pPr>
              <a:defRPr>
                <a:solidFill>
                  <a:schemeClr val="accent1">
                    <a:lumMod val="75000"/>
                  </a:schemeClr>
                </a:solidFill>
              </a:defRPr>
            </a:lvl1pPr>
          </a:lstStyle>
          <a:p>
            <a:r>
              <a:rPr lang="en-US"/>
              <a:t>Click to edit Master title style</a:t>
            </a:r>
            <a:endParaRPr lang="en-US" dirty="0"/>
          </a:p>
        </p:txBody>
      </p:sp>
      <p:grpSp>
        <p:nvGrpSpPr>
          <p:cNvPr id="16" name="Group 15"/>
          <p:cNvGrpSpPr/>
          <p:nvPr userDrawn="1"/>
        </p:nvGrpSpPr>
        <p:grpSpPr>
          <a:xfrm>
            <a:off x="10495005" y="44535"/>
            <a:ext cx="1582126" cy="662014"/>
            <a:chOff x="10554952" y="44534"/>
            <a:chExt cx="1543126" cy="662014"/>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8" name="TextBox 17"/>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
        <p:nvSpPr>
          <p:cNvPr id="5" name="Text Placeholder 4"/>
          <p:cNvSpPr>
            <a:spLocks noGrp="1"/>
          </p:cNvSpPr>
          <p:nvPr>
            <p:ph type="body" sz="quarter" idx="14"/>
          </p:nvPr>
        </p:nvSpPr>
        <p:spPr>
          <a:xfrm>
            <a:off x="7010400" y="1609343"/>
            <a:ext cx="4572000" cy="339502"/>
          </a:xfrm>
          <a:ln w="25400">
            <a:solidFill>
              <a:schemeClr val="accent1"/>
            </a:solidFill>
          </a:ln>
        </p:spPr>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
        <p:nvSpPr>
          <p:cNvPr id="15" name="Content Placeholder 2"/>
          <p:cNvSpPr>
            <a:spLocks noGrp="1"/>
          </p:cNvSpPr>
          <p:nvPr>
            <p:ph idx="15"/>
          </p:nvPr>
        </p:nvSpPr>
        <p:spPr>
          <a:xfrm rot="16200000">
            <a:off x="-1902379" y="3654978"/>
            <a:ext cx="4553712" cy="444154"/>
          </a:xfrm>
        </p:spPr>
        <p:txBody>
          <a:bodyPr/>
          <a:lstStyle>
            <a:lvl1pPr marL="0" indent="0" algn="ctr">
              <a:buNone/>
              <a:defRPr>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a:t>Edit Master text styles</a:t>
            </a:r>
          </a:p>
        </p:txBody>
      </p:sp>
      <p:cxnSp>
        <p:nvCxnSpPr>
          <p:cNvPr id="11" name="Straight Connector 10"/>
          <p:cNvCxnSpPr/>
          <p:nvPr userDrawn="1"/>
        </p:nvCxnSpPr>
        <p:spPr>
          <a:xfrm>
            <a:off x="596554" y="1600200"/>
            <a:ext cx="13046" cy="457200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069909" y="1600200"/>
            <a:ext cx="13046" cy="457200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0" name="Content Placeholder 2"/>
          <p:cNvSpPr>
            <a:spLocks noGrp="1"/>
          </p:cNvSpPr>
          <p:nvPr>
            <p:ph idx="16"/>
          </p:nvPr>
        </p:nvSpPr>
        <p:spPr>
          <a:xfrm rot="16200000">
            <a:off x="3562504" y="3659550"/>
            <a:ext cx="4544566" cy="444154"/>
          </a:xfrm>
        </p:spPr>
        <p:txBody>
          <a:bodyPr/>
          <a:lstStyle>
            <a:lvl1pPr marL="0" indent="0" algn="ctr">
              <a:buNone/>
              <a:defRPr>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a:t>Edit Master text styles</a:t>
            </a:r>
          </a:p>
        </p:txBody>
      </p:sp>
      <p:sp>
        <p:nvSpPr>
          <p:cNvPr id="21" name="Text Placeholder 4"/>
          <p:cNvSpPr>
            <a:spLocks noGrp="1"/>
          </p:cNvSpPr>
          <p:nvPr>
            <p:ph type="body" sz="quarter" idx="17"/>
          </p:nvPr>
        </p:nvSpPr>
        <p:spPr>
          <a:xfrm>
            <a:off x="7041178" y="3096536"/>
            <a:ext cx="1828800" cy="339502"/>
          </a:xfrm>
          <a:ln w="25400">
            <a:solidFill>
              <a:schemeClr val="accent1"/>
            </a:solidFill>
          </a:ln>
        </p:spPr>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
        <p:nvSpPr>
          <p:cNvPr id="23" name="Text Placeholder 4"/>
          <p:cNvSpPr>
            <a:spLocks noGrp="1"/>
          </p:cNvSpPr>
          <p:nvPr>
            <p:ph type="body" sz="quarter" idx="18"/>
          </p:nvPr>
        </p:nvSpPr>
        <p:spPr>
          <a:xfrm>
            <a:off x="9784377" y="3096536"/>
            <a:ext cx="1798023" cy="339502"/>
          </a:xfrm>
          <a:ln w="25400">
            <a:solidFill>
              <a:schemeClr val="accent1"/>
            </a:solidFill>
          </a:ln>
        </p:spPr>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
        <p:nvSpPr>
          <p:cNvPr id="24" name="Text Placeholder 4"/>
          <p:cNvSpPr>
            <a:spLocks noGrp="1"/>
          </p:cNvSpPr>
          <p:nvPr>
            <p:ph type="body" sz="quarter" idx="19"/>
          </p:nvPr>
        </p:nvSpPr>
        <p:spPr>
          <a:xfrm>
            <a:off x="8382000" y="2344849"/>
            <a:ext cx="1828800" cy="339502"/>
          </a:xfrm>
          <a:ln w="25400">
            <a:solidFill>
              <a:schemeClr val="accent1"/>
            </a:solidFill>
          </a:ln>
        </p:spPr>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
        <p:nvSpPr>
          <p:cNvPr id="25" name="Text Placeholder 4"/>
          <p:cNvSpPr>
            <a:spLocks noGrp="1"/>
          </p:cNvSpPr>
          <p:nvPr>
            <p:ph type="body" sz="quarter" idx="20"/>
          </p:nvPr>
        </p:nvSpPr>
        <p:spPr>
          <a:xfrm>
            <a:off x="7055032" y="3662291"/>
            <a:ext cx="1828800" cy="339502"/>
          </a:xfrm>
          <a:ln>
            <a:solidFill>
              <a:schemeClr val="bg1"/>
            </a:solidFill>
          </a:ln>
        </p:spPr>
        <p:style>
          <a:lnRef idx="2">
            <a:schemeClr val="accent1"/>
          </a:lnRef>
          <a:fillRef idx="1">
            <a:schemeClr val="lt1"/>
          </a:fillRef>
          <a:effectRef idx="0">
            <a:schemeClr val="accent1"/>
          </a:effectRef>
          <a:fontRef idx="minor">
            <a:schemeClr val="dk1"/>
          </a:fontRef>
        </p:style>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
        <p:nvSpPr>
          <p:cNvPr id="26" name="Text Placeholder 4"/>
          <p:cNvSpPr>
            <a:spLocks noGrp="1"/>
          </p:cNvSpPr>
          <p:nvPr>
            <p:ph type="body" sz="quarter" idx="21"/>
          </p:nvPr>
        </p:nvSpPr>
        <p:spPr>
          <a:xfrm>
            <a:off x="9798231" y="3662291"/>
            <a:ext cx="1798023" cy="339502"/>
          </a:xfrm>
          <a:ln>
            <a:solidFill>
              <a:schemeClr val="bg1"/>
            </a:solidFill>
          </a:ln>
        </p:spPr>
        <p:style>
          <a:lnRef idx="2">
            <a:schemeClr val="accent1"/>
          </a:lnRef>
          <a:fillRef idx="1">
            <a:schemeClr val="lt1"/>
          </a:fillRef>
          <a:effectRef idx="0">
            <a:schemeClr val="accent1"/>
          </a:effectRef>
          <a:fontRef idx="minor">
            <a:schemeClr val="dk1"/>
          </a:fontRef>
        </p:style>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
        <p:nvSpPr>
          <p:cNvPr id="27" name="Text Placeholder 4"/>
          <p:cNvSpPr>
            <a:spLocks noGrp="1"/>
          </p:cNvSpPr>
          <p:nvPr>
            <p:ph type="body" sz="quarter" idx="22"/>
          </p:nvPr>
        </p:nvSpPr>
        <p:spPr>
          <a:xfrm>
            <a:off x="7010400" y="5812070"/>
            <a:ext cx="4572000" cy="339502"/>
          </a:xfrm>
          <a:ln w="25400">
            <a:solidFill>
              <a:schemeClr val="accent1"/>
            </a:solidFill>
          </a:ln>
        </p:spPr>
        <p:txBody>
          <a:bodyPr/>
          <a:lstStyle>
            <a:lvl1pPr marL="0" indent="0" algn="ctr">
              <a:buNone/>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p:txBody>
      </p:sp>
    </p:spTree>
    <p:extLst>
      <p:ext uri="{BB962C8B-B14F-4D97-AF65-F5344CB8AC3E}">
        <p14:creationId xmlns:p14="http://schemas.microsoft.com/office/powerpoint/2010/main" val="81338175"/>
      </p:ext>
    </p:extLst>
  </p:cSld>
  <p:clrMapOvr>
    <a:masterClrMapping/>
  </p:clrMapOvr>
  <p:extLst>
    <p:ext uri="{DCECCB84-F9BA-43D5-87BE-67443E8EF086}">
      <p15:sldGuideLst xmlns:p15="http://schemas.microsoft.com/office/powerpoint/2012/main">
        <p15:guide id="1" orient="horz" pos="2160">
          <p15:clr>
            <a:srgbClr val="A4A3A4"/>
          </p15:clr>
        </p15:guide>
        <p15:guide id="2" orient="horz" pos="2736">
          <p15:clr>
            <a:srgbClr val="A4A3A4"/>
          </p15:clr>
        </p15:guide>
        <p15:guide id="3" orient="horz" pos="3312">
          <p15:clr>
            <a:srgbClr val="A4A3A4"/>
          </p15:clr>
        </p15:guide>
        <p15:guide id="4" orient="horz" pos="1584">
          <p15:clr>
            <a:srgbClr val="A4A3A4"/>
          </p15:clr>
        </p15:guide>
        <p15:guide id="6" orient="horz" pos="3888">
          <p15:clr>
            <a:srgbClr val="A4A3A4"/>
          </p15:clr>
        </p15:guide>
        <p15:guide id="8" pos="4416">
          <p15:clr>
            <a:srgbClr val="A4A3A4"/>
          </p15:clr>
        </p15:guide>
        <p15:guide id="9" pos="4992">
          <p15:clr>
            <a:srgbClr val="A4A3A4"/>
          </p15:clr>
        </p15:guide>
        <p15:guide id="10" pos="5568">
          <p15:clr>
            <a:srgbClr val="A4A3A4"/>
          </p15:clr>
        </p15:guide>
        <p15:guide id="11" pos="6144">
          <p15:clr>
            <a:srgbClr val="A4A3A4"/>
          </p15:clr>
        </p15:guide>
        <p15:guide id="12" pos="7296" userDrawn="1">
          <p15:clr>
            <a:srgbClr val="A4A3A4"/>
          </p15:clr>
        </p15:guide>
        <p15:guide id="14" pos="3840">
          <p15:clr>
            <a:srgbClr val="A4A3A4"/>
          </p15:clr>
        </p15:guide>
        <p15:guide id="15" pos="3264">
          <p15:clr>
            <a:srgbClr val="A4A3A4"/>
          </p15:clr>
        </p15:guide>
        <p15:guide id="16" pos="2688">
          <p15:clr>
            <a:srgbClr val="A4A3A4"/>
          </p15:clr>
        </p15:guide>
        <p15:guide id="17" pos="2112">
          <p15:clr>
            <a:srgbClr val="A4A3A4"/>
          </p15:clr>
        </p15:guide>
        <p15:guide id="20" orient="horz" pos="1008">
          <p15:clr>
            <a:srgbClr val="A4A3A4"/>
          </p15:clr>
        </p15:guide>
        <p15:guide id="24" pos="1536">
          <p15:clr>
            <a:srgbClr val="A4A3A4"/>
          </p15:clr>
        </p15:guide>
        <p15:guide id="25" pos="384">
          <p15:clr>
            <a:srgbClr val="A4A3A4"/>
          </p15:clr>
        </p15:guide>
        <p15:guide id="26" pos="960">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545">
                <a:latin typeface="DINPro-Medium" panose="02000503030000020004" pitchFamily="50" charset="0"/>
              </a:defRPr>
            </a:lvl1pPr>
          </a:lstStyle>
          <a:p>
            <a:r>
              <a:rPr lang="en-US"/>
              <a:t>Click to edit Master title style</a:t>
            </a:r>
            <a:endParaRPr lang="ru-RU"/>
          </a:p>
        </p:txBody>
      </p:sp>
      <p:sp>
        <p:nvSpPr>
          <p:cNvPr id="3" name="Picture Placeholder 2"/>
          <p:cNvSpPr>
            <a:spLocks noGrp="1"/>
          </p:cNvSpPr>
          <p:nvPr>
            <p:ph type="pic" idx="1"/>
          </p:nvPr>
        </p:nvSpPr>
        <p:spPr>
          <a:xfrm>
            <a:off x="5183188" y="987426"/>
            <a:ext cx="6172200" cy="4873625"/>
          </a:xfrm>
        </p:spPr>
        <p:txBody>
          <a:bodyPr/>
          <a:lstStyle>
            <a:lvl1pPr marL="0" indent="0">
              <a:buNone/>
              <a:defRPr sz="2545">
                <a:latin typeface="DINPro-Medium" panose="02000503030000020004" pitchFamily="50" charset="0"/>
              </a:defRPr>
            </a:lvl1pPr>
            <a:lvl2pPr marL="363636" indent="0">
              <a:buNone/>
              <a:defRPr sz="2227"/>
            </a:lvl2pPr>
            <a:lvl3pPr marL="727272" indent="0">
              <a:buNone/>
              <a:defRPr sz="1909"/>
            </a:lvl3pPr>
            <a:lvl4pPr marL="1090908" indent="0">
              <a:buNone/>
              <a:defRPr sz="1591"/>
            </a:lvl4pPr>
            <a:lvl5pPr marL="1454543" indent="0">
              <a:buNone/>
              <a:defRPr sz="1591"/>
            </a:lvl5pPr>
            <a:lvl6pPr marL="1818180" indent="0">
              <a:buNone/>
              <a:defRPr sz="1591"/>
            </a:lvl6pPr>
            <a:lvl7pPr marL="2181816" indent="0">
              <a:buNone/>
              <a:defRPr sz="1591"/>
            </a:lvl7pPr>
            <a:lvl8pPr marL="2545452" indent="0">
              <a:buNone/>
              <a:defRPr sz="1591"/>
            </a:lvl8pPr>
            <a:lvl9pPr marL="2909088" indent="0">
              <a:buNone/>
              <a:defRPr sz="1591"/>
            </a:lvl9pPr>
          </a:lstStyle>
          <a:p>
            <a:r>
              <a:rPr lang="en-US"/>
              <a:t>Click icon to add picture</a:t>
            </a:r>
            <a:endParaRPr lang="ru-RU"/>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272">
                <a:latin typeface="DINPro-Medium" panose="02000503030000020004" pitchFamily="50" charset="0"/>
              </a:defRPr>
            </a:lvl1pPr>
            <a:lvl2pPr marL="363636" indent="0">
              <a:buNone/>
              <a:defRPr sz="1114"/>
            </a:lvl2pPr>
            <a:lvl3pPr marL="727272" indent="0">
              <a:buNone/>
              <a:defRPr sz="955"/>
            </a:lvl3pPr>
            <a:lvl4pPr marL="1090908" indent="0">
              <a:buNone/>
              <a:defRPr sz="795"/>
            </a:lvl4pPr>
            <a:lvl5pPr marL="1454543" indent="0">
              <a:buNone/>
              <a:defRPr sz="795"/>
            </a:lvl5pPr>
            <a:lvl6pPr marL="1818180" indent="0">
              <a:buNone/>
              <a:defRPr sz="795"/>
            </a:lvl6pPr>
            <a:lvl7pPr marL="2181816" indent="0">
              <a:buNone/>
              <a:defRPr sz="795"/>
            </a:lvl7pPr>
            <a:lvl8pPr marL="2545452" indent="0">
              <a:buNone/>
              <a:defRPr sz="795"/>
            </a:lvl8pPr>
            <a:lvl9pPr marL="2909088" indent="0">
              <a:buNone/>
              <a:defRPr sz="795"/>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DINPro-Medium" panose="02000503030000020004" pitchFamily="50" charset="0"/>
              </a:defRPr>
            </a:lvl1pPr>
          </a:lstStyle>
          <a:p>
            <a:fld id="{1762F99D-2632-4573-8CC7-4C5C4D4A7EAA}" type="datetime1">
              <a:rPr lang="ru-RU" smtClean="0"/>
              <a:t>27.09.2018</a:t>
            </a:fld>
            <a:endParaRPr lang="ru-RU"/>
          </a:p>
        </p:txBody>
      </p:sp>
      <p:sp>
        <p:nvSpPr>
          <p:cNvPr id="6" name="Footer Placeholder 5"/>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7" name="Slide Number Placeholder 6"/>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8" name="Group 7"/>
          <p:cNvGrpSpPr/>
          <p:nvPr/>
        </p:nvGrpSpPr>
        <p:grpSpPr>
          <a:xfrm>
            <a:off x="2" y="914404"/>
            <a:ext cx="12191999"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070777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6901" y="65471"/>
            <a:ext cx="10001988" cy="775507"/>
          </a:xfrm>
        </p:spPr>
        <p:txBody>
          <a:bodyPr>
            <a:normAutofit/>
          </a:bodyPr>
          <a:lstStyle>
            <a:lvl1pPr>
              <a:defRPr sz="2539">
                <a:latin typeface="DINPro-Medium" panose="02000503030000020004" pitchFamily="50" charset="0"/>
              </a:defRPr>
            </a:lvl1pPr>
          </a:lstStyle>
          <a:p>
            <a:r>
              <a:rPr lang="en-US" dirty="0"/>
              <a:t>Click to edit Master title style</a:t>
            </a:r>
            <a:endParaRPr lang="ru-RU" dirty="0"/>
          </a:p>
        </p:txBody>
      </p:sp>
      <p:sp>
        <p:nvSpPr>
          <p:cNvPr id="3" name="Vertical Text Placeholder 2"/>
          <p:cNvSpPr>
            <a:spLocks noGrp="1"/>
          </p:cNvSpPr>
          <p:nvPr>
            <p:ph type="body" orient="vert" idx="1"/>
          </p:nvPr>
        </p:nvSpPr>
        <p:spPr/>
        <p:txBody>
          <a:bodyPr vert="eaVert"/>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atin typeface="DINPro-Medium" panose="02000503030000020004" pitchFamily="50" charset="0"/>
              </a:defRPr>
            </a:lvl1pPr>
          </a:lstStyle>
          <a:p>
            <a:fld id="{6FDE9B01-5398-4118-84B0-B16CD9C9E5D8}" type="datetime1">
              <a:rPr lang="ru-RU" smtClean="0"/>
              <a:t>27.09.2018</a:t>
            </a:fld>
            <a:endParaRPr lang="ru-RU"/>
          </a:p>
        </p:txBody>
      </p:sp>
      <p:sp>
        <p:nvSpPr>
          <p:cNvPr id="5" name="Footer Placeholder 4"/>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6" name="Slide Number Placeholder 5"/>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7" name="Group 6"/>
          <p:cNvGrpSpPr/>
          <p:nvPr/>
        </p:nvGrpSpPr>
        <p:grpSpPr>
          <a:xfrm>
            <a:off x="2" y="914404"/>
            <a:ext cx="12191999"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140647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DINPro-Medium" panose="02000503030000020004" pitchFamily="50" charset="0"/>
              </a:defRPr>
            </a:lvl1pPr>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atin typeface="DINPro-Medium" panose="02000503030000020004" pitchFamily="50" charset="0"/>
              </a:defRPr>
            </a:lvl1pPr>
          </a:lstStyle>
          <a:p>
            <a:fld id="{D39C3D15-00DE-4B38-B39F-C738E1D2F204}" type="datetime1">
              <a:rPr lang="ru-RU" smtClean="0"/>
              <a:t>27.09.2018</a:t>
            </a:fld>
            <a:endParaRPr lang="ru-RU"/>
          </a:p>
        </p:txBody>
      </p:sp>
      <p:sp>
        <p:nvSpPr>
          <p:cNvPr id="5" name="Footer Placeholder 4"/>
          <p:cNvSpPr>
            <a:spLocks noGrp="1"/>
          </p:cNvSpPr>
          <p:nvPr>
            <p:ph type="ftr" sz="quarter" idx="11"/>
          </p:nvPr>
        </p:nvSpPr>
        <p:spPr/>
        <p:txBody>
          <a:bodyPr/>
          <a:lstStyle>
            <a:lvl1pPr>
              <a:defRPr>
                <a:latin typeface="DINPro-Medium" panose="02000503030000020004" pitchFamily="50" charset="0"/>
              </a:defRPr>
            </a:lvl1pPr>
          </a:lstStyle>
          <a:p>
            <a:endParaRPr lang="ru-RU"/>
          </a:p>
        </p:txBody>
      </p:sp>
      <p:sp>
        <p:nvSpPr>
          <p:cNvPr id="6" name="Slide Number Placeholder 5"/>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a:p>
        </p:txBody>
      </p:sp>
      <p:grpSp>
        <p:nvGrpSpPr>
          <p:cNvPr id="7" name="Group 6"/>
          <p:cNvGrpSpPr/>
          <p:nvPr/>
        </p:nvGrpSpPr>
        <p:grpSpPr>
          <a:xfrm>
            <a:off x="2" y="914404"/>
            <a:ext cx="12191999"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16133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
            <a:ext cx="9699301" cy="883186"/>
          </a:xfrm>
        </p:spPr>
        <p:txBody>
          <a:bodyPr>
            <a:normAutofit/>
          </a:bodyPr>
          <a:lstStyle>
            <a:lvl1pPr>
              <a:defRPr sz="2539"/>
            </a:lvl1pPr>
          </a:lstStyle>
          <a:p>
            <a:r>
              <a:rPr lang="en-US" dirty="0"/>
              <a:t>Click to edit Master title style</a:t>
            </a:r>
          </a:p>
        </p:txBody>
      </p:sp>
      <p:sp>
        <p:nvSpPr>
          <p:cNvPr id="3" name="Таблица 2"/>
          <p:cNvSpPr>
            <a:spLocks noGrp="1"/>
          </p:cNvSpPr>
          <p:nvPr>
            <p:ph type="tbl" idx="1"/>
          </p:nvPr>
        </p:nvSpPr>
        <p:spPr>
          <a:xfrm>
            <a:off x="914400" y="1981200"/>
            <a:ext cx="10363200" cy="4114800"/>
          </a:xfrm>
        </p:spPr>
        <p:txBody>
          <a:bodyPr/>
          <a:lstStyle/>
          <a:p>
            <a:r>
              <a:rPr lang="en-US"/>
              <a:t>Click icon to add table</a:t>
            </a:r>
          </a:p>
        </p:txBody>
      </p:sp>
      <p:sp>
        <p:nvSpPr>
          <p:cNvPr id="4" name="Дата 3"/>
          <p:cNvSpPr>
            <a:spLocks noGrp="1"/>
          </p:cNvSpPr>
          <p:nvPr>
            <p:ph type="dt" sz="half" idx="10"/>
          </p:nvPr>
        </p:nvSpPr>
        <p:spPr>
          <a:xfrm>
            <a:off x="886884" y="6367463"/>
            <a:ext cx="2540000" cy="457200"/>
          </a:xfrm>
        </p:spPr>
        <p:txBody>
          <a:bodyPr/>
          <a:lstStyle>
            <a:lvl1pPr>
              <a:defRPr/>
            </a:lvl1pPr>
          </a:lstStyle>
          <a:p>
            <a:fld id="{98093E59-59BF-438B-8B4E-0E4EEB3D9639}" type="datetime1">
              <a:rPr lang="ru-RU" smtClean="0"/>
              <a:t>27.09.2018</a:t>
            </a:fld>
            <a:endParaRPr lang="ru-RU"/>
          </a:p>
        </p:txBody>
      </p:sp>
      <p:sp>
        <p:nvSpPr>
          <p:cNvPr id="5" name="Нижний колонтитул 4"/>
          <p:cNvSpPr>
            <a:spLocks noGrp="1"/>
          </p:cNvSpPr>
          <p:nvPr>
            <p:ph type="ftr" sz="quarter" idx="11"/>
          </p:nvPr>
        </p:nvSpPr>
        <p:spPr>
          <a:xfrm>
            <a:off x="4138085" y="6367463"/>
            <a:ext cx="3860800" cy="457200"/>
          </a:xfrm>
        </p:spPr>
        <p:txBody>
          <a:bodyPr/>
          <a:lstStyle>
            <a:lvl1pPr>
              <a:defRPr/>
            </a:lvl1pPr>
          </a:lstStyle>
          <a:p>
            <a:endParaRPr lang="ru-RU"/>
          </a:p>
        </p:txBody>
      </p:sp>
      <p:sp>
        <p:nvSpPr>
          <p:cNvPr id="6" name="Номер слайда 5"/>
          <p:cNvSpPr>
            <a:spLocks noGrp="1"/>
          </p:cNvSpPr>
          <p:nvPr>
            <p:ph type="sldNum" sz="quarter" idx="12"/>
          </p:nvPr>
        </p:nvSpPr>
        <p:spPr>
          <a:xfrm>
            <a:off x="8710084" y="6367463"/>
            <a:ext cx="2540000" cy="457200"/>
          </a:xfrm>
        </p:spPr>
        <p:txBody>
          <a:bodyPr/>
          <a:lstStyle>
            <a:lvl1pPr>
              <a:defRPr/>
            </a:lvl1pPr>
          </a:lstStyle>
          <a:p>
            <a:fld id="{5F3F9096-8ED8-4F14-8F69-892A89853C22}" type="slidenum">
              <a:rPr lang="ru-RU" smtClean="0"/>
              <a:t>‹#›</a:t>
            </a:fld>
            <a:endParaRPr lang="ru-RU"/>
          </a:p>
        </p:txBody>
      </p:sp>
      <p:grpSp>
        <p:nvGrpSpPr>
          <p:cNvPr id="7" name="Group 6"/>
          <p:cNvGrpSpPr/>
          <p:nvPr userDrawn="1"/>
        </p:nvGrpSpPr>
        <p:grpSpPr>
          <a:xfrm>
            <a:off x="2" y="914404"/>
            <a:ext cx="12191999" cy="31218"/>
            <a:chOff x="0" y="914404"/>
            <a:chExt cx="12191999" cy="31218"/>
          </a:xfrm>
        </p:grpSpPr>
        <p:cxnSp>
          <p:nvCxnSpPr>
            <p:cNvPr id="8" name="Straight Connector 7"/>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219561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055"/>
            <a:ext cx="9699301" cy="869132"/>
          </a:xfrm>
        </p:spPr>
        <p:txBody>
          <a:bodyPr>
            <a:normAutofit/>
          </a:bodyPr>
          <a:lstStyle>
            <a:lvl1pPr>
              <a:defRPr sz="2539"/>
            </a:lvl1pPr>
          </a:lstStyle>
          <a:p>
            <a:r>
              <a:rPr lang="en-US" dirty="0"/>
              <a:t>Click to edit Master title style</a:t>
            </a:r>
          </a:p>
        </p:txBody>
      </p:sp>
      <p:sp>
        <p:nvSpPr>
          <p:cNvPr id="3" name="Текст 2"/>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Клип 3"/>
          <p:cNvSpPr>
            <a:spLocks noGrp="1"/>
          </p:cNvSpPr>
          <p:nvPr>
            <p:ph type="clipArt" sz="half" idx="2"/>
          </p:nvPr>
        </p:nvSpPr>
        <p:spPr>
          <a:xfrm>
            <a:off x="6197601" y="1981200"/>
            <a:ext cx="5080000" cy="4114800"/>
          </a:xfrm>
        </p:spPr>
        <p:txBody>
          <a:bodyPr/>
          <a:lstStyle/>
          <a:p>
            <a:r>
              <a:rPr lang="en-US"/>
              <a:t>Click icon to add online image</a:t>
            </a:r>
          </a:p>
        </p:txBody>
      </p:sp>
      <p:sp>
        <p:nvSpPr>
          <p:cNvPr id="5" name="Дата 4"/>
          <p:cNvSpPr>
            <a:spLocks noGrp="1"/>
          </p:cNvSpPr>
          <p:nvPr>
            <p:ph type="dt" sz="half" idx="10"/>
          </p:nvPr>
        </p:nvSpPr>
        <p:spPr>
          <a:xfrm>
            <a:off x="914400" y="6248400"/>
            <a:ext cx="2540000" cy="457200"/>
          </a:xfrm>
        </p:spPr>
        <p:txBody>
          <a:bodyPr/>
          <a:lstStyle>
            <a:lvl1pPr>
              <a:defRPr/>
            </a:lvl1pPr>
          </a:lstStyle>
          <a:p>
            <a:fld id="{B64C1A64-D7DE-441C-A1E5-35415625FD65}" type="datetime1">
              <a:rPr lang="ru-RU" smtClean="0"/>
              <a:t>27.09.2018</a:t>
            </a:fld>
            <a:endParaRPr lang="ru-RU"/>
          </a:p>
        </p:txBody>
      </p:sp>
      <p:sp>
        <p:nvSpPr>
          <p:cNvPr id="6" name="Нижний колонтитул 5"/>
          <p:cNvSpPr>
            <a:spLocks noGrp="1"/>
          </p:cNvSpPr>
          <p:nvPr>
            <p:ph type="ftr" sz="quarter" idx="11"/>
          </p:nvPr>
        </p:nvSpPr>
        <p:spPr>
          <a:xfrm>
            <a:off x="4165601" y="6248400"/>
            <a:ext cx="38608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8737600" y="6248400"/>
            <a:ext cx="2540000" cy="457200"/>
          </a:xfrm>
        </p:spPr>
        <p:txBody>
          <a:bodyPr/>
          <a:lstStyle>
            <a:lvl1pPr>
              <a:defRPr/>
            </a:lvl1pPr>
          </a:lstStyle>
          <a:p>
            <a:fld id="{5F3F9096-8ED8-4F14-8F69-892A89853C22}" type="slidenum">
              <a:rPr lang="ru-RU" smtClean="0"/>
              <a:t>‹#›</a:t>
            </a:fld>
            <a:endParaRPr lang="ru-RU"/>
          </a:p>
        </p:txBody>
      </p:sp>
      <p:grpSp>
        <p:nvGrpSpPr>
          <p:cNvPr id="8" name="Group 7"/>
          <p:cNvGrpSpPr/>
          <p:nvPr userDrawn="1"/>
        </p:nvGrpSpPr>
        <p:grpSpPr>
          <a:xfrm>
            <a:off x="2" y="914404"/>
            <a:ext cx="12191999"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200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2" cy="2852737"/>
          </a:xfrm>
        </p:spPr>
        <p:txBody>
          <a:bodyPr anchor="b"/>
          <a:lstStyle>
            <a:lvl1pPr>
              <a:defRPr sz="4772">
                <a:latin typeface="DINPro-Medium" panose="02000503030000020004" pitchFamily="50" charset="0"/>
              </a:defRPr>
            </a:lvl1pPr>
          </a:lstStyle>
          <a:p>
            <a:r>
              <a:rPr lang="en-US"/>
              <a:t>Click to edit Master title style</a:t>
            </a:r>
            <a:endParaRPr lang="ru-RU"/>
          </a:p>
        </p:txBody>
      </p:sp>
      <p:sp>
        <p:nvSpPr>
          <p:cNvPr id="3" name="Text Placeholder 2"/>
          <p:cNvSpPr>
            <a:spLocks noGrp="1"/>
          </p:cNvSpPr>
          <p:nvPr>
            <p:ph type="body" idx="1"/>
          </p:nvPr>
        </p:nvSpPr>
        <p:spPr>
          <a:xfrm>
            <a:off x="831851" y="4589465"/>
            <a:ext cx="10515602" cy="1500187"/>
          </a:xfrm>
        </p:spPr>
        <p:txBody>
          <a:bodyPr/>
          <a:lstStyle>
            <a:lvl1pPr marL="0" indent="0">
              <a:buNone/>
              <a:defRPr sz="1909">
                <a:solidFill>
                  <a:schemeClr val="tx1">
                    <a:tint val="75000"/>
                  </a:schemeClr>
                </a:solidFill>
                <a:latin typeface="DINPro-Medium" panose="02000503030000020004" pitchFamily="50" charset="0"/>
              </a:defRPr>
            </a:lvl1pPr>
            <a:lvl2pPr marL="363636" indent="0">
              <a:buNone/>
              <a:defRPr sz="1591">
                <a:solidFill>
                  <a:schemeClr val="tx1">
                    <a:tint val="75000"/>
                  </a:schemeClr>
                </a:solidFill>
              </a:defRPr>
            </a:lvl2pPr>
            <a:lvl3pPr marL="727272" indent="0">
              <a:buNone/>
              <a:defRPr sz="1432">
                <a:solidFill>
                  <a:schemeClr val="tx1">
                    <a:tint val="75000"/>
                  </a:schemeClr>
                </a:solidFill>
              </a:defRPr>
            </a:lvl3pPr>
            <a:lvl4pPr marL="1090908" indent="0">
              <a:buNone/>
              <a:defRPr sz="1272">
                <a:solidFill>
                  <a:schemeClr val="tx1">
                    <a:tint val="75000"/>
                  </a:schemeClr>
                </a:solidFill>
              </a:defRPr>
            </a:lvl4pPr>
            <a:lvl5pPr marL="1454543" indent="0">
              <a:buNone/>
              <a:defRPr sz="1272">
                <a:solidFill>
                  <a:schemeClr val="tx1">
                    <a:tint val="75000"/>
                  </a:schemeClr>
                </a:solidFill>
              </a:defRPr>
            </a:lvl5pPr>
            <a:lvl6pPr marL="1818180" indent="0">
              <a:buNone/>
              <a:defRPr sz="1272">
                <a:solidFill>
                  <a:schemeClr val="tx1">
                    <a:tint val="75000"/>
                  </a:schemeClr>
                </a:solidFill>
              </a:defRPr>
            </a:lvl6pPr>
            <a:lvl7pPr marL="2181816" indent="0">
              <a:buNone/>
              <a:defRPr sz="1272">
                <a:solidFill>
                  <a:schemeClr val="tx1">
                    <a:tint val="75000"/>
                  </a:schemeClr>
                </a:solidFill>
              </a:defRPr>
            </a:lvl7pPr>
            <a:lvl8pPr marL="2545452" indent="0">
              <a:buNone/>
              <a:defRPr sz="1272">
                <a:solidFill>
                  <a:schemeClr val="tx1">
                    <a:tint val="75000"/>
                  </a:schemeClr>
                </a:solidFill>
              </a:defRPr>
            </a:lvl8pPr>
            <a:lvl9pPr marL="2909088" indent="0">
              <a:buNone/>
              <a:defRPr sz="127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6748540F-44E4-46A5-86E2-C1D58FABF039}" type="datetime1">
              <a:rPr lang="ru-RU" smtClean="0"/>
              <a:t>27.09.2018</a:t>
            </a:fld>
            <a:endParaRPr lang="ru-RU" dirty="0"/>
          </a:p>
        </p:txBody>
      </p:sp>
      <p:sp>
        <p:nvSpPr>
          <p:cNvPr id="5" name="Footer Placeholder 4"/>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6" name="Slide Number Placeholder 5"/>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8" name="Group 7"/>
          <p:cNvGrpSpPr/>
          <p:nvPr userDrawn="1"/>
        </p:nvGrpSpPr>
        <p:grpSpPr>
          <a:xfrm>
            <a:off x="10165423" y="44535"/>
            <a:ext cx="1911710" cy="662014"/>
            <a:chOff x="10554952" y="44534"/>
            <a:chExt cx="1543126" cy="66201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0" name="TextBox 9"/>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
        <p:nvSpPr>
          <p:cNvPr id="7" name="Rectangle 6"/>
          <p:cNvSpPr/>
          <p:nvPr userDrawn="1"/>
        </p:nvSpPr>
        <p:spPr>
          <a:xfrm>
            <a:off x="0" y="1"/>
            <a:ext cx="12192000" cy="132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40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57836" y="6525663"/>
            <a:ext cx="434164" cy="365125"/>
          </a:xfrm>
        </p:spPr>
        <p:txBody>
          <a:bodyPr/>
          <a:lstStyle>
            <a:lvl1pPr>
              <a:defRPr sz="1000">
                <a:solidFill>
                  <a:schemeClr val="bg1"/>
                </a:solidFill>
                <a:latin typeface="DINPro-Medium" panose="02000503030000020004" pitchFamily="50" charset="0"/>
              </a:defRPr>
            </a:lvl1pPr>
          </a:lstStyle>
          <a:p>
            <a:fld id="{5F3F9096-8ED8-4F14-8F69-892A89853C22}" type="slidenum">
              <a:rPr lang="ru-RU" smtClean="0"/>
              <a:pPr/>
              <a:t>‹#›</a:t>
            </a:fld>
            <a:endParaRPr lang="ru-RU" dirty="0"/>
          </a:p>
        </p:txBody>
      </p:sp>
      <p:grpSp>
        <p:nvGrpSpPr>
          <p:cNvPr id="8" name="Group 7"/>
          <p:cNvGrpSpPr/>
          <p:nvPr userDrawn="1"/>
        </p:nvGrpSpPr>
        <p:grpSpPr>
          <a:xfrm>
            <a:off x="10165423" y="44535"/>
            <a:ext cx="1911710" cy="662014"/>
            <a:chOff x="10554952" y="44534"/>
            <a:chExt cx="1543126" cy="66201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0" name="TextBox 9"/>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
        <p:nvSpPr>
          <p:cNvPr id="7" name="Rectangle 6"/>
          <p:cNvSpPr/>
          <p:nvPr userDrawn="1"/>
        </p:nvSpPr>
        <p:spPr>
          <a:xfrm>
            <a:off x="0" y="1"/>
            <a:ext cx="12192000" cy="132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1539241" y="1"/>
            <a:ext cx="10652760" cy="6153909"/>
          </a:xfrm>
        </p:spPr>
        <p:txBody>
          <a:bodyPr/>
          <a:lstStyle>
            <a:lvl1pPr>
              <a:defRPr>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2" name="Text Placeholder 12"/>
          <p:cNvSpPr>
            <a:spLocks noGrp="1"/>
          </p:cNvSpPr>
          <p:nvPr>
            <p:ph type="body" sz="quarter" idx="13"/>
          </p:nvPr>
        </p:nvSpPr>
        <p:spPr>
          <a:xfrm>
            <a:off x="1539242" y="6241572"/>
            <a:ext cx="5471158" cy="492125"/>
          </a:xfrm>
        </p:spPr>
        <p:txBody>
          <a:bodyPr>
            <a:normAutofit/>
          </a:bodyPr>
          <a:lstStyle>
            <a:lvl1pPr marL="0" indent="0">
              <a:buNone/>
              <a:defRPr sz="1400">
                <a:solidFill>
                  <a:schemeClr val="accent1">
                    <a:lumMod val="75000"/>
                  </a:schemeClr>
                </a:solidFill>
              </a:defRPr>
            </a:lvl1pPr>
          </a:lstStyle>
          <a:p>
            <a:pPr lvl="0"/>
            <a:r>
              <a:rPr lang="en-US"/>
              <a:t>Edit Master text styles</a:t>
            </a:r>
          </a:p>
        </p:txBody>
      </p:sp>
      <p:sp>
        <p:nvSpPr>
          <p:cNvPr id="13" name="Content Placeholder 2"/>
          <p:cNvSpPr>
            <a:spLocks noGrp="1"/>
          </p:cNvSpPr>
          <p:nvPr>
            <p:ph idx="14" hasCustomPrompt="1"/>
          </p:nvPr>
        </p:nvSpPr>
        <p:spPr>
          <a:xfrm rot="16200000">
            <a:off x="-2405545" y="2628415"/>
            <a:ext cx="6153909" cy="897082"/>
          </a:xfrm>
        </p:spPr>
        <p:txBody>
          <a:bodyPr>
            <a:normAutofit/>
          </a:bodyPr>
          <a:lstStyle>
            <a:lvl1pPr marL="0" indent="0" algn="ctr">
              <a:buNone/>
              <a:defRPr sz="3200">
                <a:solidFill>
                  <a:schemeClr val="accent1">
                    <a:lumMod val="75000"/>
                  </a:schemeClr>
                </a:solidFill>
                <a:latin typeface="DINPro-Medium" panose="02000503030000020004" pitchFamily="50" charset="0"/>
              </a:defRPr>
            </a:lvl1pPr>
            <a:lvl2pPr>
              <a:defRPr>
                <a:solidFill>
                  <a:schemeClr val="accent1">
                    <a:lumMod val="75000"/>
                  </a:schemeClr>
                </a:solidFill>
                <a:latin typeface="DINPro-Medium" panose="02000503030000020004" pitchFamily="50" charset="0"/>
              </a:defRPr>
            </a:lvl2pPr>
            <a:lvl3pPr>
              <a:defRPr>
                <a:solidFill>
                  <a:schemeClr val="accent1">
                    <a:lumMod val="75000"/>
                  </a:schemeClr>
                </a:solidFill>
                <a:latin typeface="DINPro-Medium" panose="02000503030000020004" pitchFamily="50" charset="0"/>
              </a:defRPr>
            </a:lvl3pPr>
            <a:lvl4pPr>
              <a:defRPr>
                <a:solidFill>
                  <a:schemeClr val="accent1">
                    <a:lumMod val="75000"/>
                  </a:schemeClr>
                </a:solidFill>
                <a:latin typeface="DINPro-Medium" panose="02000503030000020004" pitchFamily="50" charset="0"/>
              </a:defRPr>
            </a:lvl4pPr>
            <a:lvl5pPr>
              <a:defRPr>
                <a:solidFill>
                  <a:schemeClr val="accent1">
                    <a:lumMod val="75000"/>
                  </a:schemeClr>
                </a:solidFill>
                <a:latin typeface="DINPro-Medium" panose="02000503030000020004" pitchFamily="50" charset="0"/>
              </a:defRPr>
            </a:lvl5pPr>
          </a:lstStyle>
          <a:p>
            <a:pPr lvl="0"/>
            <a:r>
              <a:rPr lang="en-US" dirty="0"/>
              <a:t>EDIT MASTER TEXT STYLES</a:t>
            </a:r>
            <a:endParaRPr lang="ru-RU" dirty="0"/>
          </a:p>
        </p:txBody>
      </p:sp>
      <p:grpSp>
        <p:nvGrpSpPr>
          <p:cNvPr id="14" name="Group 13"/>
          <p:cNvGrpSpPr/>
          <p:nvPr userDrawn="1"/>
        </p:nvGrpSpPr>
        <p:grpSpPr>
          <a:xfrm rot="16200000">
            <a:off x="-2356454" y="3406141"/>
            <a:ext cx="6857999" cy="45719"/>
            <a:chOff x="0" y="914404"/>
            <a:chExt cx="12191999" cy="31218"/>
          </a:xfrm>
        </p:grpSpPr>
        <p:cxnSp>
          <p:nvCxnSpPr>
            <p:cNvPr id="15" name="Straight Connector 14"/>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 y="6228307"/>
            <a:ext cx="996954" cy="369504"/>
          </a:xfrm>
          <a:prstGeom prst="rect">
            <a:avLst/>
          </a:prstGeom>
        </p:spPr>
      </p:pic>
      <p:sp>
        <p:nvSpPr>
          <p:cNvPr id="19" name="TextBox 18"/>
          <p:cNvSpPr txBox="1"/>
          <p:nvPr userDrawn="1"/>
        </p:nvSpPr>
        <p:spPr>
          <a:xfrm>
            <a:off x="7497" y="6597811"/>
            <a:ext cx="1042673" cy="220830"/>
          </a:xfrm>
          <a:prstGeom prst="rect">
            <a:avLst/>
          </a:prstGeom>
          <a:noFill/>
        </p:spPr>
        <p:txBody>
          <a:bodyPr wrap="square" rtlCol="0">
            <a:spAutoFit/>
          </a:bodyPr>
          <a:lstStyle/>
          <a:p>
            <a:pPr algn="ctr"/>
            <a:r>
              <a:rPr lang="en-US" sz="835" dirty="0">
                <a:solidFill>
                  <a:srgbClr val="005DA4"/>
                </a:solidFill>
              </a:rPr>
              <a:t>http://mdwrt.com</a:t>
            </a:r>
            <a:endParaRPr lang="ru-RU" sz="835" dirty="0">
              <a:solidFill>
                <a:srgbClr val="005DA4"/>
              </a:solidFill>
            </a:endParaRPr>
          </a:p>
        </p:txBody>
      </p:sp>
    </p:spTree>
    <p:extLst>
      <p:ext uri="{BB962C8B-B14F-4D97-AF65-F5344CB8AC3E}">
        <p14:creationId xmlns:p14="http://schemas.microsoft.com/office/powerpoint/2010/main" val="37638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5472"/>
            <a:ext cx="9938489" cy="775507"/>
          </a:xfrm>
        </p:spPr>
        <p:txBody>
          <a:bodyPr>
            <a:normAutofit/>
          </a:bodyPr>
          <a:lstStyle>
            <a:lvl1pPr>
              <a:defRPr sz="2539" cap="all" baseline="0">
                <a:latin typeface="DINPro-Medium" panose="02000503030000020004" pitchFamily="50" charset="0"/>
              </a:defRPr>
            </a:lvl1pPr>
          </a:lstStyle>
          <a:p>
            <a:r>
              <a:rPr lang="en-US"/>
              <a:t>Click to edit Master title style</a:t>
            </a:r>
            <a:endParaRPr lang="ru-RU" dirty="0"/>
          </a:p>
        </p:txBody>
      </p:sp>
      <p:sp>
        <p:nvSpPr>
          <p:cNvPr id="3" name="Content Placeholder 2"/>
          <p:cNvSpPr>
            <a:spLocks noGrp="1"/>
          </p:cNvSpPr>
          <p:nvPr>
            <p:ph sz="half" idx="1"/>
          </p:nvPr>
        </p:nvSpPr>
        <p:spPr>
          <a:xfrm>
            <a:off x="838201" y="1825626"/>
            <a:ext cx="5181600" cy="435133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1" y="1825626"/>
            <a:ext cx="5181600" cy="435133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9F43E7FE-042C-4373-AFF6-5673B5120083}" type="datetime1">
              <a:rPr lang="ru-RU" smtClean="0"/>
              <a:t>27.09.2018</a:t>
            </a:fld>
            <a:endParaRPr lang="ru-RU" dirty="0"/>
          </a:p>
        </p:txBody>
      </p:sp>
      <p:sp>
        <p:nvSpPr>
          <p:cNvPr id="6" name="Footer Placeholder 5"/>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7" name="Slide Number Placeholder 6"/>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8" name="Group 7"/>
          <p:cNvGrpSpPr/>
          <p:nvPr/>
        </p:nvGrpSpPr>
        <p:grpSpPr>
          <a:xfrm>
            <a:off x="5" y="914404"/>
            <a:ext cx="12191998" cy="31218"/>
            <a:chOff x="0" y="914404"/>
            <a:chExt cx="12191999" cy="31218"/>
          </a:xfrm>
        </p:grpSpPr>
        <p:cxnSp>
          <p:nvCxnSpPr>
            <p:cNvPr id="9" name="Straight Connector 8"/>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grpSp>
        <p:nvGrpSpPr>
          <p:cNvPr id="11" name="Group 10"/>
          <p:cNvGrpSpPr/>
          <p:nvPr userDrawn="1"/>
        </p:nvGrpSpPr>
        <p:grpSpPr>
          <a:xfrm>
            <a:off x="10495005" y="44535"/>
            <a:ext cx="1582126" cy="662014"/>
            <a:chOff x="10554952" y="44534"/>
            <a:chExt cx="1543126" cy="66201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3" name="TextBox 12"/>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Tree>
    <p:extLst>
      <p:ext uri="{BB962C8B-B14F-4D97-AF65-F5344CB8AC3E}">
        <p14:creationId xmlns:p14="http://schemas.microsoft.com/office/powerpoint/2010/main" val="77675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572" y="2"/>
            <a:ext cx="9980318" cy="990600"/>
          </a:xfrm>
        </p:spPr>
        <p:txBody>
          <a:bodyPr>
            <a:normAutofit/>
          </a:bodyPr>
          <a:lstStyle>
            <a:lvl1pPr>
              <a:defRPr sz="2539" cap="all" baseline="0">
                <a:latin typeface="DINPro-Medium" panose="02000503030000020004" pitchFamily="50" charset="0"/>
              </a:defRPr>
            </a:lvl1pPr>
          </a:lstStyle>
          <a:p>
            <a:r>
              <a:rPr lang="en-US"/>
              <a:t>Click to edit Master title style</a:t>
            </a:r>
            <a:endParaRPr lang="ru-RU" dirty="0"/>
          </a:p>
        </p:txBody>
      </p:sp>
      <p:sp>
        <p:nvSpPr>
          <p:cNvPr id="3" name="Text Placeholder 2"/>
          <p:cNvSpPr>
            <a:spLocks noGrp="1"/>
          </p:cNvSpPr>
          <p:nvPr>
            <p:ph type="body" idx="1"/>
          </p:nvPr>
        </p:nvSpPr>
        <p:spPr>
          <a:xfrm>
            <a:off x="839791" y="1335882"/>
            <a:ext cx="5157787" cy="823912"/>
          </a:xfrm>
        </p:spPr>
        <p:txBody>
          <a:bodyPr anchor="b"/>
          <a:lstStyle>
            <a:lvl1pPr marL="0" indent="0">
              <a:buNone/>
              <a:defRPr sz="1909" b="1">
                <a:latin typeface="DINPro-Medium" panose="02000503030000020004" pitchFamily="50" charset="0"/>
              </a:defRPr>
            </a:lvl1pPr>
            <a:lvl2pPr marL="363636" indent="0">
              <a:buNone/>
              <a:defRPr sz="1591" b="1"/>
            </a:lvl2pPr>
            <a:lvl3pPr marL="727272" indent="0">
              <a:buNone/>
              <a:defRPr sz="1432" b="1"/>
            </a:lvl3pPr>
            <a:lvl4pPr marL="1090908" indent="0">
              <a:buNone/>
              <a:defRPr sz="1272" b="1"/>
            </a:lvl4pPr>
            <a:lvl5pPr marL="1454543" indent="0">
              <a:buNone/>
              <a:defRPr sz="1272" b="1"/>
            </a:lvl5pPr>
            <a:lvl6pPr marL="1818180" indent="0">
              <a:buNone/>
              <a:defRPr sz="1272" b="1"/>
            </a:lvl6pPr>
            <a:lvl7pPr marL="2181816" indent="0">
              <a:buNone/>
              <a:defRPr sz="1272" b="1"/>
            </a:lvl7pPr>
            <a:lvl8pPr marL="2545452" indent="0">
              <a:buNone/>
              <a:defRPr sz="1272" b="1"/>
            </a:lvl8pPr>
            <a:lvl9pPr marL="2909088" indent="0">
              <a:buNone/>
              <a:defRPr sz="1272" b="1"/>
            </a:lvl9pPr>
          </a:lstStyle>
          <a:p>
            <a:pPr lvl="0"/>
            <a:r>
              <a:rPr lang="en-US"/>
              <a:t>Edit Master text styles</a:t>
            </a:r>
          </a:p>
        </p:txBody>
      </p:sp>
      <p:sp>
        <p:nvSpPr>
          <p:cNvPr id="4" name="Content Placeholder 3"/>
          <p:cNvSpPr>
            <a:spLocks noGrp="1"/>
          </p:cNvSpPr>
          <p:nvPr>
            <p:ph sz="half" idx="2"/>
          </p:nvPr>
        </p:nvSpPr>
        <p:spPr>
          <a:xfrm>
            <a:off x="839791" y="2314575"/>
            <a:ext cx="5157787" cy="368458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2" y="1335882"/>
            <a:ext cx="5183188" cy="823912"/>
          </a:xfrm>
        </p:spPr>
        <p:txBody>
          <a:bodyPr anchor="b"/>
          <a:lstStyle>
            <a:lvl1pPr marL="0" indent="0">
              <a:buNone/>
              <a:defRPr sz="1909" b="1">
                <a:latin typeface="DINPro-Medium" panose="02000503030000020004" pitchFamily="50" charset="0"/>
              </a:defRPr>
            </a:lvl1pPr>
            <a:lvl2pPr marL="363636" indent="0">
              <a:buNone/>
              <a:defRPr sz="1591" b="1"/>
            </a:lvl2pPr>
            <a:lvl3pPr marL="727272" indent="0">
              <a:buNone/>
              <a:defRPr sz="1432" b="1"/>
            </a:lvl3pPr>
            <a:lvl4pPr marL="1090908" indent="0">
              <a:buNone/>
              <a:defRPr sz="1272" b="1"/>
            </a:lvl4pPr>
            <a:lvl5pPr marL="1454543" indent="0">
              <a:buNone/>
              <a:defRPr sz="1272" b="1"/>
            </a:lvl5pPr>
            <a:lvl6pPr marL="1818180" indent="0">
              <a:buNone/>
              <a:defRPr sz="1272" b="1"/>
            </a:lvl6pPr>
            <a:lvl7pPr marL="2181816" indent="0">
              <a:buNone/>
              <a:defRPr sz="1272" b="1"/>
            </a:lvl7pPr>
            <a:lvl8pPr marL="2545452" indent="0">
              <a:buNone/>
              <a:defRPr sz="1272" b="1"/>
            </a:lvl8pPr>
            <a:lvl9pPr marL="2909088" indent="0">
              <a:buNone/>
              <a:defRPr sz="1272" b="1"/>
            </a:lvl9pPr>
          </a:lstStyle>
          <a:p>
            <a:pPr lvl="0"/>
            <a:r>
              <a:rPr lang="en-US"/>
              <a:t>Edit Master text styles</a:t>
            </a:r>
          </a:p>
        </p:txBody>
      </p:sp>
      <p:sp>
        <p:nvSpPr>
          <p:cNvPr id="6" name="Content Placeholder 5"/>
          <p:cNvSpPr>
            <a:spLocks noGrp="1"/>
          </p:cNvSpPr>
          <p:nvPr>
            <p:ph sz="quarter" idx="4"/>
          </p:nvPr>
        </p:nvSpPr>
        <p:spPr>
          <a:xfrm>
            <a:off x="6172202" y="2314575"/>
            <a:ext cx="5183188" cy="3684588"/>
          </a:xfrm>
        </p:spPr>
        <p:txBody>
          <a:bodyPr/>
          <a:lstStyle>
            <a:lvl1pPr>
              <a:defRPr>
                <a:latin typeface="DINPro-Medium" panose="02000503030000020004" pitchFamily="50" charset="0"/>
              </a:defRPr>
            </a:lvl1pPr>
            <a:lvl2pPr>
              <a:defRPr>
                <a:latin typeface="DINPro-Medium" panose="02000503030000020004" pitchFamily="50" charset="0"/>
              </a:defRPr>
            </a:lvl2pPr>
            <a:lvl3pPr>
              <a:defRPr>
                <a:latin typeface="DINPro-Medium" panose="02000503030000020004" pitchFamily="50" charset="0"/>
              </a:defRPr>
            </a:lvl3pPr>
            <a:lvl4pPr>
              <a:defRPr>
                <a:latin typeface="DINPro-Medium" panose="02000503030000020004" pitchFamily="50" charset="0"/>
              </a:defRPr>
            </a:lvl4pPr>
            <a:lvl5pPr>
              <a:defRPr>
                <a:latin typeface="DINPro-Medium" panose="0200050303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8B26EEC3-8DD9-4F75-90E1-B0BEFD8CC428}" type="datetime1">
              <a:rPr lang="ru-RU" smtClean="0"/>
              <a:t>27.09.2018</a:t>
            </a:fld>
            <a:endParaRPr lang="ru-RU" dirty="0"/>
          </a:p>
        </p:txBody>
      </p:sp>
      <p:sp>
        <p:nvSpPr>
          <p:cNvPr id="8" name="Footer Placeholder 7"/>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9" name="Slide Number Placeholder 8"/>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10" name="Group 9"/>
          <p:cNvGrpSpPr/>
          <p:nvPr/>
        </p:nvGrpSpPr>
        <p:grpSpPr>
          <a:xfrm>
            <a:off x="5" y="914404"/>
            <a:ext cx="12191998" cy="31218"/>
            <a:chOff x="0" y="914404"/>
            <a:chExt cx="12191999" cy="31218"/>
          </a:xfrm>
        </p:grpSpPr>
        <p:cxnSp>
          <p:nvCxnSpPr>
            <p:cNvPr id="11" name="Straight Connector 10"/>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grpSp>
        <p:nvGrpSpPr>
          <p:cNvPr id="13" name="Group 12"/>
          <p:cNvGrpSpPr/>
          <p:nvPr userDrawn="1"/>
        </p:nvGrpSpPr>
        <p:grpSpPr>
          <a:xfrm>
            <a:off x="10495005" y="44535"/>
            <a:ext cx="1582126" cy="662014"/>
            <a:chOff x="10554952" y="44534"/>
            <a:chExt cx="1543126" cy="662014"/>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5" name="TextBox 14"/>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Tree>
    <p:extLst>
      <p:ext uri="{BB962C8B-B14F-4D97-AF65-F5344CB8AC3E}">
        <p14:creationId xmlns:p14="http://schemas.microsoft.com/office/powerpoint/2010/main" val="2272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65472"/>
            <a:ext cx="9989289" cy="775507"/>
          </a:xfrm>
        </p:spPr>
        <p:txBody>
          <a:bodyPr>
            <a:normAutofit/>
          </a:bodyPr>
          <a:lstStyle>
            <a:lvl1pPr>
              <a:defRPr sz="2539">
                <a:latin typeface="DINPro-Medium" panose="02000503030000020004" pitchFamily="50" charset="0"/>
              </a:defRPr>
            </a:lvl1pPr>
          </a:lstStyle>
          <a:p>
            <a:r>
              <a:rPr lang="en-US"/>
              <a:t>Click to edit Master title style</a:t>
            </a:r>
            <a:endParaRPr lang="ru-RU" dirty="0"/>
          </a:p>
        </p:txBody>
      </p:sp>
      <p:sp>
        <p:nvSpPr>
          <p:cNvPr id="3" name="Date Placeholder 2"/>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C7E7058C-2586-47D2-A430-7BE7452B4822}" type="datetime1">
              <a:rPr lang="ru-RU" smtClean="0"/>
              <a:t>27.09.2018</a:t>
            </a:fld>
            <a:endParaRPr lang="ru-RU" dirty="0"/>
          </a:p>
        </p:txBody>
      </p:sp>
      <p:sp>
        <p:nvSpPr>
          <p:cNvPr id="4" name="Footer Placeholder 3"/>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5" name="Slide Number Placeholder 4"/>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6" name="Group 5"/>
          <p:cNvGrpSpPr/>
          <p:nvPr/>
        </p:nvGrpSpPr>
        <p:grpSpPr>
          <a:xfrm>
            <a:off x="5" y="914404"/>
            <a:ext cx="12191998" cy="31218"/>
            <a:chOff x="0" y="914404"/>
            <a:chExt cx="12191999" cy="31218"/>
          </a:xfrm>
        </p:grpSpPr>
        <p:cxnSp>
          <p:nvCxnSpPr>
            <p:cNvPr id="7" name="Straight Connector 6"/>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72217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BE4EB44-DBC7-4B19-8F6B-81FBDCA7F611}"/>
              </a:ext>
            </a:extLst>
          </p:cNvPr>
          <p:cNvGraphicFramePr>
            <a:graphicFrameLocks noChangeAspect="1"/>
          </p:cNvGraphicFramePr>
          <p:nvPr userDrawn="1">
            <p:custDataLst>
              <p:tags r:id="rId2"/>
            </p:custDataLst>
            <p:extLst>
              <p:ext uri="{D42A27DB-BD31-4B8C-83A1-F6EECF244321}">
                <p14:modId xmlns:p14="http://schemas.microsoft.com/office/powerpoint/2010/main" val="142879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 imgW="362" imgH="362" progId="TCLayout.ActiveDocument.1">
                  <p:embed/>
                </p:oleObj>
              </mc:Choice>
              <mc:Fallback>
                <p:oleObj name="think-cell Slide" r:id="rId5" imgW="362" imgH="362" progId="TCLayout.ActiveDocument.1">
                  <p:embed/>
                  <p:pic>
                    <p:nvPicPr>
                      <p:cNvPr id="14" name="Object 13" hidden="1">
                        <a:extLst>
                          <a:ext uri="{FF2B5EF4-FFF2-40B4-BE49-F238E27FC236}">
                            <a16:creationId xmlns:a16="http://schemas.microsoft.com/office/drawing/2014/main" id="{2BE4EB44-DBC7-4B19-8F6B-81FBDCA7F6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7C4402E-844B-4E59-BBC7-6156309A909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539" b="0" i="0" baseline="0" dirty="0">
              <a:latin typeface="DINPro-Medium" panose="02000503030000020004" pitchFamily="50" charset="0"/>
              <a:ea typeface="+mj-ea"/>
              <a:cs typeface="+mj-cs"/>
              <a:sym typeface="DINPro-Medium" panose="02000503030000020004" pitchFamily="50" charset="0"/>
            </a:endParaRPr>
          </a:p>
        </p:txBody>
      </p:sp>
      <p:sp>
        <p:nvSpPr>
          <p:cNvPr id="2" name="Title 1"/>
          <p:cNvSpPr>
            <a:spLocks noGrp="1"/>
          </p:cNvSpPr>
          <p:nvPr>
            <p:ph type="title"/>
          </p:nvPr>
        </p:nvSpPr>
        <p:spPr>
          <a:xfrm>
            <a:off x="850900" y="0"/>
            <a:ext cx="9747990" cy="775507"/>
          </a:xfrm>
        </p:spPr>
        <p:txBody>
          <a:bodyPr>
            <a:normAutofit/>
          </a:bodyPr>
          <a:lstStyle>
            <a:lvl1pPr>
              <a:defRPr sz="2539">
                <a:latin typeface="DINPro-Medium" panose="02000503030000020004" pitchFamily="50" charset="0"/>
              </a:defRPr>
            </a:lvl1pPr>
          </a:lstStyle>
          <a:p>
            <a:r>
              <a:rPr lang="en-US" dirty="0"/>
              <a:t>Click to edit Master title style</a:t>
            </a:r>
            <a:endParaRPr lang="ru-RU" dirty="0"/>
          </a:p>
        </p:txBody>
      </p:sp>
      <p:sp>
        <p:nvSpPr>
          <p:cNvPr id="3" name="Date Placeholder 2"/>
          <p:cNvSpPr>
            <a:spLocks noGrp="1"/>
          </p:cNvSpPr>
          <p:nvPr>
            <p:ph type="dt" sz="half" idx="10"/>
          </p:nvPr>
        </p:nvSpPr>
        <p:spPr>
          <a:xfrm>
            <a:off x="10598892" y="6244143"/>
            <a:ext cx="965790" cy="365125"/>
          </a:xfrm>
          <a:prstGeom prst="rect">
            <a:avLst/>
          </a:prstGeom>
        </p:spPr>
        <p:txBody>
          <a:bodyPr/>
          <a:lstStyle>
            <a:lvl1pPr>
              <a:defRPr>
                <a:latin typeface="DINPro-Medium" panose="02000503030000020004" pitchFamily="50" charset="0"/>
              </a:defRPr>
            </a:lvl1pPr>
          </a:lstStyle>
          <a:p>
            <a:fld id="{BC1E0047-50C8-4DE0-8283-31213B59923A}" type="datetime1">
              <a:rPr lang="ru-RU" smtClean="0"/>
              <a:t>27.09.2018</a:t>
            </a:fld>
            <a:endParaRPr lang="ru-RU" dirty="0"/>
          </a:p>
        </p:txBody>
      </p:sp>
      <p:sp>
        <p:nvSpPr>
          <p:cNvPr id="4" name="Footer Placeholder 3"/>
          <p:cNvSpPr>
            <a:spLocks noGrp="1"/>
          </p:cNvSpPr>
          <p:nvPr>
            <p:ph type="ftr" sz="quarter" idx="11"/>
          </p:nvPr>
        </p:nvSpPr>
        <p:spPr>
          <a:xfrm>
            <a:off x="267137" y="6244082"/>
            <a:ext cx="9971568" cy="365125"/>
          </a:xfrm>
          <a:prstGeom prst="rect">
            <a:avLst/>
          </a:prstGeom>
        </p:spPr>
        <p:txBody>
          <a:bodyPr/>
          <a:lstStyle>
            <a:lvl1pPr>
              <a:defRPr>
                <a:latin typeface="DINPro-Medium" panose="02000503030000020004" pitchFamily="50" charset="0"/>
              </a:defRPr>
            </a:lvl1pPr>
          </a:lstStyle>
          <a:p>
            <a:endParaRPr lang="ru-RU" dirty="0"/>
          </a:p>
        </p:txBody>
      </p:sp>
      <p:sp>
        <p:nvSpPr>
          <p:cNvPr id="5" name="Slide Number Placeholder 4"/>
          <p:cNvSpPr>
            <a:spLocks noGrp="1"/>
          </p:cNvSpPr>
          <p:nvPr>
            <p:ph type="sldNum" sz="quarter" idx="12"/>
          </p:nvPr>
        </p:nvSpPr>
        <p:spPr/>
        <p:txBody>
          <a:bodyPr/>
          <a:lstStyle>
            <a:lvl1pPr>
              <a:defRPr>
                <a:latin typeface="DINPro-Medium" panose="02000503030000020004" pitchFamily="50" charset="0"/>
              </a:defRPr>
            </a:lvl1pPr>
          </a:lstStyle>
          <a:p>
            <a:fld id="{5F3F9096-8ED8-4F14-8F69-892A89853C22}" type="slidenum">
              <a:rPr lang="ru-RU" smtClean="0"/>
              <a:t>‹#›</a:t>
            </a:fld>
            <a:endParaRPr lang="ru-RU" dirty="0"/>
          </a:p>
        </p:txBody>
      </p:sp>
      <p:grpSp>
        <p:nvGrpSpPr>
          <p:cNvPr id="6" name="Group 5"/>
          <p:cNvGrpSpPr/>
          <p:nvPr/>
        </p:nvGrpSpPr>
        <p:grpSpPr>
          <a:xfrm>
            <a:off x="5" y="914404"/>
            <a:ext cx="12191998" cy="31218"/>
            <a:chOff x="0" y="914404"/>
            <a:chExt cx="12191999" cy="31218"/>
          </a:xfrm>
        </p:grpSpPr>
        <p:cxnSp>
          <p:nvCxnSpPr>
            <p:cNvPr id="7" name="Straight Connector 6"/>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sp>
        <p:nvSpPr>
          <p:cNvPr id="9" name="Rectangle 8">
            <a:extLst>
              <a:ext uri="{FF2B5EF4-FFF2-40B4-BE49-F238E27FC236}">
                <a16:creationId xmlns:a16="http://schemas.microsoft.com/office/drawing/2014/main" id="{2D2595A2-8C24-444D-9B3C-201758D27D93}"/>
              </a:ext>
            </a:extLst>
          </p:cNvPr>
          <p:cNvSpPr/>
          <p:nvPr userDrawn="1"/>
        </p:nvSpPr>
        <p:spPr>
          <a:xfrm>
            <a:off x="-12700" y="6134100"/>
            <a:ext cx="121920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9">
            <a:extLst>
              <a:ext uri="{FF2B5EF4-FFF2-40B4-BE49-F238E27FC236}">
                <a16:creationId xmlns:a16="http://schemas.microsoft.com/office/drawing/2014/main" id="{FA50522F-DAD3-4230-8A79-943E09EA16E7}"/>
              </a:ext>
            </a:extLst>
          </p:cNvPr>
          <p:cNvPicPr>
            <a:picLocks noChangeAspect="1"/>
          </p:cNvPicPr>
          <p:nvPr userDrawn="1"/>
        </p:nvPicPr>
        <p:blipFill>
          <a:blip r:embed="rId7"/>
          <a:stretch>
            <a:fillRect/>
          </a:stretch>
        </p:blipFill>
        <p:spPr>
          <a:xfrm>
            <a:off x="144918" y="65472"/>
            <a:ext cx="599063" cy="599063"/>
          </a:xfrm>
          <a:prstGeom prst="rect">
            <a:avLst/>
          </a:prstGeom>
        </p:spPr>
      </p:pic>
      <p:pic>
        <p:nvPicPr>
          <p:cNvPr id="11" name="Picture 8" descr="Image result for american diabetes association">
            <a:extLst>
              <a:ext uri="{FF2B5EF4-FFF2-40B4-BE49-F238E27FC236}">
                <a16:creationId xmlns:a16="http://schemas.microsoft.com/office/drawing/2014/main" id="{75B4A4A5-2C0A-479F-95C4-B5B147692CD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5360" y="6033773"/>
            <a:ext cx="1056640" cy="792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7B750B-9F86-45C0-A58A-3A67E37A99D2}"/>
              </a:ext>
            </a:extLst>
          </p:cNvPr>
          <p:cNvPicPr>
            <a:picLocks noChangeAspect="1"/>
          </p:cNvPicPr>
          <p:nvPr userDrawn="1"/>
        </p:nvPicPr>
        <p:blipFill>
          <a:blip r:embed="rId9"/>
          <a:stretch>
            <a:fillRect/>
          </a:stretch>
        </p:blipFill>
        <p:spPr>
          <a:xfrm>
            <a:off x="8756032" y="6265152"/>
            <a:ext cx="3435968" cy="592848"/>
          </a:xfrm>
          <a:prstGeom prst="rect">
            <a:avLst/>
          </a:prstGeom>
        </p:spPr>
      </p:pic>
    </p:spTree>
    <p:extLst>
      <p:ext uri="{BB962C8B-B14F-4D97-AF65-F5344CB8AC3E}">
        <p14:creationId xmlns:p14="http://schemas.microsoft.com/office/powerpoint/2010/main" val="338377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6917" y="50505"/>
            <a:ext cx="9671788" cy="775507"/>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1" y="1464119"/>
            <a:ext cx="1051560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p:cNvSpPr>
            <a:spLocks noGrp="1"/>
          </p:cNvSpPr>
          <p:nvPr>
            <p:ph type="sldNum" sz="quarter" idx="4"/>
          </p:nvPr>
        </p:nvSpPr>
        <p:spPr>
          <a:xfrm>
            <a:off x="11757836" y="0"/>
            <a:ext cx="434164" cy="365125"/>
          </a:xfrm>
          <a:prstGeom prst="rect">
            <a:avLst/>
          </a:prstGeom>
        </p:spPr>
        <p:txBody>
          <a:bodyPr vert="horz" lIns="91440" tIns="45720" rIns="91440" bIns="45720" rtlCol="0" anchor="ctr"/>
          <a:lstStyle>
            <a:lvl1pPr algn="r">
              <a:defRPr sz="1200">
                <a:solidFill>
                  <a:schemeClr val="tx1">
                    <a:tint val="75000"/>
                  </a:schemeClr>
                </a:solidFill>
                <a:latin typeface="DINPro-Medium" panose="02000503030000020004" pitchFamily="50" charset="0"/>
              </a:defRPr>
            </a:lvl1pPr>
          </a:lstStyle>
          <a:p>
            <a:fld id="{5F3F9096-8ED8-4F14-8F69-892A89853C22}" type="slidenum">
              <a:rPr lang="ru-RU" smtClean="0"/>
              <a:pPr/>
              <a:t>‹#›</a:t>
            </a:fld>
            <a:endParaRPr lang="ru-RU" dirty="0"/>
          </a:p>
        </p:txBody>
      </p:sp>
      <p:sp>
        <p:nvSpPr>
          <p:cNvPr id="8" name="object 8"/>
          <p:cNvSpPr/>
          <p:nvPr/>
        </p:nvSpPr>
        <p:spPr>
          <a:xfrm>
            <a:off x="-93045" y="6562725"/>
            <a:ext cx="12285045" cy="297442"/>
          </a:xfrm>
          <a:custGeom>
            <a:avLst/>
            <a:gdLst/>
            <a:ahLst/>
            <a:cxnLst/>
            <a:rect l="l" t="t" r="r" b="b"/>
            <a:pathLst>
              <a:path w="10692130" h="260984">
                <a:moveTo>
                  <a:pt x="10692003" y="0"/>
                </a:moveTo>
                <a:lnTo>
                  <a:pt x="0" y="260527"/>
                </a:lnTo>
                <a:lnTo>
                  <a:pt x="10692003" y="260527"/>
                </a:lnTo>
                <a:lnTo>
                  <a:pt x="10692003" y="0"/>
                </a:lnTo>
                <a:close/>
              </a:path>
            </a:pathLst>
          </a:custGeom>
          <a:solidFill>
            <a:srgbClr val="005DA4"/>
          </a:solidFill>
        </p:spPr>
        <p:txBody>
          <a:bodyPr wrap="square" lIns="0" tIns="0" rIns="0" bIns="0" rtlCol="0"/>
          <a:lstStyle/>
          <a:p>
            <a:endParaRPr sz="1298" dirty="0"/>
          </a:p>
        </p:txBody>
      </p:sp>
    </p:spTree>
    <p:extLst>
      <p:ext uri="{BB962C8B-B14F-4D97-AF65-F5344CB8AC3E}">
        <p14:creationId xmlns:p14="http://schemas.microsoft.com/office/powerpoint/2010/main" val="4083332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78" r:id="rId5"/>
    <p:sldLayoutId id="2147483664" r:id="rId6"/>
    <p:sldLayoutId id="2147483665" r:id="rId7"/>
    <p:sldLayoutId id="2147483666" r:id="rId8"/>
    <p:sldLayoutId id="2147483679"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94" r:id="rId20"/>
    <p:sldLayoutId id="2147483695" r:id="rId21"/>
  </p:sldLayoutIdLst>
  <p:hf hdr="0" ftr="0" dt="0"/>
  <p:txStyles>
    <p:titleStyle>
      <a:lvl1pPr algn="l" defTabSz="727272" rtl="0" eaLnBrk="1" latinLnBrk="0" hangingPunct="1">
        <a:lnSpc>
          <a:spcPct val="90000"/>
        </a:lnSpc>
        <a:spcBef>
          <a:spcPct val="0"/>
        </a:spcBef>
        <a:buNone/>
        <a:defRPr sz="2539" kern="1200" cap="all" baseline="0">
          <a:solidFill>
            <a:srgbClr val="005DA4"/>
          </a:solidFill>
          <a:latin typeface="DINPro-Medium" panose="02000503030000020004" pitchFamily="50" charset="0"/>
          <a:ea typeface="+mj-ea"/>
          <a:cs typeface="+mj-cs"/>
        </a:defRPr>
      </a:lvl1pPr>
    </p:titleStyle>
    <p:body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ru-RU"/>
      </a:defPPr>
      <a:lvl1pPr marL="0" algn="l" defTabSz="727272" rtl="0" eaLnBrk="1" latinLnBrk="0" hangingPunct="1">
        <a:defRPr sz="1432" kern="1200">
          <a:solidFill>
            <a:schemeClr val="tx1"/>
          </a:solidFill>
          <a:latin typeface="+mn-lt"/>
          <a:ea typeface="+mn-ea"/>
          <a:cs typeface="+mn-cs"/>
        </a:defRPr>
      </a:lvl1pPr>
      <a:lvl2pPr marL="363636" algn="l" defTabSz="727272" rtl="0" eaLnBrk="1" latinLnBrk="0" hangingPunct="1">
        <a:defRPr sz="1432" kern="1200">
          <a:solidFill>
            <a:schemeClr val="tx1"/>
          </a:solidFill>
          <a:latin typeface="+mn-lt"/>
          <a:ea typeface="+mn-ea"/>
          <a:cs typeface="+mn-cs"/>
        </a:defRPr>
      </a:lvl2pPr>
      <a:lvl3pPr marL="727272" algn="l" defTabSz="727272" rtl="0" eaLnBrk="1" latinLnBrk="0" hangingPunct="1">
        <a:defRPr sz="1432" kern="1200">
          <a:solidFill>
            <a:schemeClr val="tx1"/>
          </a:solidFill>
          <a:latin typeface="+mn-lt"/>
          <a:ea typeface="+mn-ea"/>
          <a:cs typeface="+mn-cs"/>
        </a:defRPr>
      </a:lvl3pPr>
      <a:lvl4pPr marL="1090908" algn="l" defTabSz="727272" rtl="0" eaLnBrk="1" latinLnBrk="0" hangingPunct="1">
        <a:defRPr sz="1432" kern="1200">
          <a:solidFill>
            <a:schemeClr val="tx1"/>
          </a:solidFill>
          <a:latin typeface="+mn-lt"/>
          <a:ea typeface="+mn-ea"/>
          <a:cs typeface="+mn-cs"/>
        </a:defRPr>
      </a:lvl4pPr>
      <a:lvl5pPr marL="1454543" algn="l" defTabSz="727272" rtl="0" eaLnBrk="1" latinLnBrk="0" hangingPunct="1">
        <a:defRPr sz="1432" kern="1200">
          <a:solidFill>
            <a:schemeClr val="tx1"/>
          </a:solidFill>
          <a:latin typeface="+mn-lt"/>
          <a:ea typeface="+mn-ea"/>
          <a:cs typeface="+mn-cs"/>
        </a:defRPr>
      </a:lvl5pPr>
      <a:lvl6pPr marL="1818180" algn="l" defTabSz="727272" rtl="0" eaLnBrk="1" latinLnBrk="0" hangingPunct="1">
        <a:defRPr sz="1432" kern="1200">
          <a:solidFill>
            <a:schemeClr val="tx1"/>
          </a:solidFill>
          <a:latin typeface="+mn-lt"/>
          <a:ea typeface="+mn-ea"/>
          <a:cs typeface="+mn-cs"/>
        </a:defRPr>
      </a:lvl6pPr>
      <a:lvl7pPr marL="2181816" algn="l" defTabSz="727272" rtl="0" eaLnBrk="1" latinLnBrk="0" hangingPunct="1">
        <a:defRPr sz="1432" kern="1200">
          <a:solidFill>
            <a:schemeClr val="tx1"/>
          </a:solidFill>
          <a:latin typeface="+mn-lt"/>
          <a:ea typeface="+mn-ea"/>
          <a:cs typeface="+mn-cs"/>
        </a:defRPr>
      </a:lvl7pPr>
      <a:lvl8pPr marL="2545452" algn="l" defTabSz="727272" rtl="0" eaLnBrk="1" latinLnBrk="0" hangingPunct="1">
        <a:defRPr sz="1432" kern="1200">
          <a:solidFill>
            <a:schemeClr val="tx1"/>
          </a:solidFill>
          <a:latin typeface="+mn-lt"/>
          <a:ea typeface="+mn-ea"/>
          <a:cs typeface="+mn-cs"/>
        </a:defRPr>
      </a:lvl8pPr>
      <a:lvl9pPr marL="2909088" algn="l" defTabSz="727272" rtl="0" eaLnBrk="1" latinLnBrk="0" hangingPunct="1">
        <a:defRPr sz="14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6916" y="50504"/>
            <a:ext cx="9671788" cy="775507"/>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464119"/>
            <a:ext cx="1051560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2"/>
          </p:nvPr>
        </p:nvSpPr>
        <p:spPr>
          <a:xfrm>
            <a:off x="10598890" y="6244142"/>
            <a:ext cx="965791" cy="365125"/>
          </a:xfrm>
          <a:prstGeom prst="rect">
            <a:avLst/>
          </a:prstGeom>
        </p:spPr>
        <p:txBody>
          <a:bodyPr vert="horz" lIns="91440" tIns="45720" rIns="91440" bIns="45720" rtlCol="0" anchor="ctr"/>
          <a:lstStyle>
            <a:lvl1pPr algn="l">
              <a:defRPr sz="955">
                <a:solidFill>
                  <a:schemeClr val="tx1">
                    <a:tint val="75000"/>
                  </a:schemeClr>
                </a:solidFill>
                <a:latin typeface="DINPro-Medium" panose="02000503030000020004" pitchFamily="50" charset="0"/>
              </a:defRPr>
            </a:lvl1pPr>
          </a:lstStyle>
          <a:p>
            <a:fld id="{B9BEEE85-25E2-4C19-8A65-5EA5F8FC6689}" type="datetime1">
              <a:rPr lang="ru-RU" smtClean="0"/>
              <a:t>27.09.2018</a:t>
            </a:fld>
            <a:endParaRPr lang="ru-RU"/>
          </a:p>
        </p:txBody>
      </p:sp>
      <p:sp>
        <p:nvSpPr>
          <p:cNvPr id="5" name="Footer Placeholder 4"/>
          <p:cNvSpPr>
            <a:spLocks noGrp="1"/>
          </p:cNvSpPr>
          <p:nvPr>
            <p:ph type="ftr" sz="quarter" idx="3"/>
          </p:nvPr>
        </p:nvSpPr>
        <p:spPr>
          <a:xfrm>
            <a:off x="267136" y="6244081"/>
            <a:ext cx="9971568" cy="365125"/>
          </a:xfrm>
          <a:prstGeom prst="rect">
            <a:avLst/>
          </a:prstGeom>
        </p:spPr>
        <p:txBody>
          <a:bodyPr vert="horz" lIns="91440" tIns="45720" rIns="91440" bIns="45720" rtlCol="0" anchor="ctr"/>
          <a:lstStyle>
            <a:lvl1pPr algn="l">
              <a:defRPr sz="955">
                <a:solidFill>
                  <a:schemeClr val="tx1">
                    <a:tint val="75000"/>
                  </a:schemeClr>
                </a:solidFill>
                <a:latin typeface="DINPro-Medium" panose="02000503030000020004" pitchFamily="50" charset="0"/>
              </a:defRPr>
            </a:lvl1pPr>
          </a:lstStyle>
          <a:p>
            <a:endParaRPr lang="ru-RU"/>
          </a:p>
        </p:txBody>
      </p:sp>
      <p:sp>
        <p:nvSpPr>
          <p:cNvPr id="6" name="Slide Number Placeholder 5"/>
          <p:cNvSpPr>
            <a:spLocks noGrp="1"/>
          </p:cNvSpPr>
          <p:nvPr>
            <p:ph type="sldNum" sz="quarter" idx="4"/>
          </p:nvPr>
        </p:nvSpPr>
        <p:spPr>
          <a:xfrm>
            <a:off x="11663916" y="6229904"/>
            <a:ext cx="434163" cy="365125"/>
          </a:xfrm>
          <a:prstGeom prst="rect">
            <a:avLst/>
          </a:prstGeom>
        </p:spPr>
        <p:txBody>
          <a:bodyPr vert="horz" lIns="91440" tIns="45720" rIns="91440" bIns="45720" rtlCol="0" anchor="ctr"/>
          <a:lstStyle>
            <a:lvl1pPr algn="r">
              <a:defRPr sz="955">
                <a:solidFill>
                  <a:schemeClr val="tx1">
                    <a:tint val="75000"/>
                  </a:schemeClr>
                </a:solidFill>
                <a:latin typeface="DINPro-Medium" panose="02000503030000020004" pitchFamily="50" charset="0"/>
              </a:defRPr>
            </a:lvl1pPr>
          </a:lstStyle>
          <a:p>
            <a:fld id="{5F3F9096-8ED8-4F14-8F69-892A89853C22}" type="slidenum">
              <a:rPr lang="ru-RU" smtClean="0"/>
              <a:t>‹#›</a:t>
            </a:fld>
            <a:endParaRPr lang="ru-RU"/>
          </a:p>
        </p:txBody>
      </p:sp>
      <p:sp>
        <p:nvSpPr>
          <p:cNvPr id="8" name="object 8"/>
          <p:cNvSpPr/>
          <p:nvPr/>
        </p:nvSpPr>
        <p:spPr>
          <a:xfrm>
            <a:off x="-93046" y="6562725"/>
            <a:ext cx="12285045" cy="297442"/>
          </a:xfrm>
          <a:custGeom>
            <a:avLst/>
            <a:gdLst/>
            <a:ahLst/>
            <a:cxnLst/>
            <a:rect l="l" t="t" r="r" b="b"/>
            <a:pathLst>
              <a:path w="10692130" h="260984">
                <a:moveTo>
                  <a:pt x="10692003" y="0"/>
                </a:moveTo>
                <a:lnTo>
                  <a:pt x="0" y="260527"/>
                </a:lnTo>
                <a:lnTo>
                  <a:pt x="10692003" y="260527"/>
                </a:lnTo>
                <a:lnTo>
                  <a:pt x="10692003" y="0"/>
                </a:lnTo>
                <a:close/>
              </a:path>
            </a:pathLst>
          </a:custGeom>
          <a:solidFill>
            <a:srgbClr val="005DA4"/>
          </a:solidFill>
        </p:spPr>
        <p:txBody>
          <a:bodyPr wrap="square" lIns="0" tIns="0" rIns="0" bIns="0" rtlCol="0"/>
          <a:lstStyle/>
          <a:p>
            <a:endParaRPr sz="1298"/>
          </a:p>
        </p:txBody>
      </p:sp>
      <p:grpSp>
        <p:nvGrpSpPr>
          <p:cNvPr id="9" name="Group 8"/>
          <p:cNvGrpSpPr/>
          <p:nvPr userDrawn="1"/>
        </p:nvGrpSpPr>
        <p:grpSpPr>
          <a:xfrm>
            <a:off x="2" y="914404"/>
            <a:ext cx="12191999" cy="31218"/>
            <a:chOff x="0" y="914404"/>
            <a:chExt cx="12191999" cy="31218"/>
          </a:xfrm>
        </p:grpSpPr>
        <p:cxnSp>
          <p:nvCxnSpPr>
            <p:cNvPr id="10" name="Straight Connector 9"/>
            <p:cNvCxnSpPr/>
            <p:nvPr/>
          </p:nvCxnSpPr>
          <p:spPr>
            <a:xfrm>
              <a:off x="0" y="914404"/>
              <a:ext cx="1219199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0" y="945622"/>
              <a:ext cx="12191999" cy="0"/>
            </a:xfrm>
            <a:prstGeom prst="line">
              <a:avLst/>
            </a:prstGeom>
            <a:ln w="38100">
              <a:solidFill>
                <a:schemeClr val="accent1">
                  <a:lumMod val="40000"/>
                  <a:lumOff val="60000"/>
                </a:schemeClr>
              </a:solidFill>
            </a:ln>
          </p:spPr>
          <p:style>
            <a:lnRef idx="3">
              <a:schemeClr val="accent1"/>
            </a:lnRef>
            <a:fillRef idx="0">
              <a:schemeClr val="accent1"/>
            </a:fillRef>
            <a:effectRef idx="2">
              <a:schemeClr val="accent1"/>
            </a:effectRef>
            <a:fontRef idx="minor">
              <a:schemeClr val="tx1"/>
            </a:fontRef>
          </p:style>
        </p:cxnSp>
      </p:grpSp>
      <p:grpSp>
        <p:nvGrpSpPr>
          <p:cNvPr id="12" name="Group 11"/>
          <p:cNvGrpSpPr/>
          <p:nvPr userDrawn="1"/>
        </p:nvGrpSpPr>
        <p:grpSpPr>
          <a:xfrm>
            <a:off x="10165422" y="44535"/>
            <a:ext cx="1911710" cy="662014"/>
            <a:chOff x="10554952" y="44534"/>
            <a:chExt cx="1543126" cy="662014"/>
          </a:xfrm>
        </p:grpSpPr>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37068" y="44534"/>
              <a:ext cx="1161010" cy="441184"/>
            </a:xfrm>
            <a:prstGeom prst="rect">
              <a:avLst/>
            </a:prstGeom>
          </p:spPr>
        </p:pic>
        <p:sp>
          <p:nvSpPr>
            <p:cNvPr id="14" name="TextBox 13"/>
            <p:cNvSpPr txBox="1"/>
            <p:nvPr userDrawn="1"/>
          </p:nvSpPr>
          <p:spPr>
            <a:xfrm>
              <a:off x="10554952" y="485718"/>
              <a:ext cx="1479375" cy="220830"/>
            </a:xfrm>
            <a:prstGeom prst="rect">
              <a:avLst/>
            </a:prstGeom>
            <a:noFill/>
          </p:spPr>
          <p:txBody>
            <a:bodyPr wrap="square" rtlCol="0">
              <a:spAutoFit/>
            </a:bodyPr>
            <a:lstStyle/>
            <a:p>
              <a:pPr algn="r"/>
              <a:r>
                <a:rPr lang="en-US" sz="835" dirty="0">
                  <a:solidFill>
                    <a:srgbClr val="005DA4"/>
                  </a:solidFill>
                </a:rPr>
                <a:t>http://mdwrt.com</a:t>
              </a:r>
              <a:endParaRPr lang="ru-RU" sz="835" dirty="0">
                <a:solidFill>
                  <a:srgbClr val="005DA4"/>
                </a:solidFill>
              </a:endParaRPr>
            </a:p>
          </p:txBody>
        </p:sp>
      </p:grpSp>
    </p:spTree>
    <p:extLst>
      <p:ext uri="{BB962C8B-B14F-4D97-AF65-F5344CB8AC3E}">
        <p14:creationId xmlns:p14="http://schemas.microsoft.com/office/powerpoint/2010/main" val="14523420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lvl1pPr algn="l" defTabSz="727272" rtl="0" eaLnBrk="1" latinLnBrk="0" hangingPunct="1">
        <a:lnSpc>
          <a:spcPct val="90000"/>
        </a:lnSpc>
        <a:spcBef>
          <a:spcPct val="0"/>
        </a:spcBef>
        <a:buNone/>
        <a:defRPr sz="2539" kern="1200" cap="all" baseline="0">
          <a:solidFill>
            <a:srgbClr val="005DA4"/>
          </a:solidFill>
          <a:latin typeface="DINPro-Medium" panose="02000503030000020004" pitchFamily="50" charset="0"/>
          <a:ea typeface="+mj-ea"/>
          <a:cs typeface="+mj-cs"/>
        </a:defRPr>
      </a:lvl1pPr>
    </p:titleStyle>
    <p:body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ru-RU"/>
      </a:defPPr>
      <a:lvl1pPr marL="0" algn="l" defTabSz="727272" rtl="0" eaLnBrk="1" latinLnBrk="0" hangingPunct="1">
        <a:defRPr sz="1432" kern="1200">
          <a:solidFill>
            <a:schemeClr val="tx1"/>
          </a:solidFill>
          <a:latin typeface="+mn-lt"/>
          <a:ea typeface="+mn-ea"/>
          <a:cs typeface="+mn-cs"/>
        </a:defRPr>
      </a:lvl1pPr>
      <a:lvl2pPr marL="363636" algn="l" defTabSz="727272" rtl="0" eaLnBrk="1" latinLnBrk="0" hangingPunct="1">
        <a:defRPr sz="1432" kern="1200">
          <a:solidFill>
            <a:schemeClr val="tx1"/>
          </a:solidFill>
          <a:latin typeface="+mn-lt"/>
          <a:ea typeface="+mn-ea"/>
          <a:cs typeface="+mn-cs"/>
        </a:defRPr>
      </a:lvl2pPr>
      <a:lvl3pPr marL="727272" algn="l" defTabSz="727272" rtl="0" eaLnBrk="1" latinLnBrk="0" hangingPunct="1">
        <a:defRPr sz="1432" kern="1200">
          <a:solidFill>
            <a:schemeClr val="tx1"/>
          </a:solidFill>
          <a:latin typeface="+mn-lt"/>
          <a:ea typeface="+mn-ea"/>
          <a:cs typeface="+mn-cs"/>
        </a:defRPr>
      </a:lvl3pPr>
      <a:lvl4pPr marL="1090908" algn="l" defTabSz="727272" rtl="0" eaLnBrk="1" latinLnBrk="0" hangingPunct="1">
        <a:defRPr sz="1432" kern="1200">
          <a:solidFill>
            <a:schemeClr val="tx1"/>
          </a:solidFill>
          <a:latin typeface="+mn-lt"/>
          <a:ea typeface="+mn-ea"/>
          <a:cs typeface="+mn-cs"/>
        </a:defRPr>
      </a:lvl4pPr>
      <a:lvl5pPr marL="1454543" algn="l" defTabSz="727272" rtl="0" eaLnBrk="1" latinLnBrk="0" hangingPunct="1">
        <a:defRPr sz="1432" kern="1200">
          <a:solidFill>
            <a:schemeClr val="tx1"/>
          </a:solidFill>
          <a:latin typeface="+mn-lt"/>
          <a:ea typeface="+mn-ea"/>
          <a:cs typeface="+mn-cs"/>
        </a:defRPr>
      </a:lvl5pPr>
      <a:lvl6pPr marL="1818180" algn="l" defTabSz="727272" rtl="0" eaLnBrk="1" latinLnBrk="0" hangingPunct="1">
        <a:defRPr sz="1432" kern="1200">
          <a:solidFill>
            <a:schemeClr val="tx1"/>
          </a:solidFill>
          <a:latin typeface="+mn-lt"/>
          <a:ea typeface="+mn-ea"/>
          <a:cs typeface="+mn-cs"/>
        </a:defRPr>
      </a:lvl6pPr>
      <a:lvl7pPr marL="2181816" algn="l" defTabSz="727272" rtl="0" eaLnBrk="1" latinLnBrk="0" hangingPunct="1">
        <a:defRPr sz="1432" kern="1200">
          <a:solidFill>
            <a:schemeClr val="tx1"/>
          </a:solidFill>
          <a:latin typeface="+mn-lt"/>
          <a:ea typeface="+mn-ea"/>
          <a:cs typeface="+mn-cs"/>
        </a:defRPr>
      </a:lvl7pPr>
      <a:lvl8pPr marL="2545452" algn="l" defTabSz="727272" rtl="0" eaLnBrk="1" latinLnBrk="0" hangingPunct="1">
        <a:defRPr sz="1432" kern="1200">
          <a:solidFill>
            <a:schemeClr val="tx1"/>
          </a:solidFill>
          <a:latin typeface="+mn-lt"/>
          <a:ea typeface="+mn-ea"/>
          <a:cs typeface="+mn-cs"/>
        </a:defRPr>
      </a:lvl8pPr>
      <a:lvl9pPr marL="2909088" algn="l" defTabSz="727272"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 Target="slide11.xml"/><Relationship Id="rId3" Type="http://schemas.openxmlformats.org/officeDocument/2006/relationships/tags" Target="../tags/tag21.xml"/><Relationship Id="rId21" Type="http://schemas.openxmlformats.org/officeDocument/2006/relationships/slide" Target="slide66.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slide" Target="slide7.xml"/><Relationship Id="rId25" Type="http://schemas.openxmlformats.org/officeDocument/2006/relationships/slide" Target="slide84.xml"/><Relationship Id="rId2" Type="http://schemas.openxmlformats.org/officeDocument/2006/relationships/tags" Target="../tags/tag20.xml"/><Relationship Id="rId16" Type="http://schemas.openxmlformats.org/officeDocument/2006/relationships/image" Target="../media/image3.emf"/><Relationship Id="rId20" Type="http://schemas.openxmlformats.org/officeDocument/2006/relationships/slide" Target="slide57.xml"/><Relationship Id="rId1" Type="http://schemas.openxmlformats.org/officeDocument/2006/relationships/vmlDrawing" Target="../drawings/vmlDrawing6.v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 Target="slide78.xml"/><Relationship Id="rId5" Type="http://schemas.openxmlformats.org/officeDocument/2006/relationships/tags" Target="../tags/tag23.xml"/><Relationship Id="rId15" Type="http://schemas.openxmlformats.org/officeDocument/2006/relationships/oleObject" Target="../embeddings/oleObject6.bin"/><Relationship Id="rId23" Type="http://schemas.openxmlformats.org/officeDocument/2006/relationships/slide" Target="slide75.xml"/><Relationship Id="rId10" Type="http://schemas.openxmlformats.org/officeDocument/2006/relationships/tags" Target="../tags/tag28.xml"/><Relationship Id="rId19" Type="http://schemas.openxmlformats.org/officeDocument/2006/relationships/slide" Target="slide26.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9.xml"/><Relationship Id="rId22" Type="http://schemas.openxmlformats.org/officeDocument/2006/relationships/slide" Target="slide71.xml"/></Relationships>
</file>

<file path=ppt/slides/_rels/slide11.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3.emf"/><Relationship Id="rId26" Type="http://schemas.openxmlformats.org/officeDocument/2006/relationships/slide" Target="slide71.xml"/><Relationship Id="rId3" Type="http://schemas.openxmlformats.org/officeDocument/2006/relationships/tags" Target="../tags/tag33.xml"/><Relationship Id="rId21" Type="http://schemas.openxmlformats.org/officeDocument/2006/relationships/slide" Target="slide12.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oleObject" Target="../embeddings/oleObject7.bin"/><Relationship Id="rId25" Type="http://schemas.openxmlformats.org/officeDocument/2006/relationships/slide" Target="slide66.xml"/><Relationship Id="rId2" Type="http://schemas.openxmlformats.org/officeDocument/2006/relationships/tags" Target="../tags/tag32.xml"/><Relationship Id="rId16" Type="http://schemas.openxmlformats.org/officeDocument/2006/relationships/slideLayout" Target="../slideLayouts/slideLayout9.xml"/><Relationship Id="rId20" Type="http://schemas.openxmlformats.org/officeDocument/2006/relationships/slide" Target="slide10.xml"/><Relationship Id="rId29" Type="http://schemas.openxmlformats.org/officeDocument/2006/relationships/slide" Target="slide84.xml"/><Relationship Id="rId1" Type="http://schemas.openxmlformats.org/officeDocument/2006/relationships/vmlDrawing" Target="../drawings/vmlDrawing7.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slide" Target="slide57.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slide" Target="slide26.xml"/><Relationship Id="rId28" Type="http://schemas.openxmlformats.org/officeDocument/2006/relationships/slide" Target="slide78.xml"/><Relationship Id="rId10" Type="http://schemas.openxmlformats.org/officeDocument/2006/relationships/tags" Target="../tags/tag40.xml"/><Relationship Id="rId19" Type="http://schemas.openxmlformats.org/officeDocument/2006/relationships/slide" Target="slide7.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slide" Target="slide24.xml"/><Relationship Id="rId27" Type="http://schemas.openxmlformats.org/officeDocument/2006/relationships/slide" Target="slide75.xml"/></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image" Target="../media/image3.emf"/><Relationship Id="rId26" Type="http://schemas.openxmlformats.org/officeDocument/2006/relationships/slide" Target="slide71.xml"/><Relationship Id="rId3" Type="http://schemas.openxmlformats.org/officeDocument/2006/relationships/tags" Target="../tags/tag47.xml"/><Relationship Id="rId21" Type="http://schemas.openxmlformats.org/officeDocument/2006/relationships/slide" Target="slide11.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oleObject" Target="../embeddings/oleObject8.bin"/><Relationship Id="rId25" Type="http://schemas.openxmlformats.org/officeDocument/2006/relationships/slide" Target="slide66.xml"/><Relationship Id="rId2" Type="http://schemas.openxmlformats.org/officeDocument/2006/relationships/tags" Target="../tags/tag46.xml"/><Relationship Id="rId16" Type="http://schemas.openxmlformats.org/officeDocument/2006/relationships/slideLayout" Target="../slideLayouts/slideLayout9.xml"/><Relationship Id="rId20" Type="http://schemas.openxmlformats.org/officeDocument/2006/relationships/slide" Target="slide10.xml"/><Relationship Id="rId29" Type="http://schemas.openxmlformats.org/officeDocument/2006/relationships/slide" Target="slide84.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slide" Target="slide57.xml"/><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slide" Target="slide26.xml"/><Relationship Id="rId28" Type="http://schemas.openxmlformats.org/officeDocument/2006/relationships/slide" Target="slide78.xml"/><Relationship Id="rId10" Type="http://schemas.openxmlformats.org/officeDocument/2006/relationships/tags" Target="../tags/tag54.xml"/><Relationship Id="rId19" Type="http://schemas.openxmlformats.org/officeDocument/2006/relationships/slide" Target="slide7.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slide" Target="slide24.xml"/><Relationship Id="rId27" Type="http://schemas.openxmlformats.org/officeDocument/2006/relationships/slide" Target="slide75.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image" Target="../media/image3.emf"/><Relationship Id="rId26" Type="http://schemas.openxmlformats.org/officeDocument/2006/relationships/slide" Target="slide71.xml"/><Relationship Id="rId3" Type="http://schemas.openxmlformats.org/officeDocument/2006/relationships/tags" Target="../tags/tag69.xml"/><Relationship Id="rId21" Type="http://schemas.openxmlformats.org/officeDocument/2006/relationships/slide" Target="slide11.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oleObject" Target="../embeddings/oleObject13.bin"/><Relationship Id="rId25" Type="http://schemas.openxmlformats.org/officeDocument/2006/relationships/slide" Target="slide66.xml"/><Relationship Id="rId2" Type="http://schemas.openxmlformats.org/officeDocument/2006/relationships/tags" Target="../tags/tag68.xml"/><Relationship Id="rId16" Type="http://schemas.openxmlformats.org/officeDocument/2006/relationships/slideLayout" Target="../slideLayouts/slideLayout9.xml"/><Relationship Id="rId20" Type="http://schemas.openxmlformats.org/officeDocument/2006/relationships/slide" Target="slide10.xml"/><Relationship Id="rId29" Type="http://schemas.openxmlformats.org/officeDocument/2006/relationships/slide" Target="slide84.xml"/><Relationship Id="rId1" Type="http://schemas.openxmlformats.org/officeDocument/2006/relationships/vmlDrawing" Target="../drawings/vmlDrawing13.v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slide" Target="slide57.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slide" Target="slide26.xml"/><Relationship Id="rId28" Type="http://schemas.openxmlformats.org/officeDocument/2006/relationships/slide" Target="slide78.xml"/><Relationship Id="rId10" Type="http://schemas.openxmlformats.org/officeDocument/2006/relationships/tags" Target="../tags/tag76.xml"/><Relationship Id="rId19" Type="http://schemas.openxmlformats.org/officeDocument/2006/relationships/slide" Target="slide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slide" Target="slide12.xml"/><Relationship Id="rId27" Type="http://schemas.openxmlformats.org/officeDocument/2006/relationships/slide" Target="slide75.xml"/></Relationships>
</file>

<file path=ppt/slides/_rels/slide2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slide" Target="slide10.xml"/><Relationship Id="rId3" Type="http://schemas.openxmlformats.org/officeDocument/2006/relationships/tags" Target="../tags/tag85.xml"/><Relationship Id="rId21" Type="http://schemas.openxmlformats.org/officeDocument/2006/relationships/slide" Target="slide66.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slide" Target="slide7.xml"/><Relationship Id="rId25" Type="http://schemas.openxmlformats.org/officeDocument/2006/relationships/slide" Target="slide84.xml"/><Relationship Id="rId2" Type="http://schemas.openxmlformats.org/officeDocument/2006/relationships/tags" Target="../tags/tag84.xml"/><Relationship Id="rId16" Type="http://schemas.openxmlformats.org/officeDocument/2006/relationships/image" Target="../media/image3.emf"/><Relationship Id="rId20" Type="http://schemas.openxmlformats.org/officeDocument/2006/relationships/slide" Target="slide57.xml"/><Relationship Id="rId1" Type="http://schemas.openxmlformats.org/officeDocument/2006/relationships/vmlDrawing" Target="../drawings/vmlDrawing15.v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slide" Target="slide78.xml"/><Relationship Id="rId5" Type="http://schemas.openxmlformats.org/officeDocument/2006/relationships/tags" Target="../tags/tag87.xml"/><Relationship Id="rId15" Type="http://schemas.openxmlformats.org/officeDocument/2006/relationships/oleObject" Target="../embeddings/oleObject15.bin"/><Relationship Id="rId23" Type="http://schemas.openxmlformats.org/officeDocument/2006/relationships/slide" Target="slide75.xml"/><Relationship Id="rId10" Type="http://schemas.openxmlformats.org/officeDocument/2006/relationships/tags" Target="../tags/tag92.xml"/><Relationship Id="rId19" Type="http://schemas.openxmlformats.org/officeDocument/2006/relationships/slide" Target="slide1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slideLayout" Target="../slideLayouts/slideLayout9.xml"/><Relationship Id="rId22" Type="http://schemas.openxmlformats.org/officeDocument/2006/relationships/slide" Target="slide71.xml"/></Relationships>
</file>

<file path=ppt/slides/_rels/slide2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97.xml"/><Relationship Id="rId7" Type="http://schemas.openxmlformats.org/officeDocument/2006/relationships/image" Target="../media/image12.png"/><Relationship Id="rId2" Type="http://schemas.openxmlformats.org/officeDocument/2006/relationships/tags" Target="../tags/tag96.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99.xml"/><Relationship Id="rId7" Type="http://schemas.openxmlformats.org/officeDocument/2006/relationships/image" Target="../media/image12.png"/><Relationship Id="rId2" Type="http://schemas.openxmlformats.org/officeDocument/2006/relationships/tags" Target="../tags/tag9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dwrt.com/"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4.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oleObject" Target="../embeddings/oleObject21.bin"/><Relationship Id="rId4"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xml"/><Relationship Id="rId4" Type="http://schemas.openxmlformats.org/officeDocument/2006/relationships/slideLayout" Target="../slideLayouts/slideLayout27.xml"/><Relationship Id="rId9"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23.bin"/><Relationship Id="rId4"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25.bin"/><Relationship Id="rId4"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116.xml"/><Relationship Id="rId7" Type="http://schemas.openxmlformats.org/officeDocument/2006/relationships/image" Target="../media/image3.emf"/><Relationship Id="rId2" Type="http://schemas.openxmlformats.org/officeDocument/2006/relationships/tags" Target="../tags/tag115.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5.xml"/><Relationship Id="rId4" Type="http://schemas.openxmlformats.org/officeDocument/2006/relationships/slideLayout" Target="../slideLayouts/slideLayout8.xml"/><Relationship Id="rId9" Type="http://schemas.openxmlformats.org/officeDocument/2006/relationships/chart" Target="../charts/chart10.xml"/></Relationships>
</file>

<file path=ppt/slides/_rels/slide4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vmlDrawing" Target="../drawings/vmlDrawing27.vml"/><Relationship Id="rId6" Type="http://schemas.openxmlformats.org/officeDocument/2006/relationships/image" Target="../media/image3.emf"/><Relationship Id="rId5" Type="http://schemas.openxmlformats.org/officeDocument/2006/relationships/oleObject" Target="../embeddings/oleObject27.bin"/><Relationship Id="rId4"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chart" Target="../charts/chart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1.xml"/><Relationship Id="rId1" Type="http://schemas.openxmlformats.org/officeDocument/2006/relationships/vmlDrawing" Target="../drawings/vmlDrawing29.v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2.xml"/><Relationship Id="rId1" Type="http://schemas.openxmlformats.org/officeDocument/2006/relationships/vmlDrawing" Target="../drawings/vmlDrawing30.vml"/><Relationship Id="rId5" Type="http://schemas.openxmlformats.org/officeDocument/2006/relationships/image" Target="../media/image3.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vmlDrawing" Target="../drawings/vmlDrawing31.vml"/><Relationship Id="rId6" Type="http://schemas.openxmlformats.org/officeDocument/2006/relationships/image" Target="../media/image3.emf"/><Relationship Id="rId5" Type="http://schemas.openxmlformats.org/officeDocument/2006/relationships/oleObject" Target="../embeddings/oleObject31.bin"/><Relationship Id="rId4"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vmlDrawing" Target="../drawings/vmlDrawing32.vml"/><Relationship Id="rId6" Type="http://schemas.openxmlformats.org/officeDocument/2006/relationships/image" Target="../media/image3.emf"/><Relationship Id="rId5" Type="http://schemas.openxmlformats.org/officeDocument/2006/relationships/oleObject" Target="../embeddings/oleObject32.bin"/><Relationship Id="rId4"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33.vml"/><Relationship Id="rId6" Type="http://schemas.openxmlformats.org/officeDocument/2006/relationships/image" Target="../media/image3.emf"/><Relationship Id="rId5" Type="http://schemas.openxmlformats.org/officeDocument/2006/relationships/oleObject" Target="../embeddings/oleObject33.bin"/><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34.vml"/><Relationship Id="rId6" Type="http://schemas.openxmlformats.org/officeDocument/2006/relationships/image" Target="../media/image3.emf"/><Relationship Id="rId5" Type="http://schemas.openxmlformats.org/officeDocument/2006/relationships/oleObject" Target="../embeddings/oleObject34.bin"/><Relationship Id="rId4"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35.vml"/><Relationship Id="rId6" Type="http://schemas.openxmlformats.org/officeDocument/2006/relationships/image" Target="../media/image3.emf"/><Relationship Id="rId5" Type="http://schemas.openxmlformats.org/officeDocument/2006/relationships/oleObject" Target="../embeddings/oleObject35.bin"/><Relationship Id="rId4"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36.vml"/><Relationship Id="rId6" Type="http://schemas.openxmlformats.org/officeDocument/2006/relationships/image" Target="../media/image3.emf"/><Relationship Id="rId5" Type="http://schemas.openxmlformats.org/officeDocument/2006/relationships/oleObject" Target="../embeddings/oleObject36.bin"/><Relationship Id="rId4"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37.vml"/><Relationship Id="rId6" Type="http://schemas.openxmlformats.org/officeDocument/2006/relationships/image" Target="../media/image3.emf"/><Relationship Id="rId5" Type="http://schemas.openxmlformats.org/officeDocument/2006/relationships/oleObject" Target="../embeddings/oleObject37.bin"/><Relationship Id="rId4"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30.png"/><Relationship Id="rId2" Type="http://schemas.openxmlformats.org/officeDocument/2006/relationships/tags" Target="../tags/tag137.xml"/><Relationship Id="rId1" Type="http://schemas.openxmlformats.org/officeDocument/2006/relationships/vmlDrawing" Target="../drawings/vmlDrawing38.vml"/><Relationship Id="rId6" Type="http://schemas.openxmlformats.org/officeDocument/2006/relationships/image" Target="../media/image3.emf"/><Relationship Id="rId5" Type="http://schemas.openxmlformats.org/officeDocument/2006/relationships/oleObject" Target="../embeddings/oleObject38.bin"/><Relationship Id="rId4"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39.vml"/><Relationship Id="rId6" Type="http://schemas.openxmlformats.org/officeDocument/2006/relationships/image" Target="../media/image3.emf"/><Relationship Id="rId5" Type="http://schemas.openxmlformats.org/officeDocument/2006/relationships/oleObject" Target="../embeddings/oleObject39.bin"/><Relationship Id="rId4"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40.vml"/><Relationship Id="rId6" Type="http://schemas.openxmlformats.org/officeDocument/2006/relationships/image" Target="../media/image3.emf"/><Relationship Id="rId5" Type="http://schemas.openxmlformats.org/officeDocument/2006/relationships/oleObject" Target="../embeddings/oleObject40.bin"/><Relationship Id="rId4"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oleObject" Target="../embeddings/oleObject41.bin"/><Relationship Id="rId18" Type="http://schemas.openxmlformats.org/officeDocument/2006/relationships/slide" Target="slide71.xml"/><Relationship Id="rId3" Type="http://schemas.openxmlformats.org/officeDocument/2006/relationships/tags" Target="../tags/tag144.xml"/><Relationship Id="rId21" Type="http://schemas.openxmlformats.org/officeDocument/2006/relationships/slide" Target="slide84.xml"/><Relationship Id="rId7" Type="http://schemas.openxmlformats.org/officeDocument/2006/relationships/tags" Target="../tags/tag148.xml"/><Relationship Id="rId12" Type="http://schemas.openxmlformats.org/officeDocument/2006/relationships/slideLayout" Target="../slideLayouts/slideLayout8.xml"/><Relationship Id="rId17" Type="http://schemas.openxmlformats.org/officeDocument/2006/relationships/slide" Target="slide66.xml"/><Relationship Id="rId2" Type="http://schemas.openxmlformats.org/officeDocument/2006/relationships/tags" Target="../tags/tag143.xml"/><Relationship Id="rId16" Type="http://schemas.openxmlformats.org/officeDocument/2006/relationships/slide" Target="slide10.xml"/><Relationship Id="rId20" Type="http://schemas.openxmlformats.org/officeDocument/2006/relationships/slide" Target="slide78.xml"/><Relationship Id="rId1" Type="http://schemas.openxmlformats.org/officeDocument/2006/relationships/vmlDrawing" Target="../drawings/vmlDrawing41.v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slide" Target="slide7.xml"/><Relationship Id="rId10" Type="http://schemas.openxmlformats.org/officeDocument/2006/relationships/tags" Target="../tags/tag151.xml"/><Relationship Id="rId19" Type="http://schemas.openxmlformats.org/officeDocument/2006/relationships/slide" Target="slide75.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media/image3.emf"/></Relationships>
</file>

<file path=ppt/slides/_rels/slide5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154.xml"/><Relationship Id="rId7" Type="http://schemas.openxmlformats.org/officeDocument/2006/relationships/image" Target="../media/image3.emf"/><Relationship Id="rId2" Type="http://schemas.openxmlformats.org/officeDocument/2006/relationships/tags" Target="../tags/tag153.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7.xml"/><Relationship Id="rId4"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32.jpeg"/><Relationship Id="rId2" Type="http://schemas.openxmlformats.org/officeDocument/2006/relationships/tags" Target="../tags/tag155.xml"/><Relationship Id="rId1" Type="http://schemas.openxmlformats.org/officeDocument/2006/relationships/vmlDrawing" Target="../drawings/vmlDrawing43.vml"/><Relationship Id="rId6" Type="http://schemas.openxmlformats.org/officeDocument/2006/relationships/image" Target="../media/image3.emf"/><Relationship Id="rId5" Type="http://schemas.openxmlformats.org/officeDocument/2006/relationships/oleObject" Target="../embeddings/oleObject43.bin"/><Relationship Id="rId4"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33.png"/><Relationship Id="rId2" Type="http://schemas.openxmlformats.org/officeDocument/2006/relationships/tags" Target="../tags/tag157.xml"/><Relationship Id="rId1" Type="http://schemas.openxmlformats.org/officeDocument/2006/relationships/vmlDrawing" Target="../drawings/vmlDrawing44.vml"/><Relationship Id="rId6" Type="http://schemas.openxmlformats.org/officeDocument/2006/relationships/image" Target="../media/image3.emf"/><Relationship Id="rId5" Type="http://schemas.openxmlformats.org/officeDocument/2006/relationships/oleObject" Target="../embeddings/oleObject44.bin"/><Relationship Id="rId4"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34.png"/><Relationship Id="rId2" Type="http://schemas.openxmlformats.org/officeDocument/2006/relationships/tags" Target="../tags/tag159.xml"/><Relationship Id="rId1" Type="http://schemas.openxmlformats.org/officeDocument/2006/relationships/vmlDrawing" Target="../drawings/vmlDrawing45.vml"/><Relationship Id="rId6" Type="http://schemas.openxmlformats.org/officeDocument/2006/relationships/image" Target="../media/image3.emf"/><Relationship Id="rId5" Type="http://schemas.openxmlformats.org/officeDocument/2006/relationships/oleObject" Target="../embeddings/oleObject45.bin"/><Relationship Id="rId4"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chart" Target="../charts/chart14.xml"/><Relationship Id="rId2" Type="http://schemas.openxmlformats.org/officeDocument/2006/relationships/tags" Target="../tags/tag161.xml"/><Relationship Id="rId1" Type="http://schemas.openxmlformats.org/officeDocument/2006/relationships/vmlDrawing" Target="../drawings/vmlDrawing46.vml"/><Relationship Id="rId6" Type="http://schemas.openxmlformats.org/officeDocument/2006/relationships/tags" Target="../tags/tag165.xml"/><Relationship Id="rId11" Type="http://schemas.openxmlformats.org/officeDocument/2006/relationships/image" Target="../media/image3.emf"/><Relationship Id="rId5" Type="http://schemas.openxmlformats.org/officeDocument/2006/relationships/tags" Target="../tags/tag164.xml"/><Relationship Id="rId10" Type="http://schemas.openxmlformats.org/officeDocument/2006/relationships/oleObject" Target="../embeddings/oleObject46.bin"/><Relationship Id="rId4" Type="http://schemas.openxmlformats.org/officeDocument/2006/relationships/tags" Target="../tags/tag163.xml"/><Relationship Id="rId9"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34.png"/><Relationship Id="rId2" Type="http://schemas.openxmlformats.org/officeDocument/2006/relationships/tags" Target="../tags/tag168.xml"/><Relationship Id="rId1" Type="http://schemas.openxmlformats.org/officeDocument/2006/relationships/vmlDrawing" Target="../drawings/vmlDrawing47.vml"/><Relationship Id="rId6" Type="http://schemas.openxmlformats.org/officeDocument/2006/relationships/image" Target="../media/image3.emf"/><Relationship Id="rId5" Type="http://schemas.openxmlformats.org/officeDocument/2006/relationships/oleObject" Target="../embeddings/oleObject47.bin"/><Relationship Id="rId4"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oleObject" Target="../embeddings/oleObject48.bin"/><Relationship Id="rId18" Type="http://schemas.openxmlformats.org/officeDocument/2006/relationships/slide" Target="slide71.xml"/><Relationship Id="rId3" Type="http://schemas.openxmlformats.org/officeDocument/2006/relationships/tags" Target="../tags/tag171.xml"/><Relationship Id="rId21" Type="http://schemas.openxmlformats.org/officeDocument/2006/relationships/slide" Target="slide84.xml"/><Relationship Id="rId7" Type="http://schemas.openxmlformats.org/officeDocument/2006/relationships/tags" Target="../tags/tag175.xml"/><Relationship Id="rId12" Type="http://schemas.openxmlformats.org/officeDocument/2006/relationships/slideLayout" Target="../slideLayouts/slideLayout8.xml"/><Relationship Id="rId17" Type="http://schemas.openxmlformats.org/officeDocument/2006/relationships/slide" Target="slide57.xml"/><Relationship Id="rId2" Type="http://schemas.openxmlformats.org/officeDocument/2006/relationships/tags" Target="../tags/tag170.xml"/><Relationship Id="rId16" Type="http://schemas.openxmlformats.org/officeDocument/2006/relationships/slide" Target="slide10.xml"/><Relationship Id="rId20" Type="http://schemas.openxmlformats.org/officeDocument/2006/relationships/slide" Target="slide78.xml"/><Relationship Id="rId1" Type="http://schemas.openxmlformats.org/officeDocument/2006/relationships/vmlDrawing" Target="../drawings/vmlDrawing48.v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 Target="slide7.xml"/><Relationship Id="rId10" Type="http://schemas.openxmlformats.org/officeDocument/2006/relationships/tags" Target="../tags/tag178.xml"/><Relationship Id="rId19" Type="http://schemas.openxmlformats.org/officeDocument/2006/relationships/slide" Target="slide75.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3.emf"/></Relationships>
</file>

<file path=ppt/slides/_rels/slide67.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3.emf"/><Relationship Id="rId2" Type="http://schemas.openxmlformats.org/officeDocument/2006/relationships/tags" Target="../tags/tag180.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3.emf"/><Relationship Id="rId2" Type="http://schemas.openxmlformats.org/officeDocument/2006/relationships/tags" Target="../tags/tag182.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tags" Target="../tags/tag224.xml"/><Relationship Id="rId47" Type="http://schemas.openxmlformats.org/officeDocument/2006/relationships/tags" Target="../tags/tag229.xml"/><Relationship Id="rId50" Type="http://schemas.openxmlformats.org/officeDocument/2006/relationships/tags" Target="../tags/tag232.xml"/><Relationship Id="rId55" Type="http://schemas.openxmlformats.org/officeDocument/2006/relationships/tags" Target="../tags/tag237.xml"/><Relationship Id="rId63" Type="http://schemas.openxmlformats.org/officeDocument/2006/relationships/tags" Target="../tags/tag245.xml"/><Relationship Id="rId68" Type="http://schemas.openxmlformats.org/officeDocument/2006/relationships/tags" Target="../tags/tag250.xml"/><Relationship Id="rId76" Type="http://schemas.openxmlformats.org/officeDocument/2006/relationships/tags" Target="../tags/tag258.xml"/><Relationship Id="rId84" Type="http://schemas.openxmlformats.org/officeDocument/2006/relationships/slideLayout" Target="../slideLayouts/slideLayout8.xml"/><Relationship Id="rId89" Type="http://schemas.openxmlformats.org/officeDocument/2006/relationships/chart" Target="../charts/chart16.xml"/><Relationship Id="rId7" Type="http://schemas.openxmlformats.org/officeDocument/2006/relationships/tags" Target="../tags/tag189.xml"/><Relationship Id="rId71" Type="http://schemas.openxmlformats.org/officeDocument/2006/relationships/tags" Target="../tags/tag253.xml"/><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tags" Target="../tags/tag227.xml"/><Relationship Id="rId53" Type="http://schemas.openxmlformats.org/officeDocument/2006/relationships/tags" Target="../tags/tag235.xml"/><Relationship Id="rId58" Type="http://schemas.openxmlformats.org/officeDocument/2006/relationships/tags" Target="../tags/tag240.xml"/><Relationship Id="rId66" Type="http://schemas.openxmlformats.org/officeDocument/2006/relationships/tags" Target="../tags/tag248.xml"/><Relationship Id="rId74" Type="http://schemas.openxmlformats.org/officeDocument/2006/relationships/tags" Target="../tags/tag256.xml"/><Relationship Id="rId79" Type="http://schemas.openxmlformats.org/officeDocument/2006/relationships/tags" Target="../tags/tag261.xml"/><Relationship Id="rId87" Type="http://schemas.openxmlformats.org/officeDocument/2006/relationships/image" Target="../media/image3.emf"/><Relationship Id="rId5" Type="http://schemas.openxmlformats.org/officeDocument/2006/relationships/tags" Target="../tags/tag187.xml"/><Relationship Id="rId61" Type="http://schemas.openxmlformats.org/officeDocument/2006/relationships/tags" Target="../tags/tag243.xml"/><Relationship Id="rId82" Type="http://schemas.openxmlformats.org/officeDocument/2006/relationships/tags" Target="../tags/tag264.xml"/><Relationship Id="rId90" Type="http://schemas.openxmlformats.org/officeDocument/2006/relationships/chart" Target="../charts/chart17.xml"/><Relationship Id="rId19" Type="http://schemas.openxmlformats.org/officeDocument/2006/relationships/tags" Target="../tags/tag201.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56" Type="http://schemas.openxmlformats.org/officeDocument/2006/relationships/tags" Target="../tags/tag238.xml"/><Relationship Id="rId64" Type="http://schemas.openxmlformats.org/officeDocument/2006/relationships/tags" Target="../tags/tag246.xml"/><Relationship Id="rId69" Type="http://schemas.openxmlformats.org/officeDocument/2006/relationships/tags" Target="../tags/tag251.xml"/><Relationship Id="rId77" Type="http://schemas.openxmlformats.org/officeDocument/2006/relationships/tags" Target="../tags/tag259.xml"/><Relationship Id="rId8" Type="http://schemas.openxmlformats.org/officeDocument/2006/relationships/tags" Target="../tags/tag190.xml"/><Relationship Id="rId51" Type="http://schemas.openxmlformats.org/officeDocument/2006/relationships/tags" Target="../tags/tag233.xml"/><Relationship Id="rId72" Type="http://schemas.openxmlformats.org/officeDocument/2006/relationships/tags" Target="../tags/tag254.xml"/><Relationship Id="rId80" Type="http://schemas.openxmlformats.org/officeDocument/2006/relationships/tags" Target="../tags/tag262.xml"/><Relationship Id="rId85" Type="http://schemas.openxmlformats.org/officeDocument/2006/relationships/notesSlide" Target="../notesSlides/notesSlide11.xml"/><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59" Type="http://schemas.openxmlformats.org/officeDocument/2006/relationships/tags" Target="../tags/tag241.xml"/><Relationship Id="rId67" Type="http://schemas.openxmlformats.org/officeDocument/2006/relationships/tags" Target="../tags/tag249.xml"/><Relationship Id="rId20" Type="http://schemas.openxmlformats.org/officeDocument/2006/relationships/tags" Target="../tags/tag202.xml"/><Relationship Id="rId41" Type="http://schemas.openxmlformats.org/officeDocument/2006/relationships/tags" Target="../tags/tag223.xml"/><Relationship Id="rId54" Type="http://schemas.openxmlformats.org/officeDocument/2006/relationships/tags" Target="../tags/tag236.xml"/><Relationship Id="rId62" Type="http://schemas.openxmlformats.org/officeDocument/2006/relationships/tags" Target="../tags/tag244.xml"/><Relationship Id="rId70" Type="http://schemas.openxmlformats.org/officeDocument/2006/relationships/tags" Target="../tags/tag252.xml"/><Relationship Id="rId75" Type="http://schemas.openxmlformats.org/officeDocument/2006/relationships/tags" Target="../tags/tag257.xml"/><Relationship Id="rId83" Type="http://schemas.openxmlformats.org/officeDocument/2006/relationships/tags" Target="../tags/tag265.xml"/><Relationship Id="rId88" Type="http://schemas.openxmlformats.org/officeDocument/2006/relationships/chart" Target="../charts/chart15.xml"/><Relationship Id="rId1" Type="http://schemas.openxmlformats.org/officeDocument/2006/relationships/vmlDrawing" Target="../drawings/vmlDrawing51.vml"/><Relationship Id="rId6" Type="http://schemas.openxmlformats.org/officeDocument/2006/relationships/tags" Target="../tags/tag188.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57" Type="http://schemas.openxmlformats.org/officeDocument/2006/relationships/tags" Target="../tags/tag239.xml"/><Relationship Id="rId10" Type="http://schemas.openxmlformats.org/officeDocument/2006/relationships/tags" Target="../tags/tag192.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60" Type="http://schemas.openxmlformats.org/officeDocument/2006/relationships/tags" Target="../tags/tag242.xml"/><Relationship Id="rId65" Type="http://schemas.openxmlformats.org/officeDocument/2006/relationships/tags" Target="../tags/tag247.xml"/><Relationship Id="rId73" Type="http://schemas.openxmlformats.org/officeDocument/2006/relationships/tags" Target="../tags/tag255.xml"/><Relationship Id="rId78" Type="http://schemas.openxmlformats.org/officeDocument/2006/relationships/tags" Target="../tags/tag260.xml"/><Relationship Id="rId81" Type="http://schemas.openxmlformats.org/officeDocument/2006/relationships/tags" Target="../tags/tag263.xml"/><Relationship Id="rId86" Type="http://schemas.openxmlformats.org/officeDocument/2006/relationships/oleObject" Target="../embeddings/oleObject51.bin"/></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oleObject" Target="../embeddings/oleObject3.bin"/><Relationship Id="rId18" Type="http://schemas.openxmlformats.org/officeDocument/2006/relationships/slide" Target="slide71.xml"/><Relationship Id="rId3" Type="http://schemas.openxmlformats.org/officeDocument/2006/relationships/tags" Target="../tags/tag7.xml"/><Relationship Id="rId21" Type="http://schemas.openxmlformats.org/officeDocument/2006/relationships/slide" Target="slide84.xml"/><Relationship Id="rId7" Type="http://schemas.openxmlformats.org/officeDocument/2006/relationships/tags" Target="../tags/tag11.xml"/><Relationship Id="rId12" Type="http://schemas.openxmlformats.org/officeDocument/2006/relationships/slideLayout" Target="../slideLayouts/slideLayout9.xml"/><Relationship Id="rId17" Type="http://schemas.openxmlformats.org/officeDocument/2006/relationships/slide" Target="slide66.xml"/><Relationship Id="rId2" Type="http://schemas.openxmlformats.org/officeDocument/2006/relationships/tags" Target="../tags/tag6.xml"/><Relationship Id="rId16" Type="http://schemas.openxmlformats.org/officeDocument/2006/relationships/slide" Target="slide57.xml"/><Relationship Id="rId20" Type="http://schemas.openxmlformats.org/officeDocument/2006/relationships/slide" Target="slide78.xml"/><Relationship Id="rId1" Type="http://schemas.openxmlformats.org/officeDocument/2006/relationships/vmlDrawing" Target="../drawings/vmlDrawing3.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slide" Target="slide10.xml"/><Relationship Id="rId10" Type="http://schemas.openxmlformats.org/officeDocument/2006/relationships/tags" Target="../tags/tag14.xml"/><Relationship Id="rId19" Type="http://schemas.openxmlformats.org/officeDocument/2006/relationships/slide" Target="slide7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3.emf"/><Relationship Id="rId22" Type="http://schemas.openxmlformats.org/officeDocument/2006/relationships/image" Target="../media/image11.png"/></Relationships>
</file>

<file path=ppt/slides/_rels/slide70.xml.rels><?xml version="1.0" encoding="UTF-8" standalone="yes"?>
<Relationships xmlns="http://schemas.openxmlformats.org/package/2006/relationships"><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tags" Target="../tags/tag290.xml"/><Relationship Id="rId39" Type="http://schemas.openxmlformats.org/officeDocument/2006/relationships/tags" Target="../tags/tag303.xml"/><Relationship Id="rId21" Type="http://schemas.openxmlformats.org/officeDocument/2006/relationships/tags" Target="../tags/tag285.xml"/><Relationship Id="rId34" Type="http://schemas.openxmlformats.org/officeDocument/2006/relationships/tags" Target="../tags/tag298.xml"/><Relationship Id="rId42" Type="http://schemas.openxmlformats.org/officeDocument/2006/relationships/tags" Target="../tags/tag306.xml"/><Relationship Id="rId47" Type="http://schemas.openxmlformats.org/officeDocument/2006/relationships/tags" Target="../tags/tag311.xml"/><Relationship Id="rId50" Type="http://schemas.openxmlformats.org/officeDocument/2006/relationships/tags" Target="../tags/tag314.xml"/><Relationship Id="rId55" Type="http://schemas.openxmlformats.org/officeDocument/2006/relationships/tags" Target="../tags/tag319.xml"/><Relationship Id="rId63" Type="http://schemas.openxmlformats.org/officeDocument/2006/relationships/tags" Target="../tags/tag327.xml"/><Relationship Id="rId68" Type="http://schemas.openxmlformats.org/officeDocument/2006/relationships/tags" Target="../tags/tag332.xml"/><Relationship Id="rId76" Type="http://schemas.openxmlformats.org/officeDocument/2006/relationships/tags" Target="../tags/tag340.xml"/><Relationship Id="rId84" Type="http://schemas.openxmlformats.org/officeDocument/2006/relationships/chart" Target="../charts/chart18.xml"/><Relationship Id="rId7" Type="http://schemas.openxmlformats.org/officeDocument/2006/relationships/tags" Target="../tags/tag271.xml"/><Relationship Id="rId71" Type="http://schemas.openxmlformats.org/officeDocument/2006/relationships/tags" Target="../tags/tag335.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tags" Target="../tags/tag309.xml"/><Relationship Id="rId53" Type="http://schemas.openxmlformats.org/officeDocument/2006/relationships/tags" Target="../tags/tag317.xml"/><Relationship Id="rId58" Type="http://schemas.openxmlformats.org/officeDocument/2006/relationships/tags" Target="../tags/tag322.xml"/><Relationship Id="rId66" Type="http://schemas.openxmlformats.org/officeDocument/2006/relationships/tags" Target="../tags/tag330.xml"/><Relationship Id="rId74" Type="http://schemas.openxmlformats.org/officeDocument/2006/relationships/tags" Target="../tags/tag338.xml"/><Relationship Id="rId79" Type="http://schemas.openxmlformats.org/officeDocument/2006/relationships/tags" Target="../tags/tag343.xml"/><Relationship Id="rId5" Type="http://schemas.openxmlformats.org/officeDocument/2006/relationships/tags" Target="../tags/tag269.xml"/><Relationship Id="rId61" Type="http://schemas.openxmlformats.org/officeDocument/2006/relationships/tags" Target="../tags/tag325.xml"/><Relationship Id="rId82" Type="http://schemas.openxmlformats.org/officeDocument/2006/relationships/oleObject" Target="../embeddings/oleObject52.bin"/><Relationship Id="rId19" Type="http://schemas.openxmlformats.org/officeDocument/2006/relationships/tags" Target="../tags/tag283.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tags" Target="../tags/tag307.xml"/><Relationship Id="rId48" Type="http://schemas.openxmlformats.org/officeDocument/2006/relationships/tags" Target="../tags/tag312.xml"/><Relationship Id="rId56" Type="http://schemas.openxmlformats.org/officeDocument/2006/relationships/tags" Target="../tags/tag320.xml"/><Relationship Id="rId64" Type="http://schemas.openxmlformats.org/officeDocument/2006/relationships/tags" Target="../tags/tag328.xml"/><Relationship Id="rId69" Type="http://schemas.openxmlformats.org/officeDocument/2006/relationships/tags" Target="../tags/tag333.xml"/><Relationship Id="rId77" Type="http://schemas.openxmlformats.org/officeDocument/2006/relationships/tags" Target="../tags/tag341.xml"/><Relationship Id="rId8" Type="http://schemas.openxmlformats.org/officeDocument/2006/relationships/tags" Target="../tags/tag272.xml"/><Relationship Id="rId51" Type="http://schemas.openxmlformats.org/officeDocument/2006/relationships/tags" Target="../tags/tag315.xml"/><Relationship Id="rId72" Type="http://schemas.openxmlformats.org/officeDocument/2006/relationships/tags" Target="../tags/tag336.xml"/><Relationship Id="rId80" Type="http://schemas.openxmlformats.org/officeDocument/2006/relationships/slideLayout" Target="../slideLayouts/slideLayout8.xml"/><Relationship Id="rId85" Type="http://schemas.openxmlformats.org/officeDocument/2006/relationships/chart" Target="../charts/chart19.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46" Type="http://schemas.openxmlformats.org/officeDocument/2006/relationships/tags" Target="../tags/tag310.xml"/><Relationship Id="rId59" Type="http://schemas.openxmlformats.org/officeDocument/2006/relationships/tags" Target="../tags/tag323.xml"/><Relationship Id="rId67" Type="http://schemas.openxmlformats.org/officeDocument/2006/relationships/tags" Target="../tags/tag331.xml"/><Relationship Id="rId20" Type="http://schemas.openxmlformats.org/officeDocument/2006/relationships/tags" Target="../tags/tag284.xml"/><Relationship Id="rId41" Type="http://schemas.openxmlformats.org/officeDocument/2006/relationships/tags" Target="../tags/tag305.xml"/><Relationship Id="rId54" Type="http://schemas.openxmlformats.org/officeDocument/2006/relationships/tags" Target="../tags/tag318.xml"/><Relationship Id="rId62" Type="http://schemas.openxmlformats.org/officeDocument/2006/relationships/tags" Target="../tags/tag326.xml"/><Relationship Id="rId70" Type="http://schemas.openxmlformats.org/officeDocument/2006/relationships/tags" Target="../tags/tag334.xml"/><Relationship Id="rId75" Type="http://schemas.openxmlformats.org/officeDocument/2006/relationships/tags" Target="../tags/tag339.xml"/><Relationship Id="rId83" Type="http://schemas.openxmlformats.org/officeDocument/2006/relationships/image" Target="../media/image3.emf"/><Relationship Id="rId1" Type="http://schemas.openxmlformats.org/officeDocument/2006/relationships/vmlDrawing" Target="../drawings/vmlDrawing52.vml"/><Relationship Id="rId6" Type="http://schemas.openxmlformats.org/officeDocument/2006/relationships/tags" Target="../tags/tag270.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49" Type="http://schemas.openxmlformats.org/officeDocument/2006/relationships/tags" Target="../tags/tag313.xml"/><Relationship Id="rId57" Type="http://schemas.openxmlformats.org/officeDocument/2006/relationships/tags" Target="../tags/tag321.xml"/><Relationship Id="rId10" Type="http://schemas.openxmlformats.org/officeDocument/2006/relationships/tags" Target="../tags/tag274.xml"/><Relationship Id="rId31" Type="http://schemas.openxmlformats.org/officeDocument/2006/relationships/tags" Target="../tags/tag295.xml"/><Relationship Id="rId44" Type="http://schemas.openxmlformats.org/officeDocument/2006/relationships/tags" Target="../tags/tag308.xml"/><Relationship Id="rId52" Type="http://schemas.openxmlformats.org/officeDocument/2006/relationships/tags" Target="../tags/tag316.xml"/><Relationship Id="rId60" Type="http://schemas.openxmlformats.org/officeDocument/2006/relationships/tags" Target="../tags/tag324.xml"/><Relationship Id="rId65" Type="http://schemas.openxmlformats.org/officeDocument/2006/relationships/tags" Target="../tags/tag329.xml"/><Relationship Id="rId73" Type="http://schemas.openxmlformats.org/officeDocument/2006/relationships/tags" Target="../tags/tag337.xml"/><Relationship Id="rId78" Type="http://schemas.openxmlformats.org/officeDocument/2006/relationships/tags" Target="../tags/tag342.xml"/><Relationship Id="rId81" Type="http://schemas.openxmlformats.org/officeDocument/2006/relationships/notesSlide" Target="../notesSlides/notesSlide12.xml"/><Relationship Id="rId86" Type="http://schemas.openxmlformats.org/officeDocument/2006/relationships/chart" Target="../charts/chart20.xml"/></Relationships>
</file>

<file path=ppt/slides/_rels/slide71.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oleObject" Target="../embeddings/oleObject53.bin"/><Relationship Id="rId18" Type="http://schemas.openxmlformats.org/officeDocument/2006/relationships/slide" Target="slide66.xml"/><Relationship Id="rId3" Type="http://schemas.openxmlformats.org/officeDocument/2006/relationships/tags" Target="../tags/tag345.xml"/><Relationship Id="rId21" Type="http://schemas.openxmlformats.org/officeDocument/2006/relationships/slide" Target="slide84.xml"/><Relationship Id="rId7" Type="http://schemas.openxmlformats.org/officeDocument/2006/relationships/tags" Target="../tags/tag349.xml"/><Relationship Id="rId12" Type="http://schemas.openxmlformats.org/officeDocument/2006/relationships/slideLayout" Target="../slideLayouts/slideLayout8.xml"/><Relationship Id="rId17" Type="http://schemas.openxmlformats.org/officeDocument/2006/relationships/slide" Target="slide57.xml"/><Relationship Id="rId2" Type="http://schemas.openxmlformats.org/officeDocument/2006/relationships/tags" Target="../tags/tag344.xml"/><Relationship Id="rId16" Type="http://schemas.openxmlformats.org/officeDocument/2006/relationships/slide" Target="slide10.xml"/><Relationship Id="rId20" Type="http://schemas.openxmlformats.org/officeDocument/2006/relationships/slide" Target="slide78.xml"/><Relationship Id="rId1" Type="http://schemas.openxmlformats.org/officeDocument/2006/relationships/vmlDrawing" Target="../drawings/vmlDrawing53.v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slide" Target="slide7.xml"/><Relationship Id="rId10" Type="http://schemas.openxmlformats.org/officeDocument/2006/relationships/tags" Target="../tags/tag352.xml"/><Relationship Id="rId19" Type="http://schemas.openxmlformats.org/officeDocument/2006/relationships/slide" Target="slide75.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image" Target="../media/image3.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slideLayout" Target="../slideLayouts/slideLayout19.xml"/><Relationship Id="rId3" Type="http://schemas.openxmlformats.org/officeDocument/2006/relationships/tags" Target="../tags/tag355.xml"/><Relationship Id="rId21" Type="http://schemas.openxmlformats.org/officeDocument/2006/relationships/image" Target="../media/image3.emf"/><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tags" Target="../tags/tag369.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oleObject" Target="../embeddings/oleObject54.bin"/><Relationship Id="rId1" Type="http://schemas.openxmlformats.org/officeDocument/2006/relationships/vmlDrawing" Target="../drawings/vmlDrawing54.v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tags" Target="../tags/tag367.xml"/><Relationship Id="rId23" Type="http://schemas.openxmlformats.org/officeDocument/2006/relationships/image" Target="../media/image36.png"/><Relationship Id="rId10" Type="http://schemas.openxmlformats.org/officeDocument/2006/relationships/tags" Target="../tags/tag362.xml"/><Relationship Id="rId19" Type="http://schemas.openxmlformats.org/officeDocument/2006/relationships/notesSlide" Target="../notesSlides/notesSlide14.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chart" Target="../charts/chart21.xml"/></Relationships>
</file>

<file path=ppt/slides/_rels/slide7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71.xml"/><Relationship Id="rId7" Type="http://schemas.openxmlformats.org/officeDocument/2006/relationships/image" Target="../media/image3.emf"/><Relationship Id="rId2" Type="http://schemas.openxmlformats.org/officeDocument/2006/relationships/tags" Target="../tags/tag370.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15.xml"/><Relationship Id="rId4"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oleObject" Target="../embeddings/oleObject56.bin"/><Relationship Id="rId18" Type="http://schemas.openxmlformats.org/officeDocument/2006/relationships/slide" Target="slide66.xml"/><Relationship Id="rId3" Type="http://schemas.openxmlformats.org/officeDocument/2006/relationships/tags" Target="../tags/tag373.xml"/><Relationship Id="rId21" Type="http://schemas.openxmlformats.org/officeDocument/2006/relationships/slide" Target="slide84.xml"/><Relationship Id="rId7" Type="http://schemas.openxmlformats.org/officeDocument/2006/relationships/tags" Target="../tags/tag377.xml"/><Relationship Id="rId12" Type="http://schemas.openxmlformats.org/officeDocument/2006/relationships/slideLayout" Target="../slideLayouts/slideLayout8.xml"/><Relationship Id="rId17" Type="http://schemas.openxmlformats.org/officeDocument/2006/relationships/slide" Target="slide57.xml"/><Relationship Id="rId2" Type="http://schemas.openxmlformats.org/officeDocument/2006/relationships/tags" Target="../tags/tag372.xml"/><Relationship Id="rId16" Type="http://schemas.openxmlformats.org/officeDocument/2006/relationships/slide" Target="slide10.xml"/><Relationship Id="rId20" Type="http://schemas.openxmlformats.org/officeDocument/2006/relationships/slide" Target="slide78.xml"/><Relationship Id="rId1" Type="http://schemas.openxmlformats.org/officeDocument/2006/relationships/vmlDrawing" Target="../drawings/vmlDrawing56.v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slide" Target="slide7.xml"/><Relationship Id="rId10" Type="http://schemas.openxmlformats.org/officeDocument/2006/relationships/tags" Target="../tags/tag380.xml"/><Relationship Id="rId19" Type="http://schemas.openxmlformats.org/officeDocument/2006/relationships/slide" Target="slide71.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image" Target="../media/image3.emf"/></Relationships>
</file>

<file path=ppt/slides/_rels/slide76.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9" Type="http://schemas.openxmlformats.org/officeDocument/2006/relationships/tags" Target="../tags/tag419.xml"/><Relationship Id="rId3" Type="http://schemas.openxmlformats.org/officeDocument/2006/relationships/tags" Target="../tags/tag383.xml"/><Relationship Id="rId21" Type="http://schemas.openxmlformats.org/officeDocument/2006/relationships/tags" Target="../tags/tag401.xml"/><Relationship Id="rId34" Type="http://schemas.openxmlformats.org/officeDocument/2006/relationships/tags" Target="../tags/tag414.xml"/><Relationship Id="rId42" Type="http://schemas.openxmlformats.org/officeDocument/2006/relationships/tags" Target="../tags/tag422.xml"/><Relationship Id="rId47" Type="http://schemas.openxmlformats.org/officeDocument/2006/relationships/slideLayout" Target="../slideLayouts/slideLayout2.xml"/><Relationship Id="rId50" Type="http://schemas.openxmlformats.org/officeDocument/2006/relationships/image" Target="../media/image3.emf"/><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tags" Target="../tags/tag413.xml"/><Relationship Id="rId38" Type="http://schemas.openxmlformats.org/officeDocument/2006/relationships/tags" Target="../tags/tag418.xml"/><Relationship Id="rId46" Type="http://schemas.openxmlformats.org/officeDocument/2006/relationships/tags" Target="../tags/tag426.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tags" Target="../tags/tag409.xml"/><Relationship Id="rId41" Type="http://schemas.openxmlformats.org/officeDocument/2006/relationships/tags" Target="../tags/tag421.xml"/><Relationship Id="rId1" Type="http://schemas.openxmlformats.org/officeDocument/2006/relationships/vmlDrawing" Target="../drawings/vmlDrawing57.v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tags" Target="../tags/tag412.xml"/><Relationship Id="rId37" Type="http://schemas.openxmlformats.org/officeDocument/2006/relationships/tags" Target="../tags/tag417.xml"/><Relationship Id="rId40" Type="http://schemas.openxmlformats.org/officeDocument/2006/relationships/tags" Target="../tags/tag420.xml"/><Relationship Id="rId45" Type="http://schemas.openxmlformats.org/officeDocument/2006/relationships/tags" Target="../tags/tag425.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36" Type="http://schemas.openxmlformats.org/officeDocument/2006/relationships/tags" Target="../tags/tag416.xml"/><Relationship Id="rId49" Type="http://schemas.openxmlformats.org/officeDocument/2006/relationships/oleObject" Target="../embeddings/oleObject57.bin"/><Relationship Id="rId10" Type="http://schemas.openxmlformats.org/officeDocument/2006/relationships/tags" Target="../tags/tag390.xml"/><Relationship Id="rId19" Type="http://schemas.openxmlformats.org/officeDocument/2006/relationships/tags" Target="../tags/tag399.xml"/><Relationship Id="rId31" Type="http://schemas.openxmlformats.org/officeDocument/2006/relationships/tags" Target="../tags/tag411.xml"/><Relationship Id="rId44" Type="http://schemas.openxmlformats.org/officeDocument/2006/relationships/tags" Target="../tags/tag424.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35" Type="http://schemas.openxmlformats.org/officeDocument/2006/relationships/tags" Target="../tags/tag415.xml"/><Relationship Id="rId43" Type="http://schemas.openxmlformats.org/officeDocument/2006/relationships/tags" Target="../tags/tag423.xml"/><Relationship Id="rId48" Type="http://schemas.openxmlformats.org/officeDocument/2006/relationships/notesSlide" Target="../notesSlides/notesSlide16.xml"/><Relationship Id="rId8" Type="http://schemas.openxmlformats.org/officeDocument/2006/relationships/tags" Target="../tags/tag388.xml"/><Relationship Id="rId51" Type="http://schemas.openxmlformats.org/officeDocument/2006/relationships/chart" Target="../charts/chart22.xml"/></Relationships>
</file>

<file path=ppt/slides/_rels/slide77.xml.rels><?xml version="1.0" encoding="UTF-8" standalone="yes"?>
<Relationships xmlns="http://schemas.openxmlformats.org/package/2006/relationships"><Relationship Id="rId13" Type="http://schemas.openxmlformats.org/officeDocument/2006/relationships/tags" Target="../tags/tag438.xml"/><Relationship Id="rId18" Type="http://schemas.openxmlformats.org/officeDocument/2006/relationships/tags" Target="../tags/tag443.xml"/><Relationship Id="rId26" Type="http://schemas.openxmlformats.org/officeDocument/2006/relationships/tags" Target="../tags/tag451.xml"/><Relationship Id="rId39" Type="http://schemas.openxmlformats.org/officeDocument/2006/relationships/tags" Target="../tags/tag464.xml"/><Relationship Id="rId3" Type="http://schemas.openxmlformats.org/officeDocument/2006/relationships/tags" Target="../tags/tag428.xml"/><Relationship Id="rId21" Type="http://schemas.openxmlformats.org/officeDocument/2006/relationships/tags" Target="../tags/tag446.xml"/><Relationship Id="rId34" Type="http://schemas.openxmlformats.org/officeDocument/2006/relationships/tags" Target="../tags/tag459.xml"/><Relationship Id="rId42" Type="http://schemas.openxmlformats.org/officeDocument/2006/relationships/tags" Target="../tags/tag467.xml"/><Relationship Id="rId47" Type="http://schemas.openxmlformats.org/officeDocument/2006/relationships/notesSlide" Target="../notesSlides/notesSlide17.xml"/><Relationship Id="rId50" Type="http://schemas.openxmlformats.org/officeDocument/2006/relationships/chart" Target="../charts/chart23.xml"/><Relationship Id="rId7" Type="http://schemas.openxmlformats.org/officeDocument/2006/relationships/tags" Target="../tags/tag432.xml"/><Relationship Id="rId12" Type="http://schemas.openxmlformats.org/officeDocument/2006/relationships/tags" Target="../tags/tag437.xml"/><Relationship Id="rId17" Type="http://schemas.openxmlformats.org/officeDocument/2006/relationships/tags" Target="../tags/tag442.xml"/><Relationship Id="rId25" Type="http://schemas.openxmlformats.org/officeDocument/2006/relationships/tags" Target="../tags/tag450.xml"/><Relationship Id="rId33" Type="http://schemas.openxmlformats.org/officeDocument/2006/relationships/tags" Target="../tags/tag458.xml"/><Relationship Id="rId38" Type="http://schemas.openxmlformats.org/officeDocument/2006/relationships/tags" Target="../tags/tag463.xml"/><Relationship Id="rId46" Type="http://schemas.openxmlformats.org/officeDocument/2006/relationships/slideLayout" Target="../slideLayouts/slideLayout2.xml"/><Relationship Id="rId2" Type="http://schemas.openxmlformats.org/officeDocument/2006/relationships/tags" Target="../tags/tag427.xml"/><Relationship Id="rId16" Type="http://schemas.openxmlformats.org/officeDocument/2006/relationships/tags" Target="../tags/tag441.xml"/><Relationship Id="rId20" Type="http://schemas.openxmlformats.org/officeDocument/2006/relationships/tags" Target="../tags/tag445.xml"/><Relationship Id="rId29" Type="http://schemas.openxmlformats.org/officeDocument/2006/relationships/tags" Target="../tags/tag454.xml"/><Relationship Id="rId41" Type="http://schemas.openxmlformats.org/officeDocument/2006/relationships/tags" Target="../tags/tag466.xml"/><Relationship Id="rId1" Type="http://schemas.openxmlformats.org/officeDocument/2006/relationships/vmlDrawing" Target="../drawings/vmlDrawing58.vml"/><Relationship Id="rId6" Type="http://schemas.openxmlformats.org/officeDocument/2006/relationships/tags" Target="../tags/tag431.xml"/><Relationship Id="rId11" Type="http://schemas.openxmlformats.org/officeDocument/2006/relationships/tags" Target="../tags/tag436.xml"/><Relationship Id="rId24" Type="http://schemas.openxmlformats.org/officeDocument/2006/relationships/tags" Target="../tags/tag449.xml"/><Relationship Id="rId32" Type="http://schemas.openxmlformats.org/officeDocument/2006/relationships/tags" Target="../tags/tag457.xml"/><Relationship Id="rId37" Type="http://schemas.openxmlformats.org/officeDocument/2006/relationships/tags" Target="../tags/tag462.xml"/><Relationship Id="rId40" Type="http://schemas.openxmlformats.org/officeDocument/2006/relationships/tags" Target="../tags/tag465.xml"/><Relationship Id="rId45" Type="http://schemas.openxmlformats.org/officeDocument/2006/relationships/tags" Target="../tags/tag470.xml"/><Relationship Id="rId53" Type="http://schemas.openxmlformats.org/officeDocument/2006/relationships/chart" Target="../charts/chart26.xml"/><Relationship Id="rId5" Type="http://schemas.openxmlformats.org/officeDocument/2006/relationships/tags" Target="../tags/tag430.xml"/><Relationship Id="rId15" Type="http://schemas.openxmlformats.org/officeDocument/2006/relationships/tags" Target="../tags/tag440.xml"/><Relationship Id="rId23" Type="http://schemas.openxmlformats.org/officeDocument/2006/relationships/tags" Target="../tags/tag448.xml"/><Relationship Id="rId28" Type="http://schemas.openxmlformats.org/officeDocument/2006/relationships/tags" Target="../tags/tag453.xml"/><Relationship Id="rId36" Type="http://schemas.openxmlformats.org/officeDocument/2006/relationships/tags" Target="../tags/tag461.xml"/><Relationship Id="rId49" Type="http://schemas.openxmlformats.org/officeDocument/2006/relationships/image" Target="../media/image3.emf"/><Relationship Id="rId10" Type="http://schemas.openxmlformats.org/officeDocument/2006/relationships/tags" Target="../tags/tag435.xml"/><Relationship Id="rId19" Type="http://schemas.openxmlformats.org/officeDocument/2006/relationships/tags" Target="../tags/tag444.xml"/><Relationship Id="rId31" Type="http://schemas.openxmlformats.org/officeDocument/2006/relationships/tags" Target="../tags/tag456.xml"/><Relationship Id="rId44" Type="http://schemas.openxmlformats.org/officeDocument/2006/relationships/tags" Target="../tags/tag469.xml"/><Relationship Id="rId52" Type="http://schemas.openxmlformats.org/officeDocument/2006/relationships/chart" Target="../charts/chart25.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tags" Target="../tags/tag439.xml"/><Relationship Id="rId22" Type="http://schemas.openxmlformats.org/officeDocument/2006/relationships/tags" Target="../tags/tag447.xml"/><Relationship Id="rId27" Type="http://schemas.openxmlformats.org/officeDocument/2006/relationships/tags" Target="../tags/tag452.xml"/><Relationship Id="rId30" Type="http://schemas.openxmlformats.org/officeDocument/2006/relationships/tags" Target="../tags/tag455.xml"/><Relationship Id="rId35" Type="http://schemas.openxmlformats.org/officeDocument/2006/relationships/tags" Target="../tags/tag460.xml"/><Relationship Id="rId43" Type="http://schemas.openxmlformats.org/officeDocument/2006/relationships/tags" Target="../tags/tag468.xml"/><Relationship Id="rId48" Type="http://schemas.openxmlformats.org/officeDocument/2006/relationships/oleObject" Target="../embeddings/oleObject58.bin"/><Relationship Id="rId8" Type="http://schemas.openxmlformats.org/officeDocument/2006/relationships/tags" Target="../tags/tag433.xml"/><Relationship Id="rId51" Type="http://schemas.openxmlformats.org/officeDocument/2006/relationships/chart" Target="../charts/chart24.xml"/></Relationships>
</file>

<file path=ppt/slides/_rels/slide78.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oleObject" Target="../embeddings/oleObject59.bin"/><Relationship Id="rId18" Type="http://schemas.openxmlformats.org/officeDocument/2006/relationships/slide" Target="slide66.xml"/><Relationship Id="rId3" Type="http://schemas.openxmlformats.org/officeDocument/2006/relationships/tags" Target="../tags/tag472.xml"/><Relationship Id="rId21" Type="http://schemas.openxmlformats.org/officeDocument/2006/relationships/slide" Target="slide84.xml"/><Relationship Id="rId7" Type="http://schemas.openxmlformats.org/officeDocument/2006/relationships/tags" Target="../tags/tag476.xml"/><Relationship Id="rId12" Type="http://schemas.openxmlformats.org/officeDocument/2006/relationships/slideLayout" Target="../slideLayouts/slideLayout8.xml"/><Relationship Id="rId17" Type="http://schemas.openxmlformats.org/officeDocument/2006/relationships/slide" Target="slide57.xml"/><Relationship Id="rId2" Type="http://schemas.openxmlformats.org/officeDocument/2006/relationships/tags" Target="../tags/tag471.xml"/><Relationship Id="rId16" Type="http://schemas.openxmlformats.org/officeDocument/2006/relationships/slide" Target="slide10.xml"/><Relationship Id="rId20" Type="http://schemas.openxmlformats.org/officeDocument/2006/relationships/slide" Target="slide75.xml"/><Relationship Id="rId1" Type="http://schemas.openxmlformats.org/officeDocument/2006/relationships/vmlDrawing" Target="../drawings/vmlDrawing59.vml"/><Relationship Id="rId6" Type="http://schemas.openxmlformats.org/officeDocument/2006/relationships/tags" Target="../tags/tag475.xml"/><Relationship Id="rId11" Type="http://schemas.openxmlformats.org/officeDocument/2006/relationships/tags" Target="../tags/tag480.xml"/><Relationship Id="rId5" Type="http://schemas.openxmlformats.org/officeDocument/2006/relationships/tags" Target="../tags/tag474.xml"/><Relationship Id="rId15" Type="http://schemas.openxmlformats.org/officeDocument/2006/relationships/slide" Target="slide7.xml"/><Relationship Id="rId10" Type="http://schemas.openxmlformats.org/officeDocument/2006/relationships/tags" Target="../tags/tag479.xml"/><Relationship Id="rId19" Type="http://schemas.openxmlformats.org/officeDocument/2006/relationships/slide" Target="slide71.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image" Target="../media/image3.emf"/></Relationships>
</file>

<file path=ppt/slides/_rels/slide7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482.xml"/><Relationship Id="rId7" Type="http://schemas.openxmlformats.org/officeDocument/2006/relationships/hyperlink" Target="https://doi.org/10.2337/dc18-0342" TargetMode="External"/><Relationship Id="rId2" Type="http://schemas.openxmlformats.org/officeDocument/2006/relationships/tags" Target="../tags/tag481.xml"/><Relationship Id="rId1" Type="http://schemas.openxmlformats.org/officeDocument/2006/relationships/vmlDrawing" Target="../drawings/vmlDrawing60.vml"/><Relationship Id="rId6" Type="http://schemas.openxmlformats.org/officeDocument/2006/relationships/image" Target="../media/image3.emf"/><Relationship Id="rId5" Type="http://schemas.openxmlformats.org/officeDocument/2006/relationships/oleObject" Target="../embeddings/oleObject60.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84.xml"/><Relationship Id="rId7" Type="http://schemas.openxmlformats.org/officeDocument/2006/relationships/hyperlink" Target="https://doi.org/10.2337/dc18-0342" TargetMode="External"/><Relationship Id="rId2" Type="http://schemas.openxmlformats.org/officeDocument/2006/relationships/tags" Target="../tags/tag483.xml"/><Relationship Id="rId1" Type="http://schemas.openxmlformats.org/officeDocument/2006/relationships/vmlDrawing" Target="../drawings/vmlDrawing61.vml"/><Relationship Id="rId6" Type="http://schemas.openxmlformats.org/officeDocument/2006/relationships/image" Target="../media/image3.emf"/><Relationship Id="rId5" Type="http://schemas.openxmlformats.org/officeDocument/2006/relationships/oleObject" Target="../embeddings/oleObject61.bin"/><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86.xml"/><Relationship Id="rId7" Type="http://schemas.openxmlformats.org/officeDocument/2006/relationships/hyperlink" Target="https://doi.org/10.2337/dc18-0342" TargetMode="External"/><Relationship Id="rId2" Type="http://schemas.openxmlformats.org/officeDocument/2006/relationships/tags" Target="../tags/tag485.xml"/><Relationship Id="rId1" Type="http://schemas.openxmlformats.org/officeDocument/2006/relationships/vmlDrawing" Target="../drawings/vmlDrawing62.vml"/><Relationship Id="rId6" Type="http://schemas.openxmlformats.org/officeDocument/2006/relationships/image" Target="../media/image3.emf"/><Relationship Id="rId5" Type="http://schemas.openxmlformats.org/officeDocument/2006/relationships/oleObject" Target="../embeddings/oleObject62.bin"/><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tags" Target="../tags/tag498.xml"/><Relationship Id="rId18" Type="http://schemas.openxmlformats.org/officeDocument/2006/relationships/slide" Target="slide10.xml"/><Relationship Id="rId3" Type="http://schemas.openxmlformats.org/officeDocument/2006/relationships/tags" Target="../tags/tag488.xml"/><Relationship Id="rId21" Type="http://schemas.openxmlformats.org/officeDocument/2006/relationships/slide" Target="slide71.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slide" Target="slide7.xml"/><Relationship Id="rId25" Type="http://schemas.openxmlformats.org/officeDocument/2006/relationships/slide" Target="slide92.xml"/><Relationship Id="rId2" Type="http://schemas.openxmlformats.org/officeDocument/2006/relationships/tags" Target="../tags/tag487.xml"/><Relationship Id="rId16" Type="http://schemas.openxmlformats.org/officeDocument/2006/relationships/image" Target="../media/image3.emf"/><Relationship Id="rId20" Type="http://schemas.openxmlformats.org/officeDocument/2006/relationships/slide" Target="slide66.xml"/><Relationship Id="rId1" Type="http://schemas.openxmlformats.org/officeDocument/2006/relationships/vmlDrawing" Target="../drawings/vmlDrawing63.v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slide" Target="slide85.xml"/><Relationship Id="rId5" Type="http://schemas.openxmlformats.org/officeDocument/2006/relationships/tags" Target="../tags/tag490.xml"/><Relationship Id="rId15" Type="http://schemas.openxmlformats.org/officeDocument/2006/relationships/oleObject" Target="../embeddings/oleObject63.bin"/><Relationship Id="rId23" Type="http://schemas.openxmlformats.org/officeDocument/2006/relationships/slide" Target="slide78.xml"/><Relationship Id="rId10" Type="http://schemas.openxmlformats.org/officeDocument/2006/relationships/tags" Target="../tags/tag495.xml"/><Relationship Id="rId19" Type="http://schemas.openxmlformats.org/officeDocument/2006/relationships/slide" Target="slide57.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slideLayout" Target="../slideLayouts/slideLayout8.xml"/><Relationship Id="rId22" Type="http://schemas.openxmlformats.org/officeDocument/2006/relationships/slide" Target="slide75.xml"/></Relationships>
</file>

<file path=ppt/slides/_rels/slide85.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tags" Target="../tags/tag510.xml"/><Relationship Id="rId18" Type="http://schemas.openxmlformats.org/officeDocument/2006/relationships/slide" Target="slide10.xml"/><Relationship Id="rId3" Type="http://schemas.openxmlformats.org/officeDocument/2006/relationships/tags" Target="../tags/tag500.xml"/><Relationship Id="rId21" Type="http://schemas.openxmlformats.org/officeDocument/2006/relationships/slide" Target="slide71.xml"/><Relationship Id="rId7" Type="http://schemas.openxmlformats.org/officeDocument/2006/relationships/tags" Target="../tags/tag504.xml"/><Relationship Id="rId12" Type="http://schemas.openxmlformats.org/officeDocument/2006/relationships/tags" Target="../tags/tag509.xml"/><Relationship Id="rId17" Type="http://schemas.openxmlformats.org/officeDocument/2006/relationships/slide" Target="slide7.xml"/><Relationship Id="rId25" Type="http://schemas.openxmlformats.org/officeDocument/2006/relationships/slide" Target="slide92.xml"/><Relationship Id="rId2" Type="http://schemas.openxmlformats.org/officeDocument/2006/relationships/tags" Target="../tags/tag499.xml"/><Relationship Id="rId16" Type="http://schemas.openxmlformats.org/officeDocument/2006/relationships/image" Target="../media/image3.emf"/><Relationship Id="rId20" Type="http://schemas.openxmlformats.org/officeDocument/2006/relationships/slide" Target="slide66.xml"/><Relationship Id="rId1" Type="http://schemas.openxmlformats.org/officeDocument/2006/relationships/vmlDrawing" Target="../drawings/vmlDrawing64.vml"/><Relationship Id="rId6" Type="http://schemas.openxmlformats.org/officeDocument/2006/relationships/tags" Target="../tags/tag503.xml"/><Relationship Id="rId11" Type="http://schemas.openxmlformats.org/officeDocument/2006/relationships/tags" Target="../tags/tag508.xml"/><Relationship Id="rId24" Type="http://schemas.openxmlformats.org/officeDocument/2006/relationships/slide" Target="slide84.xml"/><Relationship Id="rId5" Type="http://schemas.openxmlformats.org/officeDocument/2006/relationships/tags" Target="../tags/tag502.xml"/><Relationship Id="rId15" Type="http://schemas.openxmlformats.org/officeDocument/2006/relationships/oleObject" Target="../embeddings/oleObject64.bin"/><Relationship Id="rId23" Type="http://schemas.openxmlformats.org/officeDocument/2006/relationships/slide" Target="slide78.xml"/><Relationship Id="rId10" Type="http://schemas.openxmlformats.org/officeDocument/2006/relationships/tags" Target="../tags/tag507.xml"/><Relationship Id="rId19" Type="http://schemas.openxmlformats.org/officeDocument/2006/relationships/slide" Target="slide57.xml"/><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slideLayout" Target="../slideLayouts/slideLayout8.xml"/><Relationship Id="rId22" Type="http://schemas.openxmlformats.org/officeDocument/2006/relationships/slide" Target="slide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8" Type="http://schemas.openxmlformats.org/officeDocument/2006/relationships/tags" Target="../tags/tag517.xml"/><Relationship Id="rId13" Type="http://schemas.openxmlformats.org/officeDocument/2006/relationships/tags" Target="../tags/tag522.xml"/><Relationship Id="rId18" Type="http://schemas.openxmlformats.org/officeDocument/2006/relationships/slide" Target="slide10.xml"/><Relationship Id="rId3" Type="http://schemas.openxmlformats.org/officeDocument/2006/relationships/tags" Target="../tags/tag512.xml"/><Relationship Id="rId21" Type="http://schemas.openxmlformats.org/officeDocument/2006/relationships/slide" Target="slide71.xml"/><Relationship Id="rId7" Type="http://schemas.openxmlformats.org/officeDocument/2006/relationships/tags" Target="../tags/tag516.xml"/><Relationship Id="rId12" Type="http://schemas.openxmlformats.org/officeDocument/2006/relationships/tags" Target="../tags/tag521.xml"/><Relationship Id="rId17" Type="http://schemas.openxmlformats.org/officeDocument/2006/relationships/slide" Target="slide7.xml"/><Relationship Id="rId25" Type="http://schemas.openxmlformats.org/officeDocument/2006/relationships/slide" Target="slide85.xml"/><Relationship Id="rId2" Type="http://schemas.openxmlformats.org/officeDocument/2006/relationships/tags" Target="../tags/tag511.xml"/><Relationship Id="rId16" Type="http://schemas.openxmlformats.org/officeDocument/2006/relationships/image" Target="../media/image3.emf"/><Relationship Id="rId20" Type="http://schemas.openxmlformats.org/officeDocument/2006/relationships/slide" Target="slide66.xml"/><Relationship Id="rId1" Type="http://schemas.openxmlformats.org/officeDocument/2006/relationships/vmlDrawing" Target="../drawings/vmlDrawing65.vml"/><Relationship Id="rId6" Type="http://schemas.openxmlformats.org/officeDocument/2006/relationships/tags" Target="../tags/tag515.xml"/><Relationship Id="rId11" Type="http://schemas.openxmlformats.org/officeDocument/2006/relationships/tags" Target="../tags/tag520.xml"/><Relationship Id="rId24" Type="http://schemas.openxmlformats.org/officeDocument/2006/relationships/slide" Target="slide84.xml"/><Relationship Id="rId5" Type="http://schemas.openxmlformats.org/officeDocument/2006/relationships/tags" Target="../tags/tag514.xml"/><Relationship Id="rId15" Type="http://schemas.openxmlformats.org/officeDocument/2006/relationships/oleObject" Target="../embeddings/oleObject70.bin"/><Relationship Id="rId23" Type="http://schemas.openxmlformats.org/officeDocument/2006/relationships/slide" Target="slide78.xml"/><Relationship Id="rId10" Type="http://schemas.openxmlformats.org/officeDocument/2006/relationships/tags" Target="../tags/tag519.xml"/><Relationship Id="rId19" Type="http://schemas.openxmlformats.org/officeDocument/2006/relationships/slide" Target="slide57.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slideLayout" Target="../slideLayouts/slideLayout8.xml"/><Relationship Id="rId22" Type="http://schemas.openxmlformats.org/officeDocument/2006/relationships/slide" Target="slide75.xml"/></Relationships>
</file>

<file path=ppt/slides/_rels/slide93.xml.rels><?xml version="1.0" encoding="UTF-8" standalone="yes"?>
<Relationships xmlns="http://schemas.openxmlformats.org/package/2006/relationships"><Relationship Id="rId3" Type="http://schemas.openxmlformats.org/officeDocument/2006/relationships/hyperlink" Target="https://www.fda.gov/Drugs/DrugSafety/ucm446852"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vmlDrawing" Target="../drawings/vmlDrawing66.vml"/><Relationship Id="rId5" Type="http://schemas.openxmlformats.org/officeDocument/2006/relationships/image" Target="../media/image43.wmf"/><Relationship Id="rId4" Type="http://schemas.openxmlformats.org/officeDocument/2006/relationships/oleObject" Target="../embeddings/oleObject71.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vmlDrawing" Target="../drawings/vmlDrawing67.vml"/><Relationship Id="rId5" Type="http://schemas.openxmlformats.org/officeDocument/2006/relationships/image" Target="../media/image44.wmf"/><Relationship Id="rId4" Type="http://schemas.openxmlformats.org/officeDocument/2006/relationships/oleObject" Target="../embeddings/oleObject7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vmlDrawing" Target="../drawings/vmlDrawing68.vml"/><Relationship Id="rId5" Type="http://schemas.openxmlformats.org/officeDocument/2006/relationships/image" Target="../media/image45.wmf"/><Relationship Id="rId4" Type="http://schemas.openxmlformats.org/officeDocument/2006/relationships/oleObject" Target="../embeddings/oleObject7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vmlDrawing" Target="../drawings/vmlDrawing69.vml"/><Relationship Id="rId5" Type="http://schemas.openxmlformats.org/officeDocument/2006/relationships/image" Target="../media/image46.wmf"/><Relationship Id="rId4" Type="http://schemas.openxmlformats.org/officeDocument/2006/relationships/oleObject" Target="../embeddings/oleObject7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B9AE7A3-2CA3-4423-A941-C760E1539AF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362" imgH="362" progId="TCLayout.ActiveDocument.1">
                  <p:embed/>
                </p:oleObj>
              </mc:Choice>
              <mc:Fallback>
                <p:oleObj name="think-cell Slide" r:id="rId5" imgW="362" imgH="362" progId="TCLayout.ActiveDocument.1">
                  <p:embed/>
                  <p:pic>
                    <p:nvPicPr>
                      <p:cNvPr id="5" name="Object 4" hidden="1">
                        <a:extLst>
                          <a:ext uri="{FF2B5EF4-FFF2-40B4-BE49-F238E27FC236}">
                            <a16:creationId xmlns:a16="http://schemas.microsoft.com/office/drawing/2014/main" id="{4B9AE7A3-2CA3-4423-A941-C760E1539A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C6B015D-0B2D-4FBB-9ED8-E59A27E161A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6000" dirty="0">
              <a:latin typeface="DINPro-Medium" panose="02000503030000020004" pitchFamily="50" charset="0"/>
              <a:ea typeface="+mj-ea"/>
              <a:cs typeface="+mj-cs"/>
              <a:sym typeface="DINPro-Medium" panose="02000503030000020004" pitchFamily="50" charset="0"/>
            </a:endParaRPr>
          </a:p>
        </p:txBody>
      </p:sp>
      <p:sp>
        <p:nvSpPr>
          <p:cNvPr id="2" name="Title 1"/>
          <p:cNvSpPr>
            <a:spLocks noGrp="1"/>
          </p:cNvSpPr>
          <p:nvPr>
            <p:ph type="ctrTitle"/>
          </p:nvPr>
        </p:nvSpPr>
        <p:spPr>
          <a:xfrm>
            <a:off x="609600" y="2219298"/>
            <a:ext cx="11333018" cy="1606735"/>
          </a:xfrm>
        </p:spPr>
        <p:txBody>
          <a:bodyPr>
            <a:normAutofit/>
          </a:bodyPr>
          <a:lstStyle/>
          <a:p>
            <a:r>
              <a:rPr lang="ru-RU" sz="6000" dirty="0">
                <a:solidFill>
                  <a:schemeClr val="tx1"/>
                </a:solidFill>
              </a:rPr>
              <a:t>ФУТУРО</a:t>
            </a:r>
            <a:r>
              <a:rPr lang="en-US" sz="6000" cap="none" dirty="0">
                <a:solidFill>
                  <a:schemeClr val="tx1"/>
                </a:solidFill>
              </a:rPr>
              <a:t>scope</a:t>
            </a:r>
            <a:r>
              <a:rPr lang="ru-RU" sz="6000" dirty="0">
                <a:solidFill>
                  <a:schemeClr val="tx1"/>
                </a:solidFill>
              </a:rPr>
              <a:t>: </a:t>
            </a:r>
            <a:r>
              <a:rPr lang="en-US" sz="6000" dirty="0">
                <a:solidFill>
                  <a:schemeClr val="tx1"/>
                </a:solidFill>
              </a:rPr>
              <a:t>Ada 2018</a:t>
            </a:r>
            <a:endParaRPr lang="en-US" dirty="0"/>
          </a:p>
        </p:txBody>
      </p:sp>
      <p:sp>
        <p:nvSpPr>
          <p:cNvPr id="3" name="Subtitle 2"/>
          <p:cNvSpPr>
            <a:spLocks noGrp="1"/>
          </p:cNvSpPr>
          <p:nvPr>
            <p:ph type="subTitle" idx="1"/>
          </p:nvPr>
        </p:nvSpPr>
        <p:spPr>
          <a:xfrm>
            <a:off x="613255" y="4528456"/>
            <a:ext cx="10548231" cy="2329543"/>
          </a:xfrm>
        </p:spPr>
        <p:txBody>
          <a:bodyPr>
            <a:normAutofit/>
          </a:bodyPr>
          <a:lstStyle/>
          <a:p>
            <a:pPr lvl="0" defTabSz="914400">
              <a:lnSpc>
                <a:spcPct val="100000"/>
              </a:lnSpc>
              <a:spcBef>
                <a:spcPts val="0"/>
              </a:spcBef>
              <a:defRPr/>
            </a:pPr>
            <a:r>
              <a:rPr lang="ru-RU" sz="2000" dirty="0">
                <a:solidFill>
                  <a:prstClr val="white"/>
                </a:solidFill>
                <a:latin typeface="DINPro-Medium"/>
              </a:rPr>
              <a:t>ЯКОВ ПАХОМОВ, Медицинский директор </a:t>
            </a:r>
            <a:r>
              <a:rPr lang="en-US" sz="2000" dirty="0">
                <a:solidFill>
                  <a:prstClr val="white"/>
                </a:solidFill>
                <a:latin typeface="DINPro-Medium"/>
              </a:rPr>
              <a:t>MAG</a:t>
            </a:r>
          </a:p>
          <a:p>
            <a:pPr lvl="0" defTabSz="914400">
              <a:lnSpc>
                <a:spcPct val="100000"/>
              </a:lnSpc>
              <a:spcBef>
                <a:spcPts val="0"/>
              </a:spcBef>
              <a:defRPr/>
            </a:pPr>
            <a:r>
              <a:rPr lang="en-US" sz="2000" dirty="0">
                <a:solidFill>
                  <a:prstClr val="white"/>
                </a:solidFill>
                <a:latin typeface="DINPro-Medium"/>
              </a:rPr>
              <a:t>yakov</a:t>
            </a:r>
            <a:r>
              <a:rPr lang="en-US" sz="2400" dirty="0">
                <a:solidFill>
                  <a:prstClr val="white"/>
                </a:solidFill>
                <a:latin typeface="Candara" panose="020E0502030303020204" pitchFamily="34" charset="0"/>
              </a:rPr>
              <a:t>@</a:t>
            </a:r>
            <a:r>
              <a:rPr lang="en-US" sz="2000" dirty="0">
                <a:solidFill>
                  <a:prstClr val="white"/>
                </a:solidFill>
                <a:latin typeface="DINPro-Medium"/>
              </a:rPr>
              <a:t>mdwrt.com</a:t>
            </a:r>
            <a:endParaRPr lang="ru-RU" sz="2000" dirty="0">
              <a:solidFill>
                <a:prstClr val="white"/>
              </a:solidFill>
              <a:latin typeface="DINPro-Medium"/>
            </a:endParaRPr>
          </a:p>
          <a:p>
            <a:pPr lvl="0" defTabSz="914400">
              <a:lnSpc>
                <a:spcPct val="100000"/>
              </a:lnSpc>
              <a:spcBef>
                <a:spcPts val="0"/>
              </a:spcBef>
              <a:defRPr/>
            </a:pPr>
            <a:endParaRPr lang="ru-RU" sz="2000" dirty="0">
              <a:solidFill>
                <a:prstClr val="white"/>
              </a:solidFill>
              <a:latin typeface="DINPro-Medium"/>
            </a:endParaRPr>
          </a:p>
          <a:p>
            <a:pPr lvl="0" defTabSz="914400">
              <a:lnSpc>
                <a:spcPct val="100000"/>
              </a:lnSpc>
              <a:spcBef>
                <a:spcPts val="0"/>
              </a:spcBef>
              <a:defRPr/>
            </a:pPr>
            <a:endParaRPr lang="ru-RU" sz="2000" dirty="0">
              <a:solidFill>
                <a:prstClr val="white"/>
              </a:solidFill>
              <a:latin typeface="DINPro-Medium"/>
            </a:endParaRPr>
          </a:p>
          <a:p>
            <a:pPr algn="ctr"/>
            <a:r>
              <a:rPr lang="en-US" sz="1800" b="1" dirty="0"/>
              <a:t>INTERNIST.RU </a:t>
            </a:r>
            <a:endParaRPr lang="en-US" sz="1800" dirty="0"/>
          </a:p>
          <a:p>
            <a:pPr algn="ctr"/>
            <a:r>
              <a:rPr lang="en-US" sz="1800" dirty="0"/>
              <a:t>03 </a:t>
            </a:r>
            <a:r>
              <a:rPr lang="ru-RU" sz="1800" dirty="0"/>
              <a:t>июля 2018</a:t>
            </a:r>
            <a:endParaRPr lang="en-US" sz="1800" dirty="0">
              <a:solidFill>
                <a:prstClr val="white"/>
              </a:solidFill>
              <a:latin typeface="DINPro-Medium"/>
            </a:endParaRPr>
          </a:p>
        </p:txBody>
      </p:sp>
      <p:sp>
        <p:nvSpPr>
          <p:cNvPr id="6" name="Slide Number Placeholder 5">
            <a:extLst>
              <a:ext uri="{FF2B5EF4-FFF2-40B4-BE49-F238E27FC236}">
                <a16:creationId xmlns:a16="http://schemas.microsoft.com/office/drawing/2014/main" id="{37FD511B-67D0-4745-906B-09A418091C39}"/>
              </a:ext>
            </a:extLst>
          </p:cNvPr>
          <p:cNvSpPr>
            <a:spLocks noGrp="1"/>
          </p:cNvSpPr>
          <p:nvPr>
            <p:ph type="sldNum" sz="quarter" idx="12"/>
          </p:nvPr>
        </p:nvSpPr>
        <p:spPr/>
        <p:txBody>
          <a:bodyPr/>
          <a:lstStyle/>
          <a:p>
            <a:fld id="{5F3F9096-8ED8-4F14-8F69-892A89853C22}" type="slidenum">
              <a:rPr lang="ru-RU" smtClean="0"/>
              <a:t>1</a:t>
            </a:fld>
            <a:endParaRPr lang="ru-RU" dirty="0"/>
          </a:p>
        </p:txBody>
      </p:sp>
    </p:spTree>
    <p:extLst>
      <p:ext uri="{BB962C8B-B14F-4D97-AF65-F5344CB8AC3E}">
        <p14:creationId xmlns:p14="http://schemas.microsoft.com/office/powerpoint/2010/main" val="367617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D6346F-5089-4ED3-8295-9BF706634F81}"/>
              </a:ext>
            </a:extLst>
          </p:cNvPr>
          <p:cNvGraphicFramePr>
            <a:graphicFrameLocks noChangeAspect="1"/>
          </p:cNvGraphicFramePr>
          <p:nvPr>
            <p:custDataLst>
              <p:tags r:id="rId2"/>
            </p:custDataLst>
            <p:extLst>
              <p:ext uri="{D42A27DB-BD31-4B8C-83A1-F6EECF244321}">
                <p14:modId xmlns:p14="http://schemas.microsoft.com/office/powerpoint/2010/main" val="199051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15" imgW="362" imgH="362" progId="TCLayout.ActiveDocument.1">
                  <p:embed/>
                </p:oleObj>
              </mc:Choice>
              <mc:Fallback>
                <p:oleObj name="think-cell Slide" r:id="rId15" imgW="362" imgH="362" progId="TCLayout.ActiveDocument.1">
                  <p:embed/>
                  <p:pic>
                    <p:nvPicPr>
                      <p:cNvPr id="5" name="Object 4" hidden="1">
                        <a:extLst>
                          <a:ext uri="{FF2B5EF4-FFF2-40B4-BE49-F238E27FC236}">
                            <a16:creationId xmlns:a16="http://schemas.microsoft.com/office/drawing/2014/main" id="{2FD6346F-5089-4ED3-8295-9BF706634F8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42934C-B261-4656-BF37-482798F988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0B606D8-E049-47D6-90F5-F63EF3171D0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26" name="Text Placeholder 2">
            <a:hlinkClick r:id="rId17" action="ppaction://hlinksldjump"/>
            <a:extLst>
              <a:ext uri="{FF2B5EF4-FFF2-40B4-BE49-F238E27FC236}">
                <a16:creationId xmlns:a16="http://schemas.microsoft.com/office/drawing/2014/main" id="{C4A5B2CC-ED90-440C-B0F9-A41F1BAA2AC3}"/>
              </a:ext>
            </a:extLst>
          </p:cNvPr>
          <p:cNvSpPr>
            <a:spLocks noGrp="1"/>
          </p:cNvSpPr>
          <p:nvPr>
            <p:custDataLst>
              <p:tags r:id="rId4"/>
            </p:custDataLst>
          </p:nvPr>
        </p:nvSpPr>
        <p:spPr bwMode="gray">
          <a:xfrm>
            <a:off x="2616200" y="2109788"/>
            <a:ext cx="74041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21" name="Text Placeholder 2">
            <a:extLst>
              <a:ext uri="{FF2B5EF4-FFF2-40B4-BE49-F238E27FC236}">
                <a16:creationId xmlns:a16="http://schemas.microsoft.com/office/drawing/2014/main" id="{E62813ED-D6C0-4B24-908D-19770B65B624}"/>
              </a:ext>
            </a:extLst>
          </p:cNvPr>
          <p:cNvSpPr>
            <a:spLocks noGrp="1"/>
          </p:cNvSpPr>
          <p:nvPr>
            <p:custDataLst>
              <p:tags r:id="rId5"/>
            </p:custDataLst>
          </p:nvPr>
        </p:nvSpPr>
        <p:spPr bwMode="gray">
          <a:xfrm>
            <a:off x="2616199" y="2443163"/>
            <a:ext cx="74041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solidFill>
                  <a:schemeClr val="bg1"/>
                </a:solidFill>
                <a:latin typeface="+mn-lt"/>
                <a:ea typeface="+mj-ea"/>
                <a:cs typeface="+mj-cs"/>
                <a:sym typeface="+mn-lt"/>
              </a:rPr>
              <a:t>КОНСЕНСУС</a:t>
            </a:r>
          </a:p>
        </p:txBody>
      </p:sp>
      <p:sp>
        <p:nvSpPr>
          <p:cNvPr id="24" name="Text Placeholder 2">
            <a:hlinkClick r:id="rId18" action="ppaction://hlinksldjump"/>
            <a:extLst>
              <a:ext uri="{FF2B5EF4-FFF2-40B4-BE49-F238E27FC236}">
                <a16:creationId xmlns:a16="http://schemas.microsoft.com/office/drawing/2014/main" id="{6975316A-0862-40C1-B9D4-569C80D8A517}"/>
              </a:ext>
            </a:extLst>
          </p:cNvPr>
          <p:cNvSpPr>
            <a:spLocks noGrp="1"/>
          </p:cNvSpPr>
          <p:nvPr>
            <p:custDataLst>
              <p:tags r:id="rId6"/>
            </p:custDataLst>
          </p:nvPr>
        </p:nvSpPr>
        <p:spPr bwMode="gray">
          <a:xfrm>
            <a:off x="2616200" y="2778125"/>
            <a:ext cx="74041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altLang="en-US" sz="1400" dirty="0">
                <a:latin typeface="+mn-lt"/>
                <a:ea typeface="+mj-ea"/>
                <a:cs typeface="+mj-cs"/>
                <a:sym typeface="+mn-lt"/>
              </a:rPr>
              <a:t>Изменение образа жизни</a:t>
            </a:r>
            <a:endParaRPr lang="ru-RU" sz="1400" dirty="0">
              <a:latin typeface="+mn-lt"/>
              <a:ea typeface="+mj-ea"/>
              <a:cs typeface="+mj-cs"/>
              <a:sym typeface="+mn-lt"/>
            </a:endParaRPr>
          </a:p>
        </p:txBody>
      </p:sp>
      <p:sp>
        <p:nvSpPr>
          <p:cNvPr id="12" name="Text Placeholder 2">
            <a:hlinkClick r:id="rId19" action="ppaction://hlinksldjump"/>
            <a:extLst>
              <a:ext uri="{FF2B5EF4-FFF2-40B4-BE49-F238E27FC236}">
                <a16:creationId xmlns:a16="http://schemas.microsoft.com/office/drawing/2014/main" id="{FF466623-844F-439A-8987-7A333FF1FE0D}"/>
              </a:ext>
            </a:extLst>
          </p:cNvPr>
          <p:cNvSpPr>
            <a:spLocks noGrp="1"/>
          </p:cNvSpPr>
          <p:nvPr>
            <p:custDataLst>
              <p:tags r:id="rId7"/>
            </p:custDataLst>
          </p:nvPr>
        </p:nvSpPr>
        <p:spPr bwMode="gray">
          <a:xfrm>
            <a:off x="2616199" y="3113088"/>
            <a:ext cx="74041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sz="1400" dirty="0">
                <a:latin typeface="+mn-lt"/>
                <a:ea typeface="+mj-ea"/>
                <a:cs typeface="+mj-cs"/>
                <a:sym typeface="+mn-lt"/>
              </a:rPr>
              <a:t>Медикаментозная терапия</a:t>
            </a:r>
          </a:p>
        </p:txBody>
      </p:sp>
      <p:sp>
        <p:nvSpPr>
          <p:cNvPr id="13" name="Text Placeholder 2">
            <a:hlinkClick r:id="rId20" action="ppaction://hlinksldjump"/>
            <a:extLst>
              <a:ext uri="{FF2B5EF4-FFF2-40B4-BE49-F238E27FC236}">
                <a16:creationId xmlns:a16="http://schemas.microsoft.com/office/drawing/2014/main" id="{63B00F69-9328-457E-8437-5FD9626958E5}"/>
              </a:ext>
            </a:extLst>
          </p:cNvPr>
          <p:cNvSpPr>
            <a:spLocks noGrp="1"/>
          </p:cNvSpPr>
          <p:nvPr>
            <p:custDataLst>
              <p:tags r:id="rId8"/>
            </p:custDataLst>
          </p:nvPr>
        </p:nvSpPr>
        <p:spPr bwMode="gray">
          <a:xfrm>
            <a:off x="2616199" y="3446463"/>
            <a:ext cx="74041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6" name="Text Placeholder 2">
            <a:hlinkClick r:id="rId21" action="ppaction://hlinksldjump"/>
            <a:extLst>
              <a:ext uri="{FF2B5EF4-FFF2-40B4-BE49-F238E27FC236}">
                <a16:creationId xmlns:a16="http://schemas.microsoft.com/office/drawing/2014/main" id="{C6BCCE74-82E3-4EB1-BC0D-3E4E08BE1833}"/>
              </a:ext>
            </a:extLst>
          </p:cNvPr>
          <p:cNvSpPr>
            <a:spLocks noGrp="1"/>
          </p:cNvSpPr>
          <p:nvPr>
            <p:custDataLst>
              <p:tags r:id="rId9"/>
            </p:custDataLst>
          </p:nvPr>
        </p:nvSpPr>
        <p:spPr bwMode="gray">
          <a:xfrm>
            <a:off x="2616199" y="3781425"/>
            <a:ext cx="74041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7" name="Text Placeholder 2">
            <a:hlinkClick r:id="rId22" action="ppaction://hlinksldjump"/>
            <a:extLst>
              <a:ext uri="{FF2B5EF4-FFF2-40B4-BE49-F238E27FC236}">
                <a16:creationId xmlns:a16="http://schemas.microsoft.com/office/drawing/2014/main" id="{63BD6D09-85B5-4CF0-8B9E-DEAB2216E6E2}"/>
              </a:ext>
            </a:extLst>
          </p:cNvPr>
          <p:cNvSpPr>
            <a:spLocks noGrp="1"/>
          </p:cNvSpPr>
          <p:nvPr>
            <p:custDataLst>
              <p:tags r:id="rId10"/>
            </p:custDataLst>
          </p:nvPr>
        </p:nvSpPr>
        <p:spPr bwMode="gray">
          <a:xfrm>
            <a:off x="2616199" y="4114800"/>
            <a:ext cx="74041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18" name="Text Placeholder 2">
            <a:hlinkClick r:id="rId23" action="ppaction://hlinksldjump"/>
            <a:extLst>
              <a:ext uri="{FF2B5EF4-FFF2-40B4-BE49-F238E27FC236}">
                <a16:creationId xmlns:a16="http://schemas.microsoft.com/office/drawing/2014/main" id="{4931FE46-9120-447D-B8EA-00BAC634D996}"/>
              </a:ext>
            </a:extLst>
          </p:cNvPr>
          <p:cNvSpPr>
            <a:spLocks noGrp="1"/>
          </p:cNvSpPr>
          <p:nvPr>
            <p:custDataLst>
              <p:tags r:id="rId11"/>
            </p:custDataLst>
          </p:nvPr>
        </p:nvSpPr>
        <p:spPr bwMode="gray">
          <a:xfrm>
            <a:off x="2616199" y="4449763"/>
            <a:ext cx="74041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9" name="Text Placeholder 2">
            <a:hlinkClick r:id="rId24" action="ppaction://hlinksldjump"/>
            <a:extLst>
              <a:ext uri="{FF2B5EF4-FFF2-40B4-BE49-F238E27FC236}">
                <a16:creationId xmlns:a16="http://schemas.microsoft.com/office/drawing/2014/main" id="{A5C1E101-A5E5-47F7-9833-4ADDD66F2225}"/>
              </a:ext>
            </a:extLst>
          </p:cNvPr>
          <p:cNvSpPr>
            <a:spLocks noGrp="1"/>
          </p:cNvSpPr>
          <p:nvPr>
            <p:custDataLst>
              <p:tags r:id="rId12"/>
            </p:custDataLst>
          </p:nvPr>
        </p:nvSpPr>
        <p:spPr bwMode="gray">
          <a:xfrm>
            <a:off x="2616199" y="4784725"/>
            <a:ext cx="74041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0" name="Text Placeholder 2">
            <a:hlinkClick r:id="rId25" action="ppaction://hlinksldjump"/>
            <a:extLst>
              <a:ext uri="{FF2B5EF4-FFF2-40B4-BE49-F238E27FC236}">
                <a16:creationId xmlns:a16="http://schemas.microsoft.com/office/drawing/2014/main" id="{96D25F75-9C67-414A-A903-1AB75F707F7A}"/>
              </a:ext>
            </a:extLst>
          </p:cNvPr>
          <p:cNvSpPr>
            <a:spLocks noGrp="1"/>
          </p:cNvSpPr>
          <p:nvPr>
            <p:custDataLst>
              <p:tags r:id="rId13"/>
            </p:custDataLst>
          </p:nvPr>
        </p:nvSpPr>
        <p:spPr bwMode="gray">
          <a:xfrm>
            <a:off x="2616199" y="5118100"/>
            <a:ext cx="74041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E2C16ADD-378A-471A-8E6E-994D57169DAF}"/>
              </a:ext>
            </a:extLst>
          </p:cNvPr>
          <p:cNvSpPr>
            <a:spLocks noGrp="1"/>
          </p:cNvSpPr>
          <p:nvPr>
            <p:ph type="sldNum" sz="quarter" idx="12"/>
          </p:nvPr>
        </p:nvSpPr>
        <p:spPr/>
        <p:txBody>
          <a:bodyPr/>
          <a:lstStyle/>
          <a:p>
            <a:fld id="{5F3F9096-8ED8-4F14-8F69-892A89853C22}" type="slidenum">
              <a:rPr lang="ru-RU" smtClean="0"/>
              <a:t>10</a:t>
            </a:fld>
            <a:endParaRPr lang="ru-RU" dirty="0"/>
          </a:p>
        </p:txBody>
      </p:sp>
    </p:spTree>
    <p:extLst>
      <p:ext uri="{BB962C8B-B14F-4D97-AF65-F5344CB8AC3E}">
        <p14:creationId xmlns:p14="http://schemas.microsoft.com/office/powerpoint/2010/main" val="40701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D6346F-5089-4ED3-8295-9BF706634F81}"/>
              </a:ext>
            </a:extLst>
          </p:cNvPr>
          <p:cNvGraphicFramePr>
            <a:graphicFrameLocks noChangeAspect="1"/>
          </p:cNvGraphicFramePr>
          <p:nvPr>
            <p:custDataLst>
              <p:tags r:id="rId2"/>
            </p:custDataLst>
            <p:extLst>
              <p:ext uri="{D42A27DB-BD31-4B8C-83A1-F6EECF244321}">
                <p14:modId xmlns:p14="http://schemas.microsoft.com/office/powerpoint/2010/main" val="299895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17" imgW="362" imgH="362" progId="TCLayout.ActiveDocument.1">
                  <p:embed/>
                </p:oleObj>
              </mc:Choice>
              <mc:Fallback>
                <p:oleObj name="think-cell Slide" r:id="rId17" imgW="362" imgH="362" progId="TCLayout.ActiveDocument.1">
                  <p:embed/>
                  <p:pic>
                    <p:nvPicPr>
                      <p:cNvPr id="5" name="Object 4" hidden="1">
                        <a:extLst>
                          <a:ext uri="{FF2B5EF4-FFF2-40B4-BE49-F238E27FC236}">
                            <a16:creationId xmlns:a16="http://schemas.microsoft.com/office/drawing/2014/main" id="{2FD6346F-5089-4ED3-8295-9BF706634F81}"/>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42934C-B261-4656-BF37-482798F988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0B606D8-E049-47D6-90F5-F63EF3171D0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43" name="Text Placeholder 2">
            <a:hlinkClick r:id="rId19" action="ppaction://hlinksldjump"/>
            <a:extLst>
              <a:ext uri="{FF2B5EF4-FFF2-40B4-BE49-F238E27FC236}">
                <a16:creationId xmlns:a16="http://schemas.microsoft.com/office/drawing/2014/main" id="{3CD9BDBC-4092-4AFB-8364-CC5318B5DAE3}"/>
              </a:ext>
            </a:extLst>
          </p:cNvPr>
          <p:cNvSpPr>
            <a:spLocks noGrp="1"/>
          </p:cNvSpPr>
          <p:nvPr>
            <p:custDataLst>
              <p:tags r:id="rId4"/>
            </p:custDataLst>
          </p:nvPr>
        </p:nvSpPr>
        <p:spPr bwMode="gray">
          <a:xfrm>
            <a:off x="4406899" y="1851025"/>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36" name="Text Placeholder 2">
            <a:hlinkClick r:id="rId20" action="ppaction://hlinksldjump"/>
            <a:extLst>
              <a:ext uri="{FF2B5EF4-FFF2-40B4-BE49-F238E27FC236}">
                <a16:creationId xmlns:a16="http://schemas.microsoft.com/office/drawing/2014/main" id="{1366A432-3FDF-4BA9-8EC1-3E345FB4030E}"/>
              </a:ext>
            </a:extLst>
          </p:cNvPr>
          <p:cNvSpPr>
            <a:spLocks noGrp="1"/>
          </p:cNvSpPr>
          <p:nvPr>
            <p:custDataLst>
              <p:tags r:id="rId5"/>
            </p:custDataLst>
          </p:nvPr>
        </p:nvSpPr>
        <p:spPr bwMode="gray">
          <a:xfrm>
            <a:off x="4406900" y="2185988"/>
            <a:ext cx="5613400" cy="333375"/>
          </a:xfrm>
          <a:prstGeom prst="rect">
            <a:avLst/>
          </a:prstGeom>
          <a:solidFill>
            <a:schemeClr val="accent1"/>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solidFill>
                  <a:schemeClr val="bg1"/>
                </a:solidFill>
                <a:latin typeface="+mn-lt"/>
                <a:ea typeface="+mj-ea"/>
                <a:cs typeface="+mj-cs"/>
                <a:sym typeface="+mn-lt"/>
              </a:rPr>
              <a:t>КОНСЕНСУС</a:t>
            </a:r>
            <a:endParaRPr lang="ru-RU" sz="1400" dirty="0">
              <a:solidFill>
                <a:schemeClr val="bg1"/>
              </a:solidFill>
              <a:latin typeface="+mn-lt"/>
              <a:ea typeface="+mj-ea"/>
              <a:cs typeface="+mj-cs"/>
              <a:sym typeface="+mn-lt"/>
            </a:endParaRPr>
          </a:p>
        </p:txBody>
      </p:sp>
      <p:sp>
        <p:nvSpPr>
          <p:cNvPr id="39" name="Text Placeholder 2">
            <a:extLst>
              <a:ext uri="{FF2B5EF4-FFF2-40B4-BE49-F238E27FC236}">
                <a16:creationId xmlns:a16="http://schemas.microsoft.com/office/drawing/2014/main" id="{B86748CB-1E75-4821-AAB4-E0AACFD5D0D5}"/>
              </a:ext>
            </a:extLst>
          </p:cNvPr>
          <p:cNvSpPr>
            <a:spLocks noGrp="1"/>
          </p:cNvSpPr>
          <p:nvPr>
            <p:custDataLst>
              <p:tags r:id="rId6"/>
            </p:custDataLst>
          </p:nvPr>
        </p:nvSpPr>
        <p:spPr bwMode="gray">
          <a:xfrm>
            <a:off x="4406900" y="2519363"/>
            <a:ext cx="56134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altLang="en-US" sz="1400" b="1" dirty="0">
                <a:solidFill>
                  <a:schemeClr val="bg1"/>
                </a:solidFill>
                <a:latin typeface="+mn-lt"/>
                <a:ea typeface="+mj-ea"/>
                <a:cs typeface="+mj-cs"/>
                <a:sym typeface="+mn-lt"/>
              </a:rPr>
              <a:t>Изменение образа жизни</a:t>
            </a:r>
            <a:endParaRPr lang="ru-RU" sz="1400" b="1" dirty="0">
              <a:solidFill>
                <a:schemeClr val="bg1"/>
              </a:solidFill>
              <a:latin typeface="+mn-lt"/>
              <a:ea typeface="+mj-ea"/>
              <a:cs typeface="+mj-cs"/>
              <a:sym typeface="+mn-lt"/>
            </a:endParaRPr>
          </a:p>
        </p:txBody>
      </p:sp>
      <p:sp>
        <p:nvSpPr>
          <p:cNvPr id="40" name="Text Placeholder 2">
            <a:hlinkClick r:id="rId21" action="ppaction://hlinksldjump"/>
            <a:extLst>
              <a:ext uri="{FF2B5EF4-FFF2-40B4-BE49-F238E27FC236}">
                <a16:creationId xmlns:a16="http://schemas.microsoft.com/office/drawing/2014/main" id="{5B229411-6963-4CFC-8D53-29B2DFB3A675}"/>
              </a:ext>
            </a:extLst>
          </p:cNvPr>
          <p:cNvSpPr>
            <a:spLocks noGrp="1"/>
          </p:cNvSpPr>
          <p:nvPr>
            <p:custDataLst>
              <p:tags r:id="rId7"/>
            </p:custDataLst>
          </p:nvPr>
        </p:nvSpPr>
        <p:spPr bwMode="gray">
          <a:xfrm>
            <a:off x="4406900" y="2854325"/>
            <a:ext cx="5613400" cy="258763"/>
          </a:xfrm>
          <a:prstGeom prst="rect">
            <a:avLst/>
          </a:prstGeom>
          <a:solidFill>
            <a:schemeClr val="bg2"/>
          </a:solidFill>
          <a:ln w="38100">
            <a:solidFill>
              <a:schemeClr val="bg1"/>
            </a:solidFill>
          </a:ln>
        </p:spPr>
        <p:txBody>
          <a:bodyPr vert="horz" wrap="none" lIns="71438" tIns="55563" rIns="0" bIns="55563"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727272" lvl="2" indent="0">
              <a:spcBef>
                <a:spcPct val="0"/>
              </a:spcBef>
              <a:spcAft>
                <a:spcPct val="0"/>
              </a:spcAft>
              <a:buNone/>
            </a:pPr>
            <a:r>
              <a:rPr lang="ru-RU" sz="1082" dirty="0">
                <a:latin typeface="+mn-lt"/>
                <a:ea typeface="+mj-ea"/>
                <a:cs typeface="+mj-cs"/>
                <a:sym typeface="+mn-lt"/>
              </a:rPr>
              <a:t>Питание (</a:t>
            </a:r>
            <a:r>
              <a:rPr lang="en-US" sz="1082" dirty="0">
                <a:latin typeface="+mn-lt"/>
                <a:ea typeface="+mj-ea"/>
                <a:cs typeface="+mj-cs"/>
                <a:sym typeface="+mn-lt"/>
              </a:rPr>
              <a:t>medical nutrition therapy) </a:t>
            </a:r>
            <a:endParaRPr lang="ru-RU" sz="1082" dirty="0">
              <a:latin typeface="+mn-lt"/>
              <a:ea typeface="+mj-ea"/>
              <a:cs typeface="+mj-cs"/>
              <a:sym typeface="+mn-lt"/>
            </a:endParaRPr>
          </a:p>
        </p:txBody>
      </p:sp>
      <p:sp>
        <p:nvSpPr>
          <p:cNvPr id="41" name="Text Placeholder 2">
            <a:hlinkClick r:id="rId22" action="ppaction://hlinksldjump"/>
            <a:extLst>
              <a:ext uri="{FF2B5EF4-FFF2-40B4-BE49-F238E27FC236}">
                <a16:creationId xmlns:a16="http://schemas.microsoft.com/office/drawing/2014/main" id="{66A4884B-9D0D-46BB-9EEC-83FE66D7AB7D}"/>
              </a:ext>
            </a:extLst>
          </p:cNvPr>
          <p:cNvSpPr>
            <a:spLocks noGrp="1"/>
          </p:cNvSpPr>
          <p:nvPr>
            <p:custDataLst>
              <p:tags r:id="rId8"/>
            </p:custDataLst>
          </p:nvPr>
        </p:nvSpPr>
        <p:spPr bwMode="gray">
          <a:xfrm>
            <a:off x="4406900" y="3113088"/>
            <a:ext cx="5613400" cy="257175"/>
          </a:xfrm>
          <a:prstGeom prst="rect">
            <a:avLst/>
          </a:prstGeom>
          <a:solidFill>
            <a:schemeClr val="bg2"/>
          </a:solidFill>
          <a:ln w="38100">
            <a:solidFill>
              <a:schemeClr val="bg1"/>
            </a:solidFill>
          </a:ln>
        </p:spPr>
        <p:txBody>
          <a:bodyPr vert="horz" wrap="none" lIns="71438" tIns="53975" rIns="0" bIns="55563"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727272" lvl="2" indent="0">
              <a:spcBef>
                <a:spcPct val="0"/>
              </a:spcBef>
              <a:spcAft>
                <a:spcPct val="0"/>
              </a:spcAft>
              <a:buNone/>
            </a:pPr>
            <a:r>
              <a:rPr lang="ru-RU" sz="1082" dirty="0">
                <a:latin typeface="+mn-lt"/>
                <a:ea typeface="+mj-ea"/>
                <a:cs typeface="+mj-cs"/>
                <a:sym typeface="+mn-lt"/>
              </a:rPr>
              <a:t>Физическая активность</a:t>
            </a:r>
          </a:p>
        </p:txBody>
      </p:sp>
      <p:sp>
        <p:nvSpPr>
          <p:cNvPr id="30" name="Text Placeholder 2">
            <a:hlinkClick r:id="rId23" action="ppaction://hlinksldjump"/>
            <a:extLst>
              <a:ext uri="{FF2B5EF4-FFF2-40B4-BE49-F238E27FC236}">
                <a16:creationId xmlns:a16="http://schemas.microsoft.com/office/drawing/2014/main" id="{DC343333-0661-4822-A335-6DEDABCF434E}"/>
              </a:ext>
            </a:extLst>
          </p:cNvPr>
          <p:cNvSpPr>
            <a:spLocks noGrp="1"/>
          </p:cNvSpPr>
          <p:nvPr>
            <p:custDataLst>
              <p:tags r:id="rId9"/>
            </p:custDataLst>
          </p:nvPr>
        </p:nvSpPr>
        <p:spPr bwMode="gray">
          <a:xfrm>
            <a:off x="4406900" y="33702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sz="1400" dirty="0">
                <a:latin typeface="+mn-lt"/>
                <a:ea typeface="+mj-ea"/>
                <a:cs typeface="+mj-cs"/>
                <a:sym typeface="+mn-lt"/>
              </a:rPr>
              <a:t>Медикаментозная терапия</a:t>
            </a:r>
          </a:p>
        </p:txBody>
      </p:sp>
      <p:sp>
        <p:nvSpPr>
          <p:cNvPr id="13" name="Text Placeholder 2">
            <a:hlinkClick r:id="rId24" action="ppaction://hlinksldjump"/>
            <a:extLst>
              <a:ext uri="{FF2B5EF4-FFF2-40B4-BE49-F238E27FC236}">
                <a16:creationId xmlns:a16="http://schemas.microsoft.com/office/drawing/2014/main" id="{63B00F69-9328-457E-8437-5FD9626958E5}"/>
              </a:ext>
            </a:extLst>
          </p:cNvPr>
          <p:cNvSpPr>
            <a:spLocks noGrp="1"/>
          </p:cNvSpPr>
          <p:nvPr>
            <p:custDataLst>
              <p:tags r:id="rId10"/>
            </p:custDataLst>
          </p:nvPr>
        </p:nvSpPr>
        <p:spPr bwMode="gray">
          <a:xfrm>
            <a:off x="4406900" y="3705225"/>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6" name="Text Placeholder 2">
            <a:hlinkClick r:id="rId25" action="ppaction://hlinksldjump"/>
            <a:extLst>
              <a:ext uri="{FF2B5EF4-FFF2-40B4-BE49-F238E27FC236}">
                <a16:creationId xmlns:a16="http://schemas.microsoft.com/office/drawing/2014/main" id="{C6BCCE74-82E3-4EB1-BC0D-3E4E08BE1833}"/>
              </a:ext>
            </a:extLst>
          </p:cNvPr>
          <p:cNvSpPr>
            <a:spLocks noGrp="1"/>
          </p:cNvSpPr>
          <p:nvPr>
            <p:custDataLst>
              <p:tags r:id="rId11"/>
            </p:custDataLst>
          </p:nvPr>
        </p:nvSpPr>
        <p:spPr bwMode="gray">
          <a:xfrm>
            <a:off x="4406900" y="40386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7" name="Text Placeholder 2">
            <a:hlinkClick r:id="rId26" action="ppaction://hlinksldjump"/>
            <a:extLst>
              <a:ext uri="{FF2B5EF4-FFF2-40B4-BE49-F238E27FC236}">
                <a16:creationId xmlns:a16="http://schemas.microsoft.com/office/drawing/2014/main" id="{63BD6D09-85B5-4CF0-8B9E-DEAB2216E6E2}"/>
              </a:ext>
            </a:extLst>
          </p:cNvPr>
          <p:cNvSpPr>
            <a:spLocks noGrp="1"/>
          </p:cNvSpPr>
          <p:nvPr>
            <p:custDataLst>
              <p:tags r:id="rId12"/>
            </p:custDataLst>
          </p:nvPr>
        </p:nvSpPr>
        <p:spPr bwMode="gray">
          <a:xfrm>
            <a:off x="4406900" y="43735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18" name="Text Placeholder 2">
            <a:hlinkClick r:id="rId27" action="ppaction://hlinksldjump"/>
            <a:extLst>
              <a:ext uri="{FF2B5EF4-FFF2-40B4-BE49-F238E27FC236}">
                <a16:creationId xmlns:a16="http://schemas.microsoft.com/office/drawing/2014/main" id="{4931FE46-9120-447D-B8EA-00BAC634D996}"/>
              </a:ext>
            </a:extLst>
          </p:cNvPr>
          <p:cNvSpPr>
            <a:spLocks noGrp="1"/>
          </p:cNvSpPr>
          <p:nvPr>
            <p:custDataLst>
              <p:tags r:id="rId13"/>
            </p:custDataLst>
          </p:nvPr>
        </p:nvSpPr>
        <p:spPr bwMode="gray">
          <a:xfrm>
            <a:off x="4406900" y="4708525"/>
            <a:ext cx="56134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9" name="Text Placeholder 2">
            <a:hlinkClick r:id="rId28" action="ppaction://hlinksldjump"/>
            <a:extLst>
              <a:ext uri="{FF2B5EF4-FFF2-40B4-BE49-F238E27FC236}">
                <a16:creationId xmlns:a16="http://schemas.microsoft.com/office/drawing/2014/main" id="{A5C1E101-A5E5-47F7-9833-4ADDD66F2225}"/>
              </a:ext>
            </a:extLst>
          </p:cNvPr>
          <p:cNvSpPr>
            <a:spLocks noGrp="1"/>
          </p:cNvSpPr>
          <p:nvPr>
            <p:custDataLst>
              <p:tags r:id="rId14"/>
            </p:custDataLst>
          </p:nvPr>
        </p:nvSpPr>
        <p:spPr bwMode="gray">
          <a:xfrm>
            <a:off x="4406900" y="50419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0" name="Text Placeholder 2">
            <a:hlinkClick r:id="rId29" action="ppaction://hlinksldjump"/>
            <a:extLst>
              <a:ext uri="{FF2B5EF4-FFF2-40B4-BE49-F238E27FC236}">
                <a16:creationId xmlns:a16="http://schemas.microsoft.com/office/drawing/2014/main" id="{96D25F75-9C67-414A-A903-1AB75F707F7A}"/>
              </a:ext>
            </a:extLst>
          </p:cNvPr>
          <p:cNvSpPr>
            <a:spLocks noGrp="1"/>
          </p:cNvSpPr>
          <p:nvPr>
            <p:custDataLst>
              <p:tags r:id="rId15"/>
            </p:custDataLst>
          </p:nvPr>
        </p:nvSpPr>
        <p:spPr bwMode="gray">
          <a:xfrm>
            <a:off x="4406900" y="5376863"/>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E2C16ADD-378A-471A-8E6E-994D57169DAF}"/>
              </a:ext>
            </a:extLst>
          </p:cNvPr>
          <p:cNvSpPr>
            <a:spLocks noGrp="1"/>
          </p:cNvSpPr>
          <p:nvPr>
            <p:ph type="sldNum" sz="quarter" idx="12"/>
          </p:nvPr>
        </p:nvSpPr>
        <p:spPr/>
        <p:txBody>
          <a:bodyPr/>
          <a:lstStyle/>
          <a:p>
            <a:fld id="{5F3F9096-8ED8-4F14-8F69-892A89853C22}" type="slidenum">
              <a:rPr lang="ru-RU" smtClean="0"/>
              <a:t>11</a:t>
            </a:fld>
            <a:endParaRPr lang="ru-RU" dirty="0"/>
          </a:p>
        </p:txBody>
      </p:sp>
    </p:spTree>
    <p:extLst>
      <p:ext uri="{BB962C8B-B14F-4D97-AF65-F5344CB8AC3E}">
        <p14:creationId xmlns:p14="http://schemas.microsoft.com/office/powerpoint/2010/main" val="108493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D6346F-5089-4ED3-8295-9BF706634F81}"/>
              </a:ext>
            </a:extLst>
          </p:cNvPr>
          <p:cNvGraphicFramePr>
            <a:graphicFrameLocks noChangeAspect="1"/>
          </p:cNvGraphicFramePr>
          <p:nvPr>
            <p:custDataLst>
              <p:tags r:id="rId2"/>
            </p:custDataLst>
            <p:extLst>
              <p:ext uri="{D42A27DB-BD31-4B8C-83A1-F6EECF244321}">
                <p14:modId xmlns:p14="http://schemas.microsoft.com/office/powerpoint/2010/main" val="1504769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17" imgW="362" imgH="362" progId="TCLayout.ActiveDocument.1">
                  <p:embed/>
                </p:oleObj>
              </mc:Choice>
              <mc:Fallback>
                <p:oleObj name="think-cell Slide" r:id="rId17" imgW="362" imgH="362" progId="TCLayout.ActiveDocument.1">
                  <p:embed/>
                  <p:pic>
                    <p:nvPicPr>
                      <p:cNvPr id="5" name="Object 4" hidden="1">
                        <a:extLst>
                          <a:ext uri="{FF2B5EF4-FFF2-40B4-BE49-F238E27FC236}">
                            <a16:creationId xmlns:a16="http://schemas.microsoft.com/office/drawing/2014/main" id="{2FD6346F-5089-4ED3-8295-9BF706634F81}"/>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42934C-B261-4656-BF37-482798F988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0B606D8-E049-47D6-90F5-F63EF3171D0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39" name="Text Placeholder 2">
            <a:hlinkClick r:id="rId19" action="ppaction://hlinksldjump"/>
            <a:extLst>
              <a:ext uri="{FF2B5EF4-FFF2-40B4-BE49-F238E27FC236}">
                <a16:creationId xmlns:a16="http://schemas.microsoft.com/office/drawing/2014/main" id="{9D35E3E2-9868-4C3A-967C-36D9C060EDB1}"/>
              </a:ext>
            </a:extLst>
          </p:cNvPr>
          <p:cNvSpPr>
            <a:spLocks noGrp="1"/>
          </p:cNvSpPr>
          <p:nvPr>
            <p:custDataLst>
              <p:tags r:id="rId4"/>
            </p:custDataLst>
          </p:nvPr>
        </p:nvSpPr>
        <p:spPr bwMode="gray">
          <a:xfrm>
            <a:off x="4406899" y="1906588"/>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37" name="Text Placeholder 2">
            <a:hlinkClick r:id="rId20" action="ppaction://hlinksldjump"/>
            <a:extLst>
              <a:ext uri="{FF2B5EF4-FFF2-40B4-BE49-F238E27FC236}">
                <a16:creationId xmlns:a16="http://schemas.microsoft.com/office/drawing/2014/main" id="{6BADE78A-03AE-4CBC-8AEC-438D3D8A6399}"/>
              </a:ext>
            </a:extLst>
          </p:cNvPr>
          <p:cNvSpPr>
            <a:spLocks noGrp="1"/>
          </p:cNvSpPr>
          <p:nvPr>
            <p:custDataLst>
              <p:tags r:id="rId5"/>
            </p:custDataLst>
          </p:nvPr>
        </p:nvSpPr>
        <p:spPr bwMode="gray">
          <a:xfrm>
            <a:off x="4406900" y="2239963"/>
            <a:ext cx="56134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solidFill>
                  <a:schemeClr val="bg1"/>
                </a:solidFill>
                <a:latin typeface="+mn-lt"/>
                <a:ea typeface="+mj-ea"/>
                <a:cs typeface="+mj-cs"/>
                <a:sym typeface="+mn-lt"/>
              </a:rPr>
              <a:t>КОНСЕНСУС</a:t>
            </a:r>
            <a:endParaRPr lang="ru-RU" sz="1400" dirty="0">
              <a:solidFill>
                <a:schemeClr val="bg1"/>
              </a:solidFill>
              <a:latin typeface="+mn-lt"/>
              <a:ea typeface="+mj-ea"/>
              <a:cs typeface="+mj-cs"/>
              <a:sym typeface="+mn-lt"/>
            </a:endParaRPr>
          </a:p>
        </p:txBody>
      </p:sp>
      <p:sp>
        <p:nvSpPr>
          <p:cNvPr id="25" name="Text Placeholder 2">
            <a:hlinkClick r:id="rId21" action="ppaction://hlinksldjump"/>
            <a:extLst>
              <a:ext uri="{FF2B5EF4-FFF2-40B4-BE49-F238E27FC236}">
                <a16:creationId xmlns:a16="http://schemas.microsoft.com/office/drawing/2014/main" id="{E6E4C119-7DC5-45FA-8F5D-76E291BCFE70}"/>
              </a:ext>
            </a:extLst>
          </p:cNvPr>
          <p:cNvSpPr>
            <a:spLocks noGrp="1"/>
          </p:cNvSpPr>
          <p:nvPr>
            <p:custDataLst>
              <p:tags r:id="rId6"/>
            </p:custDataLst>
          </p:nvPr>
        </p:nvSpPr>
        <p:spPr bwMode="gray">
          <a:xfrm>
            <a:off x="4406900" y="2574925"/>
            <a:ext cx="56134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altLang="en-US" sz="1400" b="1" dirty="0">
                <a:solidFill>
                  <a:schemeClr val="bg1"/>
                </a:solidFill>
                <a:latin typeface="+mn-lt"/>
                <a:ea typeface="+mj-ea"/>
                <a:cs typeface="+mj-cs"/>
                <a:sym typeface="+mn-lt"/>
              </a:rPr>
              <a:t>Изменение образа жизни</a:t>
            </a:r>
            <a:endParaRPr lang="ru-RU" sz="1400" b="1" dirty="0">
              <a:solidFill>
                <a:schemeClr val="bg1"/>
              </a:solidFill>
              <a:latin typeface="+mn-lt"/>
              <a:ea typeface="+mj-ea"/>
              <a:cs typeface="+mj-cs"/>
              <a:sym typeface="+mn-lt"/>
            </a:endParaRPr>
          </a:p>
        </p:txBody>
      </p:sp>
      <p:sp>
        <p:nvSpPr>
          <p:cNvPr id="38" name="Text Placeholder 2">
            <a:extLst>
              <a:ext uri="{FF2B5EF4-FFF2-40B4-BE49-F238E27FC236}">
                <a16:creationId xmlns:a16="http://schemas.microsoft.com/office/drawing/2014/main" id="{E4D81527-802C-4491-85F7-1206BE1D8DA4}"/>
              </a:ext>
            </a:extLst>
          </p:cNvPr>
          <p:cNvSpPr>
            <a:spLocks noGrp="1"/>
          </p:cNvSpPr>
          <p:nvPr>
            <p:custDataLst>
              <p:tags r:id="rId7"/>
            </p:custDataLst>
          </p:nvPr>
        </p:nvSpPr>
        <p:spPr bwMode="gray">
          <a:xfrm>
            <a:off x="4406900" y="2909888"/>
            <a:ext cx="5613400" cy="257175"/>
          </a:xfrm>
          <a:prstGeom prst="rect">
            <a:avLst/>
          </a:prstGeom>
          <a:solidFill>
            <a:schemeClr val="accent1"/>
          </a:solidFill>
          <a:ln w="38100">
            <a:solidFill>
              <a:schemeClr val="bg1"/>
            </a:solidFill>
          </a:ln>
        </p:spPr>
        <p:txBody>
          <a:bodyPr vert="horz" wrap="none" lIns="71438" tIns="53975" rIns="0" bIns="55563"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727272" lvl="2" indent="0">
              <a:spcBef>
                <a:spcPct val="0"/>
              </a:spcBef>
              <a:spcAft>
                <a:spcPct val="0"/>
              </a:spcAft>
              <a:buNone/>
            </a:pPr>
            <a:r>
              <a:rPr lang="ru-RU" sz="1082" b="1" dirty="0">
                <a:solidFill>
                  <a:schemeClr val="bg1"/>
                </a:solidFill>
                <a:latin typeface="+mn-lt"/>
                <a:ea typeface="+mj-ea"/>
                <a:cs typeface="+mj-cs"/>
                <a:sym typeface="+mn-lt"/>
              </a:rPr>
              <a:t>Питание (</a:t>
            </a:r>
            <a:r>
              <a:rPr lang="en-US" sz="1082" b="1" dirty="0">
                <a:solidFill>
                  <a:schemeClr val="bg1"/>
                </a:solidFill>
                <a:latin typeface="+mn-lt"/>
                <a:ea typeface="+mj-ea"/>
                <a:cs typeface="+mj-cs"/>
                <a:sym typeface="+mn-lt"/>
              </a:rPr>
              <a:t>medical nutrition therapy) </a:t>
            </a:r>
            <a:endParaRPr lang="ru-RU" sz="1082" b="1" dirty="0">
              <a:solidFill>
                <a:schemeClr val="bg1"/>
              </a:solidFill>
              <a:latin typeface="+mn-lt"/>
              <a:ea typeface="+mj-ea"/>
              <a:cs typeface="+mj-cs"/>
              <a:sym typeface="+mn-lt"/>
            </a:endParaRPr>
          </a:p>
        </p:txBody>
      </p:sp>
      <p:sp>
        <p:nvSpPr>
          <p:cNvPr id="27" name="Text Placeholder 2">
            <a:hlinkClick r:id="rId22" action="ppaction://hlinksldjump"/>
            <a:extLst>
              <a:ext uri="{FF2B5EF4-FFF2-40B4-BE49-F238E27FC236}">
                <a16:creationId xmlns:a16="http://schemas.microsoft.com/office/drawing/2014/main" id="{C66143CB-DF30-4188-A8E6-18C0C523264E}"/>
              </a:ext>
            </a:extLst>
          </p:cNvPr>
          <p:cNvSpPr>
            <a:spLocks noGrp="1"/>
          </p:cNvSpPr>
          <p:nvPr>
            <p:custDataLst>
              <p:tags r:id="rId8"/>
            </p:custDataLst>
          </p:nvPr>
        </p:nvSpPr>
        <p:spPr bwMode="gray">
          <a:xfrm>
            <a:off x="4406900" y="3167063"/>
            <a:ext cx="5613400" cy="258763"/>
          </a:xfrm>
          <a:prstGeom prst="rect">
            <a:avLst/>
          </a:prstGeom>
          <a:solidFill>
            <a:schemeClr val="bg2"/>
          </a:solidFill>
          <a:ln w="38100">
            <a:solidFill>
              <a:schemeClr val="bg1"/>
            </a:solidFill>
          </a:ln>
        </p:spPr>
        <p:txBody>
          <a:bodyPr vert="horz" wrap="none" lIns="71438" tIns="55563" rIns="0" bIns="55563"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727272" lvl="2" indent="0">
              <a:spcBef>
                <a:spcPct val="0"/>
              </a:spcBef>
              <a:spcAft>
                <a:spcPct val="0"/>
              </a:spcAft>
              <a:buNone/>
            </a:pPr>
            <a:r>
              <a:rPr lang="ru-RU" sz="1082" dirty="0">
                <a:latin typeface="+mn-lt"/>
                <a:ea typeface="+mj-ea"/>
                <a:cs typeface="+mj-cs"/>
                <a:sym typeface="+mn-lt"/>
              </a:rPr>
              <a:t>Физическая активность</a:t>
            </a:r>
          </a:p>
        </p:txBody>
      </p:sp>
      <p:sp>
        <p:nvSpPr>
          <p:cNvPr id="28" name="Text Placeholder 2">
            <a:hlinkClick r:id="rId23" action="ppaction://hlinksldjump"/>
            <a:extLst>
              <a:ext uri="{FF2B5EF4-FFF2-40B4-BE49-F238E27FC236}">
                <a16:creationId xmlns:a16="http://schemas.microsoft.com/office/drawing/2014/main" id="{8068879B-25DD-4818-88A9-B68B336B2C49}"/>
              </a:ext>
            </a:extLst>
          </p:cNvPr>
          <p:cNvSpPr>
            <a:spLocks noGrp="1"/>
          </p:cNvSpPr>
          <p:nvPr>
            <p:custDataLst>
              <p:tags r:id="rId9"/>
            </p:custDataLst>
          </p:nvPr>
        </p:nvSpPr>
        <p:spPr bwMode="gray">
          <a:xfrm>
            <a:off x="4406900" y="3425825"/>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sz="1400" dirty="0">
                <a:latin typeface="+mn-lt"/>
                <a:ea typeface="+mj-ea"/>
                <a:cs typeface="+mj-cs"/>
                <a:sym typeface="+mn-lt"/>
              </a:rPr>
              <a:t>Медикаментозная терапия</a:t>
            </a:r>
          </a:p>
        </p:txBody>
      </p:sp>
      <p:sp>
        <p:nvSpPr>
          <p:cNvPr id="13" name="Text Placeholder 2">
            <a:hlinkClick r:id="rId24" action="ppaction://hlinksldjump"/>
            <a:extLst>
              <a:ext uri="{FF2B5EF4-FFF2-40B4-BE49-F238E27FC236}">
                <a16:creationId xmlns:a16="http://schemas.microsoft.com/office/drawing/2014/main" id="{B6B73A9B-2F9C-4AE5-AEEF-FBA6975BEDD5}"/>
              </a:ext>
            </a:extLst>
          </p:cNvPr>
          <p:cNvSpPr>
            <a:spLocks noGrp="1"/>
          </p:cNvSpPr>
          <p:nvPr>
            <p:custDataLst>
              <p:tags r:id="rId10"/>
            </p:custDataLst>
          </p:nvPr>
        </p:nvSpPr>
        <p:spPr bwMode="gray">
          <a:xfrm>
            <a:off x="4406900" y="37592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4" name="Text Placeholder 2">
            <a:hlinkClick r:id="rId25" action="ppaction://hlinksldjump"/>
            <a:extLst>
              <a:ext uri="{FF2B5EF4-FFF2-40B4-BE49-F238E27FC236}">
                <a16:creationId xmlns:a16="http://schemas.microsoft.com/office/drawing/2014/main" id="{F2D95C9C-0CB2-4A5B-8F75-48B37FBC9465}"/>
              </a:ext>
            </a:extLst>
          </p:cNvPr>
          <p:cNvSpPr>
            <a:spLocks noGrp="1"/>
          </p:cNvSpPr>
          <p:nvPr>
            <p:custDataLst>
              <p:tags r:id="rId11"/>
            </p:custDataLst>
          </p:nvPr>
        </p:nvSpPr>
        <p:spPr bwMode="gray">
          <a:xfrm>
            <a:off x="4406900" y="40941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5" name="Text Placeholder 2">
            <a:hlinkClick r:id="rId26" action="ppaction://hlinksldjump"/>
            <a:extLst>
              <a:ext uri="{FF2B5EF4-FFF2-40B4-BE49-F238E27FC236}">
                <a16:creationId xmlns:a16="http://schemas.microsoft.com/office/drawing/2014/main" id="{E434AFBE-F518-4B60-A002-368A5E263BBB}"/>
              </a:ext>
            </a:extLst>
          </p:cNvPr>
          <p:cNvSpPr>
            <a:spLocks noGrp="1"/>
          </p:cNvSpPr>
          <p:nvPr>
            <p:custDataLst>
              <p:tags r:id="rId12"/>
            </p:custDataLst>
          </p:nvPr>
        </p:nvSpPr>
        <p:spPr bwMode="gray">
          <a:xfrm>
            <a:off x="4406900" y="4429125"/>
            <a:ext cx="56134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16" name="Text Placeholder 2">
            <a:hlinkClick r:id="rId27" action="ppaction://hlinksldjump"/>
            <a:extLst>
              <a:ext uri="{FF2B5EF4-FFF2-40B4-BE49-F238E27FC236}">
                <a16:creationId xmlns:a16="http://schemas.microsoft.com/office/drawing/2014/main" id="{FFB0F42C-5F12-4D90-8498-FD37940D23EF}"/>
              </a:ext>
            </a:extLst>
          </p:cNvPr>
          <p:cNvSpPr>
            <a:spLocks noGrp="1"/>
          </p:cNvSpPr>
          <p:nvPr>
            <p:custDataLst>
              <p:tags r:id="rId13"/>
            </p:custDataLst>
          </p:nvPr>
        </p:nvSpPr>
        <p:spPr bwMode="gray">
          <a:xfrm>
            <a:off x="4406900" y="47625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7" name="Text Placeholder 2">
            <a:hlinkClick r:id="rId28" action="ppaction://hlinksldjump"/>
            <a:extLst>
              <a:ext uri="{FF2B5EF4-FFF2-40B4-BE49-F238E27FC236}">
                <a16:creationId xmlns:a16="http://schemas.microsoft.com/office/drawing/2014/main" id="{B2F5781D-F1F9-48B2-AC94-F6B4ADF79A8C}"/>
              </a:ext>
            </a:extLst>
          </p:cNvPr>
          <p:cNvSpPr>
            <a:spLocks noGrp="1"/>
          </p:cNvSpPr>
          <p:nvPr>
            <p:custDataLst>
              <p:tags r:id="rId14"/>
            </p:custDataLst>
          </p:nvPr>
        </p:nvSpPr>
        <p:spPr bwMode="gray">
          <a:xfrm>
            <a:off x="4406900" y="5097463"/>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18" name="Text Placeholder 2">
            <a:hlinkClick r:id="rId29" action="ppaction://hlinksldjump"/>
            <a:extLst>
              <a:ext uri="{FF2B5EF4-FFF2-40B4-BE49-F238E27FC236}">
                <a16:creationId xmlns:a16="http://schemas.microsoft.com/office/drawing/2014/main" id="{517CE4A5-785F-4F4A-8E6E-083C2288013F}"/>
              </a:ext>
            </a:extLst>
          </p:cNvPr>
          <p:cNvSpPr>
            <a:spLocks noGrp="1"/>
          </p:cNvSpPr>
          <p:nvPr>
            <p:custDataLst>
              <p:tags r:id="rId15"/>
            </p:custDataLst>
          </p:nvPr>
        </p:nvSpPr>
        <p:spPr bwMode="gray">
          <a:xfrm>
            <a:off x="4406900" y="5430838"/>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33" name="Callout: Bent Line with Border and Accent Bar 32">
            <a:extLst>
              <a:ext uri="{FF2B5EF4-FFF2-40B4-BE49-F238E27FC236}">
                <a16:creationId xmlns:a16="http://schemas.microsoft.com/office/drawing/2014/main" id="{55075BE8-3649-4A4D-8EC3-276988332F2B}"/>
              </a:ext>
            </a:extLst>
          </p:cNvPr>
          <p:cNvSpPr/>
          <p:nvPr/>
        </p:nvSpPr>
        <p:spPr>
          <a:xfrm>
            <a:off x="254001" y="1850031"/>
            <a:ext cx="2906712" cy="612648"/>
          </a:xfrm>
          <a:prstGeom prst="accentBorderCallout2">
            <a:avLst>
              <a:gd name="adj1" fmla="val 10458"/>
              <a:gd name="adj2" fmla="val 102645"/>
              <a:gd name="adj3" fmla="val 10458"/>
              <a:gd name="adj4" fmla="val 109603"/>
              <a:gd name="adj5" fmla="val 75187"/>
              <a:gd name="adj6" fmla="val 142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Основа управления гипергликемией</a:t>
            </a:r>
          </a:p>
        </p:txBody>
      </p:sp>
      <p:sp>
        <p:nvSpPr>
          <p:cNvPr id="3" name="Slide Number Placeholder 2">
            <a:extLst>
              <a:ext uri="{FF2B5EF4-FFF2-40B4-BE49-F238E27FC236}">
                <a16:creationId xmlns:a16="http://schemas.microsoft.com/office/drawing/2014/main" id="{522C75C1-A2D0-4F61-BBB8-E779D46F77D6}"/>
              </a:ext>
            </a:extLst>
          </p:cNvPr>
          <p:cNvSpPr>
            <a:spLocks noGrp="1"/>
          </p:cNvSpPr>
          <p:nvPr>
            <p:ph type="sldNum" sz="quarter" idx="12"/>
          </p:nvPr>
        </p:nvSpPr>
        <p:spPr/>
        <p:txBody>
          <a:bodyPr/>
          <a:lstStyle/>
          <a:p>
            <a:fld id="{5F3F9096-8ED8-4F14-8F69-892A89853C22}" type="slidenum">
              <a:rPr lang="ru-RU" smtClean="0"/>
              <a:t>12</a:t>
            </a:fld>
            <a:endParaRPr lang="ru-RU" dirty="0"/>
          </a:p>
        </p:txBody>
      </p:sp>
    </p:spTree>
    <p:extLst>
      <p:ext uri="{BB962C8B-B14F-4D97-AF65-F5344CB8AC3E}">
        <p14:creationId xmlns:p14="http://schemas.microsoft.com/office/powerpoint/2010/main" val="403430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BC563AE-2549-4C62-859D-3C09F7E8F768}"/>
              </a:ext>
            </a:extLst>
          </p:cNvPr>
          <p:cNvGraphicFramePr>
            <a:graphicFrameLocks noChangeAspect="1"/>
          </p:cNvGraphicFramePr>
          <p:nvPr>
            <p:custDataLst>
              <p:tags r:id="rId2"/>
            </p:custDataLst>
            <p:extLst>
              <p:ext uri="{D42A27DB-BD31-4B8C-83A1-F6EECF244321}">
                <p14:modId xmlns:p14="http://schemas.microsoft.com/office/powerpoint/2010/main" val="3169927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9BC563AE-2549-4C62-859D-3C09F7E8F7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1CD3E4-3C4C-4929-918B-23C1FF4E16E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C0E3EDB0-FD04-4C7A-BC48-8FF794354771}"/>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5" name="TextBox 4">
            <a:extLst>
              <a:ext uri="{FF2B5EF4-FFF2-40B4-BE49-F238E27FC236}">
                <a16:creationId xmlns:a16="http://schemas.microsoft.com/office/drawing/2014/main" id="{818CDE3A-82E4-44CF-A037-11EB1DCF7F45}"/>
              </a:ext>
            </a:extLst>
          </p:cNvPr>
          <p:cNvSpPr txBox="1"/>
          <p:nvPr/>
        </p:nvSpPr>
        <p:spPr>
          <a:xfrm>
            <a:off x="1219200" y="1436914"/>
            <a:ext cx="10116457" cy="1323439"/>
          </a:xfrm>
          <a:prstGeom prst="rect">
            <a:avLst/>
          </a:prstGeom>
          <a:noFill/>
        </p:spPr>
        <p:txBody>
          <a:bodyPr wrap="square" rtlCol="0">
            <a:spAutoFit/>
          </a:bodyPr>
          <a:lstStyle/>
          <a:p>
            <a:r>
              <a:rPr lang="ru-RU" sz="2000" dirty="0"/>
              <a:t>Определение:</a:t>
            </a:r>
          </a:p>
          <a:p>
            <a:endParaRPr lang="ru-RU" sz="2000" dirty="0"/>
          </a:p>
          <a:p>
            <a:r>
              <a:rPr lang="ru-RU" sz="2000" dirty="0"/>
              <a:t>Образование и поддержка пациентов для адаптации пациентов к формированию образа здорового питания </a:t>
            </a:r>
          </a:p>
        </p:txBody>
      </p:sp>
      <p:sp>
        <p:nvSpPr>
          <p:cNvPr id="6" name="TextBox 5">
            <a:extLst>
              <a:ext uri="{FF2B5EF4-FFF2-40B4-BE49-F238E27FC236}">
                <a16:creationId xmlns:a16="http://schemas.microsoft.com/office/drawing/2014/main" id="{14C60D24-F533-4992-8EBF-19CDD3F85298}"/>
              </a:ext>
            </a:extLst>
          </p:cNvPr>
          <p:cNvSpPr txBox="1"/>
          <p:nvPr/>
        </p:nvSpPr>
        <p:spPr>
          <a:xfrm>
            <a:off x="1219199" y="3124200"/>
            <a:ext cx="10116457" cy="1323439"/>
          </a:xfrm>
          <a:prstGeom prst="rect">
            <a:avLst/>
          </a:prstGeom>
          <a:noFill/>
        </p:spPr>
        <p:txBody>
          <a:bodyPr wrap="square" rtlCol="0">
            <a:spAutoFit/>
          </a:bodyPr>
          <a:lstStyle/>
          <a:p>
            <a:r>
              <a:rPr lang="ru-RU" sz="2000" dirty="0"/>
              <a:t>2 компонента:</a:t>
            </a:r>
          </a:p>
          <a:p>
            <a:endParaRPr lang="ru-RU" sz="2000" dirty="0"/>
          </a:p>
          <a:p>
            <a:r>
              <a:rPr lang="ru-RU" sz="2000" dirty="0"/>
              <a:t>Качество диеты</a:t>
            </a:r>
          </a:p>
          <a:p>
            <a:r>
              <a:rPr lang="ru-RU" sz="2000" dirty="0"/>
              <a:t>Ограничение калорий</a:t>
            </a:r>
          </a:p>
        </p:txBody>
      </p:sp>
      <p:sp>
        <p:nvSpPr>
          <p:cNvPr id="7" name="Slide Number Placeholder 6">
            <a:extLst>
              <a:ext uri="{FF2B5EF4-FFF2-40B4-BE49-F238E27FC236}">
                <a16:creationId xmlns:a16="http://schemas.microsoft.com/office/drawing/2014/main" id="{D21BB456-1286-4494-B122-E83CFDA9EFF7}"/>
              </a:ext>
            </a:extLst>
          </p:cNvPr>
          <p:cNvSpPr>
            <a:spLocks noGrp="1"/>
          </p:cNvSpPr>
          <p:nvPr>
            <p:ph type="sldNum" sz="quarter" idx="12"/>
          </p:nvPr>
        </p:nvSpPr>
        <p:spPr/>
        <p:txBody>
          <a:bodyPr/>
          <a:lstStyle/>
          <a:p>
            <a:fld id="{5F3F9096-8ED8-4F14-8F69-892A89853C22}" type="slidenum">
              <a:rPr lang="ru-RU" smtClean="0"/>
              <a:t>13</a:t>
            </a:fld>
            <a:endParaRPr lang="ru-RU" dirty="0"/>
          </a:p>
        </p:txBody>
      </p:sp>
    </p:spTree>
    <p:extLst>
      <p:ext uri="{BB962C8B-B14F-4D97-AF65-F5344CB8AC3E}">
        <p14:creationId xmlns:p14="http://schemas.microsoft.com/office/powerpoint/2010/main" val="412650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47E4D9-0307-4465-AB71-98A5B4F02229}"/>
              </a:ext>
            </a:extLst>
          </p:cNvPr>
          <p:cNvGraphicFramePr>
            <a:graphicFrameLocks noChangeAspect="1"/>
          </p:cNvGraphicFramePr>
          <p:nvPr>
            <p:custDataLst>
              <p:tags r:id="rId2"/>
            </p:custDataLst>
            <p:extLst>
              <p:ext uri="{D42A27DB-BD31-4B8C-83A1-F6EECF244321}">
                <p14:modId xmlns:p14="http://schemas.microsoft.com/office/powerpoint/2010/main" val="990235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F347E4D9-0307-4465-AB71-98A5B4F022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4CCAA8C-AACF-40D7-AC20-A86136C978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7956F2E3-8D37-48EF-A414-2A45645BE19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5" name="TextBox 4">
            <a:extLst>
              <a:ext uri="{FF2B5EF4-FFF2-40B4-BE49-F238E27FC236}">
                <a16:creationId xmlns:a16="http://schemas.microsoft.com/office/drawing/2014/main" id="{DD9A7C73-C101-4A4E-B7EE-0F8CD2C1D26C}"/>
              </a:ext>
            </a:extLst>
          </p:cNvPr>
          <p:cNvSpPr txBox="1"/>
          <p:nvPr/>
        </p:nvSpPr>
        <p:spPr>
          <a:xfrm>
            <a:off x="1016000" y="1465943"/>
            <a:ext cx="10464800" cy="4247317"/>
          </a:xfrm>
          <a:prstGeom prst="rect">
            <a:avLst/>
          </a:prstGeom>
          <a:noFill/>
        </p:spPr>
        <p:txBody>
          <a:bodyPr wrap="square" rtlCol="0">
            <a:spAutoFit/>
          </a:bodyPr>
          <a:lstStyle/>
          <a:p>
            <a:r>
              <a:rPr lang="ru-RU" dirty="0"/>
              <a:t>Качество диеты</a:t>
            </a:r>
          </a:p>
          <a:p>
            <a:endParaRPr lang="ru-RU" dirty="0"/>
          </a:p>
          <a:p>
            <a:r>
              <a:rPr lang="ru-RU" dirty="0"/>
              <a:t>Нет постоянного распределения по долям между протеинами, жирами и углеводами правильного для каждого пациента. </a:t>
            </a:r>
          </a:p>
          <a:p>
            <a:endParaRPr lang="ru-RU" dirty="0"/>
          </a:p>
          <a:p>
            <a:pPr marL="742950" lvl="1" indent="-285750">
              <a:buFont typeface="Arial" panose="020B0604020202020204" pitchFamily="34" charset="0"/>
              <a:buChar char="•"/>
            </a:pPr>
            <a:r>
              <a:rPr lang="ru-RU" dirty="0"/>
              <a:t>Вместо этого:</a:t>
            </a:r>
          </a:p>
          <a:p>
            <a:pPr marL="1262063" indent="-274638">
              <a:buFont typeface="+mj-lt"/>
              <a:buAutoNum type="arabicPeriod"/>
            </a:pPr>
            <a:r>
              <a:rPr lang="ru-RU" u="sng" dirty="0"/>
              <a:t>Акцентировать</a:t>
            </a:r>
            <a:r>
              <a:rPr lang="en-US" u="sng" dirty="0"/>
              <a:t> </a:t>
            </a:r>
            <a:r>
              <a:rPr lang="ru-RU" dirty="0"/>
              <a:t>внимание продуктов, обладающих полезными свойствами (напр. Фрукты и овощи)</a:t>
            </a:r>
          </a:p>
          <a:p>
            <a:pPr marL="1262063" indent="-274638">
              <a:buFont typeface="+mj-lt"/>
              <a:buAutoNum type="arabicPeriod"/>
            </a:pPr>
            <a:r>
              <a:rPr lang="ru-RU" u="sng" dirty="0" err="1"/>
              <a:t>ДЕАкцентировать</a:t>
            </a:r>
            <a:r>
              <a:rPr lang="en-US" u="sng" dirty="0"/>
              <a:t> </a:t>
            </a:r>
            <a:r>
              <a:rPr lang="ru-RU" dirty="0"/>
              <a:t>внимание на продукты, ассоциированные с вредом для здоровья ( например транс жиры)</a:t>
            </a:r>
          </a:p>
          <a:p>
            <a:pPr marL="987425"/>
            <a:endParaRPr lang="ru-RU" dirty="0"/>
          </a:p>
          <a:p>
            <a:pPr marL="987425"/>
            <a:endParaRPr lang="ru-RU" dirty="0"/>
          </a:p>
          <a:p>
            <a:pPr marL="987425"/>
            <a:r>
              <a:rPr lang="ru-RU" dirty="0"/>
              <a:t>Некоторые диеты могут помочь снизить риск гипергликемии</a:t>
            </a:r>
          </a:p>
          <a:p>
            <a:pPr marL="1273175" indent="-285750">
              <a:buFont typeface="Arial" panose="020B0604020202020204" pitchFamily="34" charset="0"/>
              <a:buChar char="•"/>
            </a:pPr>
            <a:r>
              <a:rPr lang="ru-RU" dirty="0"/>
              <a:t>Пример: средиземноморская диета</a:t>
            </a:r>
          </a:p>
          <a:p>
            <a:pPr marL="1262063" indent="-274638">
              <a:buFont typeface="+mj-lt"/>
              <a:buAutoNum type="arabicPeriod"/>
            </a:pPr>
            <a:endParaRPr lang="ru-RU" dirty="0"/>
          </a:p>
        </p:txBody>
      </p:sp>
      <p:sp>
        <p:nvSpPr>
          <p:cNvPr id="6" name="Slide Number Placeholder 5">
            <a:extLst>
              <a:ext uri="{FF2B5EF4-FFF2-40B4-BE49-F238E27FC236}">
                <a16:creationId xmlns:a16="http://schemas.microsoft.com/office/drawing/2014/main" id="{DF1C448D-72EF-4CFE-94EB-E93548007081}"/>
              </a:ext>
            </a:extLst>
          </p:cNvPr>
          <p:cNvSpPr>
            <a:spLocks noGrp="1"/>
          </p:cNvSpPr>
          <p:nvPr>
            <p:ph type="sldNum" sz="quarter" idx="12"/>
          </p:nvPr>
        </p:nvSpPr>
        <p:spPr/>
        <p:txBody>
          <a:bodyPr/>
          <a:lstStyle/>
          <a:p>
            <a:fld id="{5F3F9096-8ED8-4F14-8F69-892A89853C22}" type="slidenum">
              <a:rPr lang="ru-RU" smtClean="0"/>
              <a:t>14</a:t>
            </a:fld>
            <a:endParaRPr lang="ru-RU" dirty="0"/>
          </a:p>
        </p:txBody>
      </p:sp>
    </p:spTree>
    <p:extLst>
      <p:ext uri="{BB962C8B-B14F-4D97-AF65-F5344CB8AC3E}">
        <p14:creationId xmlns:p14="http://schemas.microsoft.com/office/powerpoint/2010/main" val="204349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47E4D9-0307-4465-AB71-98A5B4F022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F347E4D9-0307-4465-AB71-98A5B4F022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4CCAA8C-AACF-40D7-AC20-A86136C978D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7956F2E3-8D37-48EF-A414-2A45645BE19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graphicFrame>
        <p:nvGraphicFramePr>
          <p:cNvPr id="6" name="Table 5">
            <a:extLst>
              <a:ext uri="{FF2B5EF4-FFF2-40B4-BE49-F238E27FC236}">
                <a16:creationId xmlns:a16="http://schemas.microsoft.com/office/drawing/2014/main" id="{B6A9B3F1-CF9E-4B60-A23D-27195D58E8C2}"/>
              </a:ext>
            </a:extLst>
          </p:cNvPr>
          <p:cNvGraphicFramePr>
            <a:graphicFrameLocks noGrp="1"/>
          </p:cNvGraphicFramePr>
          <p:nvPr>
            <p:extLst>
              <p:ext uri="{D42A27DB-BD31-4B8C-83A1-F6EECF244321}">
                <p14:modId xmlns:p14="http://schemas.microsoft.com/office/powerpoint/2010/main" val="36398265"/>
              </p:ext>
            </p:extLst>
          </p:nvPr>
        </p:nvGraphicFramePr>
        <p:xfrm>
          <a:off x="580570" y="1808163"/>
          <a:ext cx="10697028" cy="3591150"/>
        </p:xfrm>
        <a:graphic>
          <a:graphicData uri="http://schemas.openxmlformats.org/drawingml/2006/table">
            <a:tbl>
              <a:tblPr firstRow="1" bandRow="1">
                <a:tableStyleId>{5C22544A-7EE6-4342-B048-85BDC9FD1C3A}</a:tableStyleId>
              </a:tblPr>
              <a:tblGrid>
                <a:gridCol w="1782838">
                  <a:extLst>
                    <a:ext uri="{9D8B030D-6E8A-4147-A177-3AD203B41FA5}">
                      <a16:colId xmlns:a16="http://schemas.microsoft.com/office/drawing/2014/main" val="2270043794"/>
                    </a:ext>
                  </a:extLst>
                </a:gridCol>
                <a:gridCol w="1061963">
                  <a:extLst>
                    <a:ext uri="{9D8B030D-6E8A-4147-A177-3AD203B41FA5}">
                      <a16:colId xmlns:a16="http://schemas.microsoft.com/office/drawing/2014/main" val="3795100459"/>
                    </a:ext>
                  </a:extLst>
                </a:gridCol>
                <a:gridCol w="2728686">
                  <a:extLst>
                    <a:ext uri="{9D8B030D-6E8A-4147-A177-3AD203B41FA5}">
                      <a16:colId xmlns:a16="http://schemas.microsoft.com/office/drawing/2014/main" val="3168467981"/>
                    </a:ext>
                  </a:extLst>
                </a:gridCol>
                <a:gridCol w="1707847">
                  <a:extLst>
                    <a:ext uri="{9D8B030D-6E8A-4147-A177-3AD203B41FA5}">
                      <a16:colId xmlns:a16="http://schemas.microsoft.com/office/drawing/2014/main" val="3852371679"/>
                    </a:ext>
                  </a:extLst>
                </a:gridCol>
                <a:gridCol w="1707847">
                  <a:extLst>
                    <a:ext uri="{9D8B030D-6E8A-4147-A177-3AD203B41FA5}">
                      <a16:colId xmlns:a16="http://schemas.microsoft.com/office/drawing/2014/main" val="3000823517"/>
                    </a:ext>
                  </a:extLst>
                </a:gridCol>
                <a:gridCol w="1707847">
                  <a:extLst>
                    <a:ext uri="{9D8B030D-6E8A-4147-A177-3AD203B41FA5}">
                      <a16:colId xmlns:a16="http://schemas.microsoft.com/office/drawing/2014/main" val="4171573871"/>
                    </a:ext>
                  </a:extLst>
                </a:gridCol>
              </a:tblGrid>
              <a:tr h="718230">
                <a:tc>
                  <a:txBody>
                    <a:bodyPr/>
                    <a:lstStyle/>
                    <a:p>
                      <a:pPr algn="ctr"/>
                      <a:r>
                        <a:rPr lang="ru-RU" sz="1600" dirty="0"/>
                        <a:t>Диета</a:t>
                      </a:r>
                    </a:p>
                  </a:txBody>
                  <a:tcPr anchor="ctr"/>
                </a:tc>
                <a:tc>
                  <a:txBody>
                    <a:bodyPr/>
                    <a:lstStyle/>
                    <a:p>
                      <a:pPr algn="ctr"/>
                      <a:r>
                        <a:rPr lang="ru-RU" sz="1600" dirty="0"/>
                        <a:t>год</a:t>
                      </a:r>
                    </a:p>
                  </a:txBody>
                  <a:tcPr anchor="ctr"/>
                </a:tc>
                <a:tc>
                  <a:txBody>
                    <a:bodyPr/>
                    <a:lstStyle/>
                    <a:p>
                      <a:pPr algn="ctr"/>
                      <a:r>
                        <a:rPr lang="ru-RU" sz="1600" dirty="0"/>
                        <a:t>тип</a:t>
                      </a:r>
                    </a:p>
                  </a:txBody>
                  <a:tcPr anchor="ctr"/>
                </a:tc>
                <a:tc>
                  <a:txBody>
                    <a:bodyPr/>
                    <a:lstStyle/>
                    <a:p>
                      <a:pPr algn="ctr"/>
                      <a:r>
                        <a:rPr lang="ru-RU" sz="1600" dirty="0"/>
                        <a:t>Длительность</a:t>
                      </a:r>
                    </a:p>
                  </a:txBody>
                  <a:tcPr anchor="ctr"/>
                </a:tc>
                <a:tc>
                  <a:txBody>
                    <a:bodyPr/>
                    <a:lstStyle/>
                    <a:p>
                      <a:pPr algn="ctr"/>
                      <a:r>
                        <a:rPr lang="ru-RU" sz="1600" dirty="0"/>
                        <a:t>Снижение веса</a:t>
                      </a:r>
                    </a:p>
                  </a:txBody>
                  <a:tcPr anchor="ctr"/>
                </a:tc>
                <a:tc>
                  <a:txBody>
                    <a:bodyPr/>
                    <a:lstStyle/>
                    <a:p>
                      <a:pPr algn="ctr"/>
                      <a:r>
                        <a:rPr lang="ru-RU" sz="1600" dirty="0"/>
                        <a:t>Снижение А1с</a:t>
                      </a:r>
                    </a:p>
                  </a:txBody>
                  <a:tcPr anchor="ctr"/>
                </a:tc>
                <a:extLst>
                  <a:ext uri="{0D108BD9-81ED-4DB2-BD59-A6C34878D82A}">
                    <a16:rowId xmlns:a16="http://schemas.microsoft.com/office/drawing/2014/main" val="792524081"/>
                  </a:ext>
                </a:extLst>
              </a:tr>
              <a:tr h="718230">
                <a:tc>
                  <a:txBody>
                    <a:bodyPr/>
                    <a:lstStyle/>
                    <a:p>
                      <a:pPr algn="ctr"/>
                      <a:r>
                        <a:rPr lang="en-US" sz="1600" dirty="0"/>
                        <a:t>Look AHEAD</a:t>
                      </a:r>
                      <a:endParaRPr lang="ru-RU" sz="1600" dirty="0"/>
                    </a:p>
                  </a:txBody>
                  <a:tcPr anchor="ctr"/>
                </a:tc>
                <a:tc>
                  <a:txBody>
                    <a:bodyPr/>
                    <a:lstStyle/>
                    <a:p>
                      <a:pPr algn="ctr"/>
                      <a:r>
                        <a:rPr lang="en-US" sz="1600" dirty="0"/>
                        <a:t>2013</a:t>
                      </a:r>
                      <a:endParaRPr lang="ru-RU" sz="1600" dirty="0"/>
                    </a:p>
                  </a:txBody>
                  <a:tcPr anchor="ctr"/>
                </a:tc>
                <a:tc>
                  <a:txBody>
                    <a:bodyPr/>
                    <a:lstStyle/>
                    <a:p>
                      <a:pPr algn="ctr"/>
                      <a:r>
                        <a:rPr lang="ru-RU" sz="1600" dirty="0"/>
                        <a:t>Поддержка + замена продуктов</a:t>
                      </a:r>
                    </a:p>
                  </a:txBody>
                  <a:tcPr anchor="ctr"/>
                </a:tc>
                <a:tc>
                  <a:txBody>
                    <a:bodyPr/>
                    <a:lstStyle/>
                    <a:p>
                      <a:pPr algn="ctr"/>
                      <a:r>
                        <a:rPr lang="ru-RU" sz="1600" dirty="0"/>
                        <a:t> 9.6 лет </a:t>
                      </a:r>
                    </a:p>
                  </a:txBody>
                  <a:tcPr anchor="ctr"/>
                </a:tc>
                <a:tc>
                  <a:txBody>
                    <a:bodyPr/>
                    <a:lstStyle/>
                    <a:p>
                      <a:pPr algn="ctr"/>
                      <a:r>
                        <a:rPr lang="ru-RU" sz="1600" dirty="0"/>
                        <a:t>-2,4 кг</a:t>
                      </a:r>
                    </a:p>
                  </a:txBody>
                  <a:tcPr anchor="ctr"/>
                </a:tc>
                <a:tc>
                  <a:txBody>
                    <a:bodyPr/>
                    <a:lstStyle/>
                    <a:p>
                      <a:pPr algn="ctr"/>
                      <a:r>
                        <a:rPr lang="ru-RU" sz="1600" dirty="0"/>
                        <a:t>-0,12%</a:t>
                      </a:r>
                    </a:p>
                  </a:txBody>
                  <a:tcPr anchor="ctr"/>
                </a:tc>
                <a:extLst>
                  <a:ext uri="{0D108BD9-81ED-4DB2-BD59-A6C34878D82A}">
                    <a16:rowId xmlns:a16="http://schemas.microsoft.com/office/drawing/2014/main" val="669601899"/>
                  </a:ext>
                </a:extLst>
              </a:tr>
              <a:tr h="718230">
                <a:tc>
                  <a:txBody>
                    <a:bodyPr/>
                    <a:lstStyle/>
                    <a:p>
                      <a:pPr algn="ctr"/>
                      <a:r>
                        <a:rPr lang="en-US" sz="1600" dirty="0"/>
                        <a:t>Jenny Craig</a:t>
                      </a:r>
                      <a:endParaRPr lang="ru-RU" sz="1600" dirty="0"/>
                    </a:p>
                  </a:txBody>
                  <a:tcPr anchor="ctr"/>
                </a:tc>
                <a:tc>
                  <a:txBody>
                    <a:bodyPr/>
                    <a:lstStyle/>
                    <a:p>
                      <a:pPr algn="ctr"/>
                      <a:r>
                        <a:rPr lang="en-US" sz="1600" dirty="0"/>
                        <a:t>2014</a:t>
                      </a:r>
                      <a:endParaRPr lang="ru-RU" sz="1600" dirty="0"/>
                    </a:p>
                  </a:txBody>
                  <a:tcPr anchor="ctr"/>
                </a:tc>
                <a:tc>
                  <a:txBody>
                    <a:bodyPr/>
                    <a:lstStyle/>
                    <a:p>
                      <a:pPr algn="ctr"/>
                      <a:r>
                        <a:rPr lang="ru-RU" sz="1600" dirty="0"/>
                        <a:t>Замена продуктов</a:t>
                      </a:r>
                    </a:p>
                  </a:txBody>
                  <a:tcPr anchor="ctr"/>
                </a:tc>
                <a:tc>
                  <a:txBody>
                    <a:bodyPr/>
                    <a:lstStyle/>
                    <a:p>
                      <a:pPr algn="ctr"/>
                      <a:r>
                        <a:rPr lang="ru-RU" sz="1600" dirty="0"/>
                        <a:t>1 год</a:t>
                      </a:r>
                    </a:p>
                  </a:txBody>
                  <a:tcPr anchor="ctr"/>
                </a:tc>
                <a:tc>
                  <a:txBody>
                    <a:bodyPr/>
                    <a:lstStyle/>
                    <a:p>
                      <a:pPr algn="ctr"/>
                      <a:r>
                        <a:rPr lang="ru-RU" sz="1600" dirty="0"/>
                        <a:t>-8,7 кг</a:t>
                      </a:r>
                    </a:p>
                  </a:txBody>
                  <a:tcPr anchor="ctr"/>
                </a:tc>
                <a:tc>
                  <a:txBody>
                    <a:bodyPr/>
                    <a:lstStyle/>
                    <a:p>
                      <a:pPr algn="ctr"/>
                      <a:r>
                        <a:rPr lang="ru-RU" sz="1600" dirty="0"/>
                        <a:t>-0,7%</a:t>
                      </a:r>
                    </a:p>
                  </a:txBody>
                  <a:tcPr anchor="ctr"/>
                </a:tc>
                <a:extLst>
                  <a:ext uri="{0D108BD9-81ED-4DB2-BD59-A6C34878D82A}">
                    <a16:rowId xmlns:a16="http://schemas.microsoft.com/office/drawing/2014/main" val="2829461095"/>
                  </a:ext>
                </a:extLst>
              </a:tr>
              <a:tr h="718230">
                <a:tc>
                  <a:txBody>
                    <a:bodyPr/>
                    <a:lstStyle/>
                    <a:p>
                      <a:pPr algn="ctr"/>
                      <a:r>
                        <a:rPr lang="en-US" sz="1600" dirty="0"/>
                        <a:t>Weight Watchers</a:t>
                      </a:r>
                      <a:endParaRPr lang="ru-RU" sz="1600" dirty="0"/>
                    </a:p>
                  </a:txBody>
                  <a:tcPr anchor="ctr"/>
                </a:tc>
                <a:tc>
                  <a:txBody>
                    <a:bodyPr/>
                    <a:lstStyle/>
                    <a:p>
                      <a:pPr algn="ctr"/>
                      <a:r>
                        <a:rPr lang="en-US" sz="1600" dirty="0"/>
                        <a:t>2016</a:t>
                      </a:r>
                      <a:endParaRPr lang="ru-RU" sz="1600" dirty="0"/>
                    </a:p>
                  </a:txBody>
                  <a:tcPr anchor="ctr"/>
                </a:tc>
                <a:tc>
                  <a:txBody>
                    <a:bodyPr/>
                    <a:lstStyle/>
                    <a:p>
                      <a:pPr algn="ctr"/>
                      <a:r>
                        <a:rPr lang="ru-RU" sz="1600" dirty="0"/>
                        <a:t>Поддержка</a:t>
                      </a:r>
                    </a:p>
                  </a:txBody>
                  <a:tcPr anchor="ctr"/>
                </a:tc>
                <a:tc>
                  <a:txBody>
                    <a:bodyPr/>
                    <a:lstStyle/>
                    <a:p>
                      <a:pPr algn="ctr"/>
                      <a:r>
                        <a:rPr lang="ru-RU" sz="1600" dirty="0"/>
                        <a:t>1 год</a:t>
                      </a:r>
                    </a:p>
                  </a:txBody>
                  <a:tcPr anchor="ctr"/>
                </a:tc>
                <a:tc>
                  <a:txBody>
                    <a:bodyPr/>
                    <a:lstStyle/>
                    <a:p>
                      <a:pPr algn="ctr"/>
                      <a:r>
                        <a:rPr lang="ru-RU" sz="1600" dirty="0"/>
                        <a:t>-2,6 кг</a:t>
                      </a:r>
                    </a:p>
                  </a:txBody>
                  <a:tcPr anchor="ctr"/>
                </a:tc>
                <a:tc>
                  <a:txBody>
                    <a:bodyPr/>
                    <a:lstStyle/>
                    <a:p>
                      <a:pPr algn="ctr"/>
                      <a:r>
                        <a:rPr lang="ru-RU" sz="1600" dirty="0"/>
                        <a:t>-0,48%</a:t>
                      </a:r>
                    </a:p>
                    <a:p>
                      <a:pPr algn="ctr"/>
                      <a:endParaRPr lang="ru-RU" sz="1600" dirty="0"/>
                    </a:p>
                  </a:txBody>
                  <a:tcPr anchor="ctr"/>
                </a:tc>
                <a:extLst>
                  <a:ext uri="{0D108BD9-81ED-4DB2-BD59-A6C34878D82A}">
                    <a16:rowId xmlns:a16="http://schemas.microsoft.com/office/drawing/2014/main" val="48791883"/>
                  </a:ext>
                </a:extLst>
              </a:tr>
              <a:tr h="718230">
                <a:tc>
                  <a:txBody>
                    <a:bodyPr/>
                    <a:lstStyle/>
                    <a:p>
                      <a:pPr algn="ctr"/>
                      <a:r>
                        <a:rPr lang="en-US" sz="1600" dirty="0"/>
                        <a:t>DiRECT</a:t>
                      </a:r>
                      <a:endParaRPr lang="ru-RU" sz="1600" dirty="0"/>
                    </a:p>
                  </a:txBody>
                  <a:tcPr anchor="ctr"/>
                </a:tc>
                <a:tc>
                  <a:txBody>
                    <a:bodyPr/>
                    <a:lstStyle/>
                    <a:p>
                      <a:pPr algn="ctr"/>
                      <a:r>
                        <a:rPr lang="en-US" sz="1600" dirty="0"/>
                        <a:t>2018</a:t>
                      </a:r>
                      <a:endParaRPr lang="ru-RU" sz="1600" dirty="0"/>
                    </a:p>
                  </a:txBody>
                  <a:tcPr anchor="ct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ru-RU" sz="1600" dirty="0"/>
                        <a:t>Поддержка + замена продуктов</a:t>
                      </a:r>
                    </a:p>
                  </a:txBody>
                  <a:tcPr anchor="ctr"/>
                </a:tc>
                <a:tc>
                  <a:txBody>
                    <a:bodyPr/>
                    <a:lstStyle/>
                    <a:p>
                      <a:pPr algn="ctr"/>
                      <a:r>
                        <a:rPr lang="ru-RU" sz="1600" dirty="0"/>
                        <a:t>1 год</a:t>
                      </a:r>
                    </a:p>
                  </a:txBody>
                  <a:tcPr anchor="ctr"/>
                </a:tc>
                <a:tc>
                  <a:txBody>
                    <a:bodyPr/>
                    <a:lstStyle/>
                    <a:p>
                      <a:pPr algn="ctr"/>
                      <a:r>
                        <a:rPr lang="ru-RU" sz="1600" dirty="0"/>
                        <a:t>-8,8 кг</a:t>
                      </a:r>
                    </a:p>
                  </a:txBody>
                  <a:tcPr anchor="ctr"/>
                </a:tc>
                <a:tc>
                  <a:txBody>
                    <a:bodyPr/>
                    <a:lstStyle/>
                    <a:p>
                      <a:pPr algn="ctr"/>
                      <a:r>
                        <a:rPr lang="ru-RU" sz="1600" dirty="0"/>
                        <a:t>-0,85%</a:t>
                      </a:r>
                    </a:p>
                  </a:txBody>
                  <a:tcPr anchor="ctr"/>
                </a:tc>
                <a:extLst>
                  <a:ext uri="{0D108BD9-81ED-4DB2-BD59-A6C34878D82A}">
                    <a16:rowId xmlns:a16="http://schemas.microsoft.com/office/drawing/2014/main" val="2040542416"/>
                  </a:ext>
                </a:extLst>
              </a:tr>
            </a:tbl>
          </a:graphicData>
        </a:graphic>
      </p:graphicFrame>
      <p:sp>
        <p:nvSpPr>
          <p:cNvPr id="7" name="TextBox 6">
            <a:extLst>
              <a:ext uri="{FF2B5EF4-FFF2-40B4-BE49-F238E27FC236}">
                <a16:creationId xmlns:a16="http://schemas.microsoft.com/office/drawing/2014/main" id="{8B53656A-D88F-4E24-91D4-88727196F50E}"/>
              </a:ext>
            </a:extLst>
          </p:cNvPr>
          <p:cNvSpPr txBox="1"/>
          <p:nvPr/>
        </p:nvSpPr>
        <p:spPr>
          <a:xfrm>
            <a:off x="850900" y="1134256"/>
            <a:ext cx="10426698" cy="646331"/>
          </a:xfrm>
          <a:prstGeom prst="rect">
            <a:avLst/>
          </a:prstGeom>
          <a:noFill/>
        </p:spPr>
        <p:txBody>
          <a:bodyPr wrap="square" rtlCol="0">
            <a:spAutoFit/>
          </a:bodyPr>
          <a:lstStyle/>
          <a:p>
            <a:r>
              <a:rPr lang="ru-RU" dirty="0"/>
              <a:t>Наиболее значимые исследования по ограничению количества потребляемых калорий у пациентов с СД2</a:t>
            </a:r>
          </a:p>
        </p:txBody>
      </p:sp>
      <p:sp>
        <p:nvSpPr>
          <p:cNvPr id="5" name="Slide Number Placeholder 4">
            <a:extLst>
              <a:ext uri="{FF2B5EF4-FFF2-40B4-BE49-F238E27FC236}">
                <a16:creationId xmlns:a16="http://schemas.microsoft.com/office/drawing/2014/main" id="{63E83CC9-9B23-467B-91AD-511E878743B5}"/>
              </a:ext>
            </a:extLst>
          </p:cNvPr>
          <p:cNvSpPr>
            <a:spLocks noGrp="1"/>
          </p:cNvSpPr>
          <p:nvPr>
            <p:ph type="sldNum" sz="quarter" idx="12"/>
          </p:nvPr>
        </p:nvSpPr>
        <p:spPr/>
        <p:txBody>
          <a:bodyPr/>
          <a:lstStyle/>
          <a:p>
            <a:fld id="{5F3F9096-8ED8-4F14-8F69-892A89853C22}" type="slidenum">
              <a:rPr lang="ru-RU" smtClean="0"/>
              <a:t>15</a:t>
            </a:fld>
            <a:endParaRPr lang="ru-RU" dirty="0"/>
          </a:p>
        </p:txBody>
      </p:sp>
    </p:spTree>
    <p:extLst>
      <p:ext uri="{BB962C8B-B14F-4D97-AF65-F5344CB8AC3E}">
        <p14:creationId xmlns:p14="http://schemas.microsoft.com/office/powerpoint/2010/main" val="88831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ctrTitle"/>
          </p:nvPr>
        </p:nvSpPr>
        <p:spPr/>
        <p:txBody>
          <a:bodyPr/>
          <a:lstStyle/>
          <a:p>
            <a:pPr algn="ctr"/>
            <a:r>
              <a:rPr lang="ru-RU" dirty="0" err="1"/>
              <a:t>DiRECT</a:t>
            </a:r>
            <a:endParaRPr lang="en-US" dirty="0"/>
          </a:p>
        </p:txBody>
      </p:sp>
      <p:sp>
        <p:nvSpPr>
          <p:cNvPr id="7" name="Subtitle 6">
            <a:extLst>
              <a:ext uri="{FF2B5EF4-FFF2-40B4-BE49-F238E27FC236}">
                <a16:creationId xmlns:a16="http://schemas.microsoft.com/office/drawing/2014/main" id="{DD71ACBC-C341-498A-8B93-C7567B18DE49}"/>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sp>
        <p:nvSpPr>
          <p:cNvPr id="3" name="Slide Number Placeholder 2">
            <a:extLst>
              <a:ext uri="{FF2B5EF4-FFF2-40B4-BE49-F238E27FC236}">
                <a16:creationId xmlns:a16="http://schemas.microsoft.com/office/drawing/2014/main" id="{7EA89D60-CAFF-4C74-A0AD-8EA6FAE38E7E}"/>
              </a:ext>
            </a:extLst>
          </p:cNvPr>
          <p:cNvSpPr>
            <a:spLocks noGrp="1"/>
          </p:cNvSpPr>
          <p:nvPr>
            <p:ph type="sldNum" sz="quarter" idx="12"/>
          </p:nvPr>
        </p:nvSpPr>
        <p:spPr/>
        <p:txBody>
          <a:bodyPr/>
          <a:lstStyle/>
          <a:p>
            <a:fld id="{5F3F9096-8ED8-4F14-8F69-892A89853C22}" type="slidenum">
              <a:rPr lang="ru-RU" smtClean="0"/>
              <a:t>16</a:t>
            </a:fld>
            <a:endParaRPr lang="ru-RU" dirty="0"/>
          </a:p>
        </p:txBody>
      </p:sp>
    </p:spTree>
    <p:extLst>
      <p:ext uri="{BB962C8B-B14F-4D97-AF65-F5344CB8AC3E}">
        <p14:creationId xmlns:p14="http://schemas.microsoft.com/office/powerpoint/2010/main" val="12775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title"/>
          </p:nvPr>
        </p:nvSpPr>
        <p:spPr/>
        <p:txBody>
          <a:bodyPr/>
          <a:lstStyle/>
          <a:p>
            <a:r>
              <a:rPr lang="ru-RU" dirty="0" err="1"/>
              <a:t>DiRECT</a:t>
            </a:r>
            <a:endParaRPr lang="en-US" dirty="0"/>
          </a:p>
        </p:txBody>
      </p:sp>
      <p:sp>
        <p:nvSpPr>
          <p:cNvPr id="4" name="Rectangle 3">
            <a:extLst>
              <a:ext uri="{FF2B5EF4-FFF2-40B4-BE49-F238E27FC236}">
                <a16:creationId xmlns:a16="http://schemas.microsoft.com/office/drawing/2014/main" id="{FA047E2B-558F-404C-82F0-DE961BF9DF35}"/>
              </a:ext>
            </a:extLst>
          </p:cNvPr>
          <p:cNvSpPr/>
          <p:nvPr/>
        </p:nvSpPr>
        <p:spPr>
          <a:xfrm>
            <a:off x="1984052" y="2323428"/>
            <a:ext cx="8432329" cy="343492"/>
          </a:xfrm>
          <a:prstGeom prst="rect">
            <a:avLst/>
          </a:prstGeom>
        </p:spPr>
        <p:txBody>
          <a:bodyPr wrap="square">
            <a:spAutoFit/>
          </a:bodyPr>
          <a:lstStyle/>
          <a:p>
            <a:pPr algn="ctr"/>
            <a:r>
              <a:rPr lang="ru-RU" sz="1632" dirty="0"/>
              <a:t>Пациенты с СД2 (со стажем около 3 лет):</a:t>
            </a:r>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sp>
        <p:nvSpPr>
          <p:cNvPr id="3" name="Arrow: Pentagon 2">
            <a:extLst>
              <a:ext uri="{FF2B5EF4-FFF2-40B4-BE49-F238E27FC236}">
                <a16:creationId xmlns:a16="http://schemas.microsoft.com/office/drawing/2014/main" id="{637999FF-43B9-4A47-8E44-D51E31A9619D}"/>
              </a:ext>
            </a:extLst>
          </p:cNvPr>
          <p:cNvSpPr/>
          <p:nvPr/>
        </p:nvSpPr>
        <p:spPr>
          <a:xfrm>
            <a:off x="1984052" y="2911634"/>
            <a:ext cx="4068777" cy="1842007"/>
          </a:xfrm>
          <a:prstGeom prst="homePlate">
            <a:avLst>
              <a:gd name="adj" fmla="val 7834"/>
            </a:avLst>
          </a:prstGeom>
          <a:solidFill>
            <a:schemeClr val="accent2">
              <a:lumMod val="20000"/>
              <a:lumOff val="80000"/>
            </a:schemeClr>
          </a:solidFill>
        </p:spPr>
        <p:txBody>
          <a:bodyPr wrap="square" anchor="ctr">
            <a:normAutofit/>
          </a:bodyPr>
          <a:lstStyle/>
          <a:p>
            <a:pPr marL="310942" indent="-310942" algn="ctr">
              <a:buFont typeface="+mj-lt"/>
              <a:buAutoNum type="arabicPeriod"/>
            </a:pPr>
            <a:r>
              <a:rPr lang="ru-RU" sz="1632" dirty="0"/>
              <a:t>смена характера питания на низкоэнергетическую диету (825-853 ккал/сут, 59% углеводов, 13% жиров, 26% белков, 2% волокна) </a:t>
            </a:r>
          </a:p>
          <a:p>
            <a:pPr marL="310942" indent="-310942" algn="ctr">
              <a:buFont typeface="+mj-lt"/>
              <a:buAutoNum type="arabicPeriod"/>
            </a:pPr>
            <a:endParaRPr lang="ru-RU" sz="1632" dirty="0"/>
          </a:p>
        </p:txBody>
      </p:sp>
      <p:sp>
        <p:nvSpPr>
          <p:cNvPr id="5" name="Arrow: Chevron 4">
            <a:extLst>
              <a:ext uri="{FF2B5EF4-FFF2-40B4-BE49-F238E27FC236}">
                <a16:creationId xmlns:a16="http://schemas.microsoft.com/office/drawing/2014/main" id="{2D0A4174-8998-436B-A397-35434004708F}"/>
              </a:ext>
            </a:extLst>
          </p:cNvPr>
          <p:cNvSpPr/>
          <p:nvPr/>
        </p:nvSpPr>
        <p:spPr>
          <a:xfrm>
            <a:off x="6052830" y="2903434"/>
            <a:ext cx="4145895" cy="1850207"/>
          </a:xfrm>
          <a:prstGeom prst="chevron">
            <a:avLst>
              <a:gd name="adj" fmla="val 8588"/>
            </a:avLst>
          </a:prstGeom>
          <a:solidFill>
            <a:schemeClr val="accent2">
              <a:lumMod val="20000"/>
              <a:lumOff val="80000"/>
            </a:schemeClr>
          </a:solidFill>
        </p:spPr>
        <p:txBody>
          <a:bodyPr wrap="square" anchor="ctr">
            <a:normAutofit/>
          </a:bodyPr>
          <a:lstStyle/>
          <a:p>
            <a:pPr marL="310942" indent="-310942" algn="ctr">
              <a:buFont typeface="+mj-lt"/>
              <a:buAutoNum type="arabicPeriod" startAt="2"/>
            </a:pPr>
            <a:r>
              <a:rPr lang="ru-RU" sz="1632" dirty="0"/>
              <a:t>обучение по структурированной программе с ежемесячными посещениями обучающего центра, </a:t>
            </a:r>
          </a:p>
        </p:txBody>
      </p:sp>
      <p:sp>
        <p:nvSpPr>
          <p:cNvPr id="7" name="Rectangle 6">
            <a:extLst>
              <a:ext uri="{FF2B5EF4-FFF2-40B4-BE49-F238E27FC236}">
                <a16:creationId xmlns:a16="http://schemas.microsoft.com/office/drawing/2014/main" id="{787365DB-A8BC-48C5-AB1D-A1E09DD2C607}"/>
              </a:ext>
            </a:extLst>
          </p:cNvPr>
          <p:cNvSpPr/>
          <p:nvPr/>
        </p:nvSpPr>
        <p:spPr>
          <a:xfrm>
            <a:off x="2054322" y="5600348"/>
            <a:ext cx="8291788" cy="594650"/>
          </a:xfrm>
          <a:prstGeom prst="rect">
            <a:avLst/>
          </a:prstGeom>
          <a:solidFill>
            <a:schemeClr val="bg1">
              <a:lumMod val="95000"/>
            </a:schemeClr>
          </a:solidFill>
        </p:spPr>
        <p:txBody>
          <a:bodyPr wrap="square">
            <a:spAutoFit/>
          </a:bodyPr>
          <a:lstStyle/>
          <a:p>
            <a:r>
              <a:rPr lang="ru-RU" sz="1632" dirty="0"/>
              <a:t>Все сахароснижающие и антигипертензивные препараты в группе наблюдения были отменены на 1-й день включения в исследование.</a:t>
            </a:r>
          </a:p>
        </p:txBody>
      </p:sp>
      <p:sp>
        <p:nvSpPr>
          <p:cNvPr id="9" name="Rectangle 8">
            <a:extLst>
              <a:ext uri="{FF2B5EF4-FFF2-40B4-BE49-F238E27FC236}">
                <a16:creationId xmlns:a16="http://schemas.microsoft.com/office/drawing/2014/main" id="{38D139D8-538C-4F87-B4BF-04E583398958}"/>
              </a:ext>
            </a:extLst>
          </p:cNvPr>
          <p:cNvSpPr/>
          <p:nvPr/>
        </p:nvSpPr>
        <p:spPr>
          <a:xfrm>
            <a:off x="5887959" y="4731931"/>
            <a:ext cx="4235542" cy="594650"/>
          </a:xfrm>
          <a:prstGeom prst="rect">
            <a:avLst/>
          </a:prstGeom>
        </p:spPr>
        <p:txBody>
          <a:bodyPr wrap="square">
            <a:spAutoFit/>
          </a:bodyPr>
          <a:lstStyle/>
          <a:p>
            <a:pPr algn="ctr"/>
            <a:r>
              <a:rPr lang="ru-RU" sz="1632" dirty="0"/>
              <a:t>преподавание средним медицинским персоналом (неспециализированным).</a:t>
            </a:r>
            <a:endParaRPr lang="en-US" sz="1632" dirty="0"/>
          </a:p>
        </p:txBody>
      </p:sp>
      <p:sp>
        <p:nvSpPr>
          <p:cNvPr id="10" name="Rectangle 9">
            <a:extLst>
              <a:ext uri="{FF2B5EF4-FFF2-40B4-BE49-F238E27FC236}">
                <a16:creationId xmlns:a16="http://schemas.microsoft.com/office/drawing/2014/main" id="{BD7E6598-62C2-448A-BFD1-AC05BC4D592F}"/>
              </a:ext>
            </a:extLst>
          </p:cNvPr>
          <p:cNvSpPr/>
          <p:nvPr/>
        </p:nvSpPr>
        <p:spPr>
          <a:xfrm>
            <a:off x="9276407" y="1101588"/>
            <a:ext cx="1168140" cy="427168"/>
          </a:xfrm>
          <a:prstGeom prst="rect">
            <a:avLst/>
          </a:prstGeom>
        </p:spPr>
        <p:txBody>
          <a:bodyPr wrap="none">
            <a:spAutoFit/>
          </a:bodyPr>
          <a:lstStyle/>
          <a:p>
            <a:r>
              <a:rPr lang="ru-RU" sz="2176" b="1" dirty="0" err="1">
                <a:solidFill>
                  <a:schemeClr val="accent2"/>
                </a:solidFill>
              </a:rPr>
              <a:t>DiRECT</a:t>
            </a:r>
            <a:endParaRPr lang="en-US" sz="1632" b="1" dirty="0">
              <a:solidFill>
                <a:schemeClr val="accent2"/>
              </a:solidFill>
            </a:endParaRPr>
          </a:p>
        </p:txBody>
      </p:sp>
      <p:grpSp>
        <p:nvGrpSpPr>
          <p:cNvPr id="11" name="Group 10">
            <a:extLst>
              <a:ext uri="{FF2B5EF4-FFF2-40B4-BE49-F238E27FC236}">
                <a16:creationId xmlns:a16="http://schemas.microsoft.com/office/drawing/2014/main" id="{3B8DED84-5654-49F1-9817-C282A24F6A28}"/>
              </a:ext>
            </a:extLst>
          </p:cNvPr>
          <p:cNvGrpSpPr/>
          <p:nvPr/>
        </p:nvGrpSpPr>
        <p:grpSpPr>
          <a:xfrm>
            <a:off x="1895083" y="1122514"/>
            <a:ext cx="4769973" cy="829179"/>
            <a:chOff x="714022" y="1237884"/>
            <a:chExt cx="5260220" cy="914400"/>
          </a:xfrm>
        </p:grpSpPr>
        <p:grpSp>
          <p:nvGrpSpPr>
            <p:cNvPr id="12" name="Group 11">
              <a:extLst>
                <a:ext uri="{FF2B5EF4-FFF2-40B4-BE49-F238E27FC236}">
                  <a16:creationId xmlns:a16="http://schemas.microsoft.com/office/drawing/2014/main" id="{3CBE5469-8B33-4F0B-B171-91CFF8A4A6D0}"/>
                </a:ext>
              </a:extLst>
            </p:cNvPr>
            <p:cNvGrpSpPr/>
            <p:nvPr/>
          </p:nvGrpSpPr>
          <p:grpSpPr>
            <a:xfrm>
              <a:off x="1630512" y="1379364"/>
              <a:ext cx="4343730" cy="573261"/>
              <a:chOff x="1630512" y="1379364"/>
              <a:chExt cx="4343730" cy="573261"/>
            </a:xfrm>
          </p:grpSpPr>
          <p:sp>
            <p:nvSpPr>
              <p:cNvPr id="14" name="TextBox 13">
                <a:extLst>
                  <a:ext uri="{FF2B5EF4-FFF2-40B4-BE49-F238E27FC236}">
                    <a16:creationId xmlns:a16="http://schemas.microsoft.com/office/drawing/2014/main" id="{509F0874-35A2-42B2-B1C5-D1815078A861}"/>
                  </a:ext>
                </a:extLst>
              </p:cNvPr>
              <p:cNvSpPr txBox="1"/>
              <p:nvPr/>
            </p:nvSpPr>
            <p:spPr>
              <a:xfrm>
                <a:off x="1630512" y="1379364"/>
                <a:ext cx="4343730" cy="378795"/>
              </a:xfrm>
              <a:prstGeom prst="rect">
                <a:avLst/>
              </a:prstGeom>
              <a:noFill/>
            </p:spPr>
            <p:txBody>
              <a:bodyPr wrap="none" rtlCol="0">
                <a:spAutoFit/>
              </a:bodyPr>
              <a:lstStyle/>
              <a:p>
                <a:r>
                  <a:rPr lang="ru-RU" sz="1632" dirty="0">
                    <a:solidFill>
                      <a:srgbClr val="005DA4"/>
                    </a:solidFill>
                  </a:rPr>
                  <a:t>Кратная информация об исследовании</a:t>
                </a:r>
                <a:endParaRPr lang="en-US" sz="1632" dirty="0">
                  <a:solidFill>
                    <a:srgbClr val="005DA4"/>
                  </a:solidFill>
                </a:endParaRPr>
              </a:p>
            </p:txBody>
          </p:sp>
          <p:cxnSp>
            <p:nvCxnSpPr>
              <p:cNvPr id="15" name="Straight Connector 14">
                <a:extLst>
                  <a:ext uri="{FF2B5EF4-FFF2-40B4-BE49-F238E27FC236}">
                    <a16:creationId xmlns:a16="http://schemas.microsoft.com/office/drawing/2014/main" id="{DD5B64C6-F1EA-419B-98EB-B51C6F5B6A42}"/>
                  </a:ext>
                </a:extLst>
              </p:cNvPr>
              <p:cNvCxnSpPr>
                <a:cxnSpLocks/>
              </p:cNvCxnSpPr>
              <p:nvPr/>
            </p:nvCxnSpPr>
            <p:spPr>
              <a:xfrm>
                <a:off x="1709908" y="1952625"/>
                <a:ext cx="4257048" cy="0"/>
              </a:xfrm>
              <a:prstGeom prst="line">
                <a:avLst/>
              </a:prstGeom>
              <a:ln w="66675" cmpd="thickThin">
                <a:solidFill>
                  <a:srgbClr val="2F5597"/>
                </a:solidFill>
              </a:ln>
            </p:spPr>
            <p:style>
              <a:lnRef idx="1">
                <a:schemeClr val="accent1"/>
              </a:lnRef>
              <a:fillRef idx="0">
                <a:schemeClr val="accent1"/>
              </a:fillRef>
              <a:effectRef idx="0">
                <a:schemeClr val="accent1"/>
              </a:effectRef>
              <a:fontRef idx="minor">
                <a:schemeClr val="tx1"/>
              </a:fontRef>
            </p:style>
          </p:cxnSp>
        </p:grpSp>
        <p:pic>
          <p:nvPicPr>
            <p:cNvPr id="13" name="Graphic 12" descr="Download from cloud">
              <a:extLst>
                <a:ext uri="{FF2B5EF4-FFF2-40B4-BE49-F238E27FC236}">
                  <a16:creationId xmlns:a16="http://schemas.microsoft.com/office/drawing/2014/main" id="{9007315A-6619-4696-85C5-3F58DB1DDA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22" y="1237884"/>
              <a:ext cx="914400" cy="914400"/>
            </a:xfrm>
            <a:prstGeom prst="rect">
              <a:avLst/>
            </a:prstGeom>
          </p:spPr>
        </p:pic>
      </p:grpSp>
      <p:sp>
        <p:nvSpPr>
          <p:cNvPr id="8" name="Slide Number Placeholder 7">
            <a:extLst>
              <a:ext uri="{FF2B5EF4-FFF2-40B4-BE49-F238E27FC236}">
                <a16:creationId xmlns:a16="http://schemas.microsoft.com/office/drawing/2014/main" id="{8FE6457D-7B44-47D8-8F74-6904F3A902B6}"/>
              </a:ext>
            </a:extLst>
          </p:cNvPr>
          <p:cNvSpPr>
            <a:spLocks noGrp="1"/>
          </p:cNvSpPr>
          <p:nvPr>
            <p:ph type="sldNum" sz="quarter" idx="12"/>
          </p:nvPr>
        </p:nvSpPr>
        <p:spPr/>
        <p:txBody>
          <a:bodyPr/>
          <a:lstStyle/>
          <a:p>
            <a:fld id="{5F3F9096-8ED8-4F14-8F69-892A89853C22}" type="slidenum">
              <a:rPr lang="ru-RU" smtClean="0"/>
              <a:t>17</a:t>
            </a:fld>
            <a:endParaRPr lang="ru-RU" dirty="0"/>
          </a:p>
        </p:txBody>
      </p:sp>
    </p:spTree>
    <p:extLst>
      <p:ext uri="{BB962C8B-B14F-4D97-AF65-F5344CB8AC3E}">
        <p14:creationId xmlns:p14="http://schemas.microsoft.com/office/powerpoint/2010/main" val="824279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title"/>
          </p:nvPr>
        </p:nvSpPr>
        <p:spPr/>
        <p:txBody>
          <a:bodyPr/>
          <a:lstStyle/>
          <a:p>
            <a:r>
              <a:rPr lang="ru-RU" dirty="0" err="1"/>
              <a:t>DiRECT</a:t>
            </a:r>
            <a:endParaRPr lang="en-US" dirty="0"/>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pic>
        <p:nvPicPr>
          <p:cNvPr id="3074" name="Picture 2" descr="https://scontent-cdt1-1.xx.fbcdn.net/v/t1.0-9/24312766_10207871486344757_6216048544849951184_n.jpg?oh=8c9af068574e753ae6f1fd18a3bc85b7&amp;oe=5AC870E5">
            <a:extLst>
              <a:ext uri="{FF2B5EF4-FFF2-40B4-BE49-F238E27FC236}">
                <a16:creationId xmlns:a16="http://schemas.microsoft.com/office/drawing/2014/main" id="{B3896BCB-75FD-4BB4-8DA2-E48E3C340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464" y="134148"/>
            <a:ext cx="5761065" cy="6305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3B0EDF1-E93B-48B5-AFEB-2D06EFBF25E1}"/>
              </a:ext>
            </a:extLst>
          </p:cNvPr>
          <p:cNvSpPr/>
          <p:nvPr/>
        </p:nvSpPr>
        <p:spPr>
          <a:xfrm rot="16200000">
            <a:off x="-501609" y="3218733"/>
            <a:ext cx="5294367" cy="538865"/>
          </a:xfrm>
          <a:prstGeom prst="rect">
            <a:avLst/>
          </a:prstGeom>
        </p:spPr>
        <p:txBody>
          <a:bodyPr wrap="square">
            <a:spAutoFit/>
          </a:bodyPr>
          <a:lstStyle/>
          <a:p>
            <a:r>
              <a:rPr lang="en-US" sz="1451" dirty="0"/>
              <a:t>http://www.counterweight.org/Programmes/The-Programme-134</a:t>
            </a:r>
          </a:p>
        </p:txBody>
      </p:sp>
      <p:sp>
        <p:nvSpPr>
          <p:cNvPr id="4" name="Slide Number Placeholder 3">
            <a:extLst>
              <a:ext uri="{FF2B5EF4-FFF2-40B4-BE49-F238E27FC236}">
                <a16:creationId xmlns:a16="http://schemas.microsoft.com/office/drawing/2014/main" id="{116E98D1-BBF6-4177-91DC-A450C8689F1A}"/>
              </a:ext>
            </a:extLst>
          </p:cNvPr>
          <p:cNvSpPr>
            <a:spLocks noGrp="1"/>
          </p:cNvSpPr>
          <p:nvPr>
            <p:ph type="sldNum" sz="quarter" idx="12"/>
          </p:nvPr>
        </p:nvSpPr>
        <p:spPr/>
        <p:txBody>
          <a:bodyPr/>
          <a:lstStyle/>
          <a:p>
            <a:fld id="{5F3F9096-8ED8-4F14-8F69-892A89853C22}" type="slidenum">
              <a:rPr lang="ru-RU" smtClean="0"/>
              <a:t>18</a:t>
            </a:fld>
            <a:endParaRPr lang="ru-RU" dirty="0"/>
          </a:p>
        </p:txBody>
      </p:sp>
    </p:spTree>
    <p:extLst>
      <p:ext uri="{BB962C8B-B14F-4D97-AF65-F5344CB8AC3E}">
        <p14:creationId xmlns:p14="http://schemas.microsoft.com/office/powerpoint/2010/main" val="166970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title"/>
          </p:nvPr>
        </p:nvSpPr>
        <p:spPr/>
        <p:txBody>
          <a:bodyPr/>
          <a:lstStyle/>
          <a:p>
            <a:r>
              <a:rPr lang="ru-RU" dirty="0" err="1"/>
              <a:t>DiRECT</a:t>
            </a:r>
            <a:endParaRPr lang="en-US" dirty="0"/>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sp>
        <p:nvSpPr>
          <p:cNvPr id="8" name="TextBox 7">
            <a:extLst>
              <a:ext uri="{FF2B5EF4-FFF2-40B4-BE49-F238E27FC236}">
                <a16:creationId xmlns:a16="http://schemas.microsoft.com/office/drawing/2014/main" id="{0832548A-42EF-45FC-B747-11DBCECAEBFC}"/>
              </a:ext>
            </a:extLst>
          </p:cNvPr>
          <p:cNvSpPr txBox="1"/>
          <p:nvPr/>
        </p:nvSpPr>
        <p:spPr>
          <a:xfrm rot="16200000">
            <a:off x="1225112" y="2521073"/>
            <a:ext cx="3305059" cy="343492"/>
          </a:xfrm>
          <a:prstGeom prst="rect">
            <a:avLst/>
          </a:prstGeom>
          <a:solidFill>
            <a:schemeClr val="bg1"/>
          </a:solidFill>
        </p:spPr>
        <p:txBody>
          <a:bodyPr wrap="square" rtlCol="0">
            <a:spAutoFit/>
          </a:bodyPr>
          <a:lstStyle/>
          <a:p>
            <a:pPr algn="ctr"/>
            <a:endParaRPr lang="en-US" sz="1632" dirty="0"/>
          </a:p>
        </p:txBody>
      </p:sp>
      <p:pic>
        <p:nvPicPr>
          <p:cNvPr id="5" name="Picture 4">
            <a:extLst>
              <a:ext uri="{FF2B5EF4-FFF2-40B4-BE49-F238E27FC236}">
                <a16:creationId xmlns:a16="http://schemas.microsoft.com/office/drawing/2014/main" id="{4E0CEC44-A651-4037-AB22-B068A592D8D1}"/>
              </a:ext>
            </a:extLst>
          </p:cNvPr>
          <p:cNvPicPr>
            <a:picLocks noChangeAspect="1"/>
          </p:cNvPicPr>
          <p:nvPr/>
        </p:nvPicPr>
        <p:blipFill>
          <a:blip r:embed="rId2"/>
          <a:stretch>
            <a:fillRect/>
          </a:stretch>
        </p:blipFill>
        <p:spPr>
          <a:xfrm>
            <a:off x="1915557" y="1051986"/>
            <a:ext cx="8360887" cy="4299990"/>
          </a:xfrm>
          <a:prstGeom prst="rect">
            <a:avLst/>
          </a:prstGeom>
        </p:spPr>
      </p:pic>
      <p:sp>
        <p:nvSpPr>
          <p:cNvPr id="11" name="Rectangle 10">
            <a:extLst>
              <a:ext uri="{FF2B5EF4-FFF2-40B4-BE49-F238E27FC236}">
                <a16:creationId xmlns:a16="http://schemas.microsoft.com/office/drawing/2014/main" id="{29AAF160-ED9D-4CE1-8491-08619FF1F8D9}"/>
              </a:ext>
            </a:extLst>
          </p:cNvPr>
          <p:cNvSpPr/>
          <p:nvPr/>
        </p:nvSpPr>
        <p:spPr>
          <a:xfrm>
            <a:off x="2710186" y="5273496"/>
            <a:ext cx="2349340" cy="845809"/>
          </a:xfrm>
          <a:prstGeom prst="rect">
            <a:avLst/>
          </a:prstGeom>
        </p:spPr>
        <p:txBody>
          <a:bodyPr wrap="square">
            <a:spAutoFit/>
          </a:bodyPr>
          <a:lstStyle/>
          <a:p>
            <a:r>
              <a:rPr lang="en-US" sz="1632" dirty="0" err="1"/>
              <a:t>фаза</a:t>
            </a:r>
            <a:r>
              <a:rPr lang="en-US" sz="1632" dirty="0"/>
              <a:t> </a:t>
            </a:r>
            <a:r>
              <a:rPr lang="ru-RU" sz="1632" dirty="0"/>
              <a:t>п</a:t>
            </a:r>
            <a:r>
              <a:rPr lang="en-US" sz="1632" dirty="0" err="1"/>
              <a:t>олн</a:t>
            </a:r>
            <a:r>
              <a:rPr lang="ru-RU" sz="1632" dirty="0"/>
              <a:t>ой</a:t>
            </a:r>
            <a:r>
              <a:rPr lang="en-US" sz="1632" dirty="0"/>
              <a:t> </a:t>
            </a:r>
            <a:r>
              <a:rPr lang="en-US" sz="1632" dirty="0" err="1"/>
              <a:t>замен</a:t>
            </a:r>
            <a:r>
              <a:rPr lang="ru-RU" sz="1632" dirty="0"/>
              <a:t>ы</a:t>
            </a:r>
            <a:r>
              <a:rPr lang="en-US" sz="1632" dirty="0"/>
              <a:t> </a:t>
            </a:r>
            <a:endParaRPr lang="ru-RU" sz="1632" dirty="0"/>
          </a:p>
          <a:p>
            <a:r>
              <a:rPr lang="ru-RU" sz="1632" dirty="0"/>
              <a:t>питания</a:t>
            </a:r>
            <a:endParaRPr lang="en-US" sz="1632" dirty="0"/>
          </a:p>
          <a:p>
            <a:r>
              <a:rPr lang="en-US" sz="1632" dirty="0"/>
              <a:t> (12-20 </a:t>
            </a:r>
            <a:r>
              <a:rPr lang="en-US" sz="1632" dirty="0" err="1"/>
              <a:t>недель</a:t>
            </a:r>
            <a:r>
              <a:rPr lang="en-US" sz="1632" dirty="0"/>
              <a:t>)</a:t>
            </a:r>
          </a:p>
        </p:txBody>
      </p:sp>
      <p:sp>
        <p:nvSpPr>
          <p:cNvPr id="14" name="Rectangle 13">
            <a:extLst>
              <a:ext uri="{FF2B5EF4-FFF2-40B4-BE49-F238E27FC236}">
                <a16:creationId xmlns:a16="http://schemas.microsoft.com/office/drawing/2014/main" id="{1B51FA96-1EBC-42F9-A8CE-EEDAF9DB1951}"/>
              </a:ext>
            </a:extLst>
          </p:cNvPr>
          <p:cNvSpPr/>
          <p:nvPr/>
        </p:nvSpPr>
        <p:spPr>
          <a:xfrm>
            <a:off x="5393501" y="5196089"/>
            <a:ext cx="2349340" cy="1096967"/>
          </a:xfrm>
          <a:prstGeom prst="rect">
            <a:avLst/>
          </a:prstGeom>
        </p:spPr>
        <p:txBody>
          <a:bodyPr wrap="square">
            <a:spAutoFit/>
          </a:bodyPr>
          <a:lstStyle/>
          <a:p>
            <a:r>
              <a:rPr lang="ru-RU" sz="1632" dirty="0"/>
              <a:t>Начало самостоятельного</a:t>
            </a:r>
            <a:r>
              <a:rPr lang="en-US" sz="1632" dirty="0"/>
              <a:t> </a:t>
            </a:r>
            <a:r>
              <a:rPr lang="en-US" sz="1632" dirty="0" err="1"/>
              <a:t>питания</a:t>
            </a:r>
            <a:endParaRPr lang="en-US" sz="1632" dirty="0"/>
          </a:p>
          <a:p>
            <a:r>
              <a:rPr lang="en-US" sz="1632" dirty="0"/>
              <a:t>(2-8 </a:t>
            </a:r>
            <a:r>
              <a:rPr lang="en-US" sz="1632" dirty="0" err="1"/>
              <a:t>недель</a:t>
            </a:r>
            <a:r>
              <a:rPr lang="en-US" sz="1632" dirty="0"/>
              <a:t>)</a:t>
            </a:r>
          </a:p>
        </p:txBody>
      </p:sp>
      <p:sp>
        <p:nvSpPr>
          <p:cNvPr id="17" name="Rectangle 16">
            <a:extLst>
              <a:ext uri="{FF2B5EF4-FFF2-40B4-BE49-F238E27FC236}">
                <a16:creationId xmlns:a16="http://schemas.microsoft.com/office/drawing/2014/main" id="{1CB71FBF-2D4B-47DF-99AF-ED06225D4DF5}"/>
              </a:ext>
            </a:extLst>
          </p:cNvPr>
          <p:cNvSpPr/>
          <p:nvPr/>
        </p:nvSpPr>
        <p:spPr>
          <a:xfrm>
            <a:off x="7892554" y="5387518"/>
            <a:ext cx="2568151" cy="594650"/>
          </a:xfrm>
          <a:prstGeom prst="rect">
            <a:avLst/>
          </a:prstGeom>
        </p:spPr>
        <p:txBody>
          <a:bodyPr wrap="square">
            <a:spAutoFit/>
          </a:bodyPr>
          <a:lstStyle/>
          <a:p>
            <a:r>
              <a:rPr lang="ru-RU" sz="1632" dirty="0"/>
              <a:t>Снижение массы тела</a:t>
            </a:r>
            <a:endParaRPr lang="en-US" sz="1632" dirty="0"/>
          </a:p>
          <a:p>
            <a:r>
              <a:rPr lang="en-US" sz="1632" dirty="0" err="1"/>
              <a:t>фаза</a:t>
            </a:r>
            <a:r>
              <a:rPr lang="en-US" sz="1632" dirty="0"/>
              <a:t> (</a:t>
            </a:r>
            <a:r>
              <a:rPr lang="en-US" sz="1632" dirty="0" err="1"/>
              <a:t>до</a:t>
            </a:r>
            <a:r>
              <a:rPr lang="en-US" sz="1632" dirty="0"/>
              <a:t> 52 </a:t>
            </a:r>
            <a:r>
              <a:rPr lang="en-US" sz="1632" dirty="0" err="1"/>
              <a:t>недель</a:t>
            </a:r>
            <a:r>
              <a:rPr lang="en-US" sz="1632" dirty="0"/>
              <a:t>)</a:t>
            </a:r>
          </a:p>
        </p:txBody>
      </p:sp>
      <p:sp>
        <p:nvSpPr>
          <p:cNvPr id="18" name="Rectangle 17">
            <a:extLst>
              <a:ext uri="{FF2B5EF4-FFF2-40B4-BE49-F238E27FC236}">
                <a16:creationId xmlns:a16="http://schemas.microsoft.com/office/drawing/2014/main" id="{74082D9F-E82B-450D-9007-63C7562D659B}"/>
              </a:ext>
            </a:extLst>
          </p:cNvPr>
          <p:cNvSpPr/>
          <p:nvPr/>
        </p:nvSpPr>
        <p:spPr>
          <a:xfrm rot="16200000">
            <a:off x="838078" y="2082584"/>
            <a:ext cx="2349340" cy="343492"/>
          </a:xfrm>
          <a:prstGeom prst="rect">
            <a:avLst/>
          </a:prstGeom>
          <a:solidFill>
            <a:schemeClr val="bg1"/>
          </a:solidFill>
        </p:spPr>
        <p:txBody>
          <a:bodyPr wrap="square">
            <a:spAutoFit/>
          </a:bodyPr>
          <a:lstStyle/>
          <a:p>
            <a:r>
              <a:rPr lang="ru-RU" sz="1632" dirty="0"/>
              <a:t>Вес (кг)</a:t>
            </a:r>
            <a:endParaRPr lang="en-US" sz="1632" dirty="0"/>
          </a:p>
        </p:txBody>
      </p:sp>
      <p:sp>
        <p:nvSpPr>
          <p:cNvPr id="3" name="Slide Number Placeholder 2">
            <a:extLst>
              <a:ext uri="{FF2B5EF4-FFF2-40B4-BE49-F238E27FC236}">
                <a16:creationId xmlns:a16="http://schemas.microsoft.com/office/drawing/2014/main" id="{12DF70EA-7925-4AF9-A19F-01C6229E69FE}"/>
              </a:ext>
            </a:extLst>
          </p:cNvPr>
          <p:cNvSpPr>
            <a:spLocks noGrp="1"/>
          </p:cNvSpPr>
          <p:nvPr>
            <p:ph type="sldNum" sz="quarter" idx="12"/>
          </p:nvPr>
        </p:nvSpPr>
        <p:spPr/>
        <p:txBody>
          <a:bodyPr/>
          <a:lstStyle/>
          <a:p>
            <a:fld id="{5F3F9096-8ED8-4F14-8F69-892A89853C22}" type="slidenum">
              <a:rPr lang="ru-RU" smtClean="0"/>
              <a:t>19</a:t>
            </a:fld>
            <a:endParaRPr lang="ru-RU" dirty="0"/>
          </a:p>
        </p:txBody>
      </p:sp>
    </p:spTree>
    <p:extLst>
      <p:ext uri="{BB962C8B-B14F-4D97-AF65-F5344CB8AC3E}">
        <p14:creationId xmlns:p14="http://schemas.microsoft.com/office/powerpoint/2010/main" val="347522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a:xfrm>
            <a:off x="609600" y="11113"/>
            <a:ext cx="9144000" cy="825500"/>
          </a:xfrm>
        </p:spPr>
        <p:txBody>
          <a:bodyPr>
            <a:normAutofit/>
          </a:bodyPr>
          <a:lstStyle/>
          <a:p>
            <a:r>
              <a:rPr lang="ru-RU" sz="3200" dirty="0">
                <a:solidFill>
                  <a:srgbClr val="002060"/>
                </a:solidFill>
              </a:rPr>
              <a:t>Заявление о конфликте интересов</a:t>
            </a:r>
          </a:p>
        </p:txBody>
      </p:sp>
      <p:sp>
        <p:nvSpPr>
          <p:cNvPr id="8" name="Content Placeholder 4"/>
          <p:cNvSpPr txBox="1">
            <a:spLocks/>
          </p:cNvSpPr>
          <p:nvPr/>
        </p:nvSpPr>
        <p:spPr>
          <a:xfrm>
            <a:off x="609600" y="1225294"/>
            <a:ext cx="5988251" cy="174659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INPro-Medium"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INPro-Medium"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INPro-Medium"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Pro-Medium"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INPro-Medium"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ru-RU" sz="1800" dirty="0">
                <a:solidFill>
                  <a:srgbClr val="002060"/>
                </a:solidFill>
              </a:rPr>
              <a:t>1. Гонорары в рамках сотрудничества МА</a:t>
            </a:r>
            <a:r>
              <a:rPr lang="en-US" sz="1800" dirty="0">
                <a:solidFill>
                  <a:srgbClr val="002060"/>
                </a:solidFill>
              </a:rPr>
              <a:t>G</a:t>
            </a:r>
            <a:r>
              <a:rPr lang="ru-RU" sz="1800" dirty="0">
                <a:solidFill>
                  <a:srgbClr val="002060"/>
                </a:solidFill>
              </a:rPr>
              <a:t> с компаниями: </a:t>
            </a:r>
          </a:p>
        </p:txBody>
      </p:sp>
      <p:sp>
        <p:nvSpPr>
          <p:cNvPr id="2" name="Rectangle 1"/>
          <p:cNvSpPr/>
          <p:nvPr/>
        </p:nvSpPr>
        <p:spPr>
          <a:xfrm>
            <a:off x="7003401" y="1225294"/>
            <a:ext cx="4578999" cy="1746594"/>
          </a:xfrm>
          <a:prstGeom prst="rect">
            <a:avLst/>
          </a:prstGeom>
          <a:ln>
            <a:solidFill>
              <a:schemeClr val="accent1"/>
            </a:solidFill>
          </a:ln>
        </p:spPr>
        <p:txBody>
          <a:bodyPr wrap="square" anchor="ctr">
            <a:noAutofit/>
          </a:bodyPr>
          <a:lstStyle/>
          <a:p>
            <a:pPr algn="ctr"/>
            <a:r>
              <a:rPr lang="ru-RU" sz="1500" dirty="0">
                <a:solidFill>
                  <a:srgbClr val="002060"/>
                </a:solidFill>
                <a:latin typeface="DINPro-Medium" panose="02000503030000020004" pitchFamily="50" charset="0"/>
              </a:rPr>
              <a:t>Наличие косвенного конфликта интересов</a:t>
            </a:r>
            <a:endParaRPr lang="en-US" sz="1500" dirty="0">
              <a:solidFill>
                <a:srgbClr val="002060"/>
              </a:solidFill>
              <a:latin typeface="DINPro-Medium" panose="02000503030000020004" pitchFamily="50" charset="0"/>
            </a:endParaRPr>
          </a:p>
        </p:txBody>
      </p:sp>
      <p:sp>
        <p:nvSpPr>
          <p:cNvPr id="9" name="Rectangle 8"/>
          <p:cNvSpPr/>
          <p:nvPr/>
        </p:nvSpPr>
        <p:spPr>
          <a:xfrm>
            <a:off x="7003401" y="3095349"/>
            <a:ext cx="4578999" cy="1311275"/>
          </a:xfrm>
          <a:prstGeom prst="rect">
            <a:avLst/>
          </a:prstGeom>
          <a:ln>
            <a:solidFill>
              <a:schemeClr val="accent1"/>
            </a:solidFill>
          </a:ln>
        </p:spPr>
        <p:txBody>
          <a:bodyPr wrap="square" anchor="ctr">
            <a:noAutofit/>
          </a:bodyPr>
          <a:lstStyle/>
          <a:p>
            <a:pPr algn="ctr"/>
            <a:r>
              <a:rPr lang="ru-RU" sz="1500" dirty="0">
                <a:solidFill>
                  <a:srgbClr val="002060"/>
                </a:solidFill>
                <a:latin typeface="DINPro-Medium" panose="02000503030000020004" pitchFamily="50" charset="0"/>
              </a:rPr>
              <a:t>Наличие косвенного конфликта интересов</a:t>
            </a:r>
            <a:endParaRPr lang="en-US" sz="1500" dirty="0">
              <a:solidFill>
                <a:srgbClr val="002060"/>
              </a:solidFill>
              <a:latin typeface="DINPro-Medium" panose="02000503030000020004" pitchFamily="50" charset="0"/>
            </a:endParaRPr>
          </a:p>
        </p:txBody>
      </p:sp>
      <p:sp>
        <p:nvSpPr>
          <p:cNvPr id="10" name="Rectangle 9"/>
          <p:cNvSpPr/>
          <p:nvPr/>
        </p:nvSpPr>
        <p:spPr>
          <a:xfrm>
            <a:off x="7003400" y="4526969"/>
            <a:ext cx="4578999" cy="1050292"/>
          </a:xfrm>
          <a:prstGeom prst="rect">
            <a:avLst/>
          </a:prstGeom>
          <a:ln>
            <a:solidFill>
              <a:schemeClr val="accent1"/>
            </a:solidFill>
          </a:ln>
        </p:spPr>
        <p:txBody>
          <a:bodyPr wrap="square" anchor="ctr">
            <a:noAutofit/>
          </a:bodyPr>
          <a:lstStyle/>
          <a:p>
            <a:pPr algn="ctr"/>
            <a:r>
              <a:rPr lang="ru-RU" sz="1500" dirty="0">
                <a:solidFill>
                  <a:srgbClr val="002060"/>
                </a:solidFill>
                <a:latin typeface="DINPro-Medium" panose="02000503030000020004" pitchFamily="50" charset="0"/>
              </a:rPr>
              <a:t>Отсутствие  конфликта интересов</a:t>
            </a:r>
            <a:endParaRPr lang="en-US" sz="1500" dirty="0">
              <a:solidFill>
                <a:srgbClr val="002060"/>
              </a:solidFill>
              <a:latin typeface="DINPro-Medium" panose="02000503030000020004" pitchFamily="50" charset="0"/>
            </a:endParaRPr>
          </a:p>
        </p:txBody>
      </p:sp>
      <p:sp>
        <p:nvSpPr>
          <p:cNvPr id="17" name="Rectangle 16">
            <a:extLst>
              <a:ext uri="{FF2B5EF4-FFF2-40B4-BE49-F238E27FC236}">
                <a16:creationId xmlns:a16="http://schemas.microsoft.com/office/drawing/2014/main" id="{215539A0-1507-44BF-A9B7-FB633B5B08FE}"/>
              </a:ext>
            </a:extLst>
          </p:cNvPr>
          <p:cNvSpPr/>
          <p:nvPr/>
        </p:nvSpPr>
        <p:spPr>
          <a:xfrm>
            <a:off x="1810266" y="1813323"/>
            <a:ext cx="1867348" cy="1012970"/>
          </a:xfrm>
          <a:prstGeom prst="rect">
            <a:avLst/>
          </a:prstGeom>
        </p:spPr>
        <p:txBody>
          <a:bodyPr wrap="square">
            <a:spAutoFit/>
          </a:bodyPr>
          <a:lstStyle/>
          <a:p>
            <a:pPr marL="685812" lvl="1" indent="-342906" defTabSz="914417">
              <a:buFont typeface="+mj-lt"/>
              <a:buAutoNum type="arabicPeriod" startAt="6"/>
              <a:defRPr/>
            </a:pPr>
            <a:r>
              <a:rPr lang="en-US" sz="997" dirty="0">
                <a:solidFill>
                  <a:srgbClr val="002060"/>
                </a:solidFill>
                <a:latin typeface="DINPro-Medium" panose="02000503030000020004" pitchFamily="50" charset="0"/>
              </a:rPr>
              <a:t>Sandoz + Novartis</a:t>
            </a:r>
          </a:p>
          <a:p>
            <a:pPr marL="685812" lvl="1" indent="-342906" defTabSz="914417">
              <a:buFont typeface="+mj-lt"/>
              <a:buAutoNum type="arabicPeriod" startAt="6"/>
              <a:defRPr/>
            </a:pPr>
            <a:r>
              <a:rPr lang="en-US" sz="997" dirty="0" err="1">
                <a:solidFill>
                  <a:srgbClr val="002060"/>
                </a:solidFill>
                <a:latin typeface="DINPro-Medium" panose="02000503030000020004" pitchFamily="50" charset="0"/>
              </a:rPr>
              <a:t>Recordati</a:t>
            </a:r>
            <a:endParaRPr lang="en-US" sz="997" dirty="0">
              <a:solidFill>
                <a:srgbClr val="002060"/>
              </a:solidFill>
              <a:latin typeface="DINPro-Medium" panose="02000503030000020004" pitchFamily="50" charset="0"/>
            </a:endParaRPr>
          </a:p>
          <a:p>
            <a:pPr marL="685812" lvl="1" indent="-342906" defTabSz="914417">
              <a:buFont typeface="+mj-lt"/>
              <a:buAutoNum type="arabicPeriod" startAt="6"/>
              <a:defRPr/>
            </a:pPr>
            <a:r>
              <a:rPr lang="en-US" sz="997" dirty="0" err="1">
                <a:solidFill>
                  <a:srgbClr val="002060"/>
                </a:solidFill>
                <a:latin typeface="DINPro-Medium" panose="02000503030000020004" pitchFamily="50" charset="0"/>
              </a:rPr>
              <a:t>Chiesi</a:t>
            </a:r>
            <a:endParaRPr lang="en-US" sz="997" dirty="0">
              <a:solidFill>
                <a:srgbClr val="002060"/>
              </a:solidFill>
              <a:latin typeface="DINPro-Medium" panose="02000503030000020004" pitchFamily="50" charset="0"/>
            </a:endParaRPr>
          </a:p>
          <a:p>
            <a:pPr marL="685812" lvl="1" indent="-342906" defTabSz="914417">
              <a:buFont typeface="+mj-lt"/>
              <a:buAutoNum type="arabicPeriod" startAt="6"/>
              <a:defRPr/>
            </a:pPr>
            <a:r>
              <a:rPr lang="en-US" sz="997" dirty="0">
                <a:solidFill>
                  <a:srgbClr val="002060"/>
                </a:solidFill>
                <a:latin typeface="DINPro-Medium" panose="02000503030000020004" pitchFamily="50" charset="0"/>
              </a:rPr>
              <a:t>Shire</a:t>
            </a:r>
          </a:p>
          <a:p>
            <a:pPr marL="685812" lvl="1" indent="-342906" defTabSz="914417">
              <a:buFont typeface="+mj-lt"/>
              <a:buAutoNum type="arabicPeriod" startAt="6"/>
              <a:defRPr/>
            </a:pPr>
            <a:r>
              <a:rPr lang="en-US" sz="997" dirty="0">
                <a:solidFill>
                  <a:srgbClr val="002060"/>
                </a:solidFill>
                <a:latin typeface="DINPro-Medium" panose="02000503030000020004" pitchFamily="50" charset="0"/>
              </a:rPr>
              <a:t>Valeant</a:t>
            </a:r>
            <a:endParaRPr lang="ru-RU" sz="997" dirty="0">
              <a:solidFill>
                <a:srgbClr val="002060"/>
              </a:solidFill>
              <a:latin typeface="DINPro-Medium" panose="02000503030000020004" pitchFamily="50" charset="0"/>
            </a:endParaRPr>
          </a:p>
        </p:txBody>
      </p:sp>
      <p:sp>
        <p:nvSpPr>
          <p:cNvPr id="18" name="Rectangle 17">
            <a:extLst>
              <a:ext uri="{FF2B5EF4-FFF2-40B4-BE49-F238E27FC236}">
                <a16:creationId xmlns:a16="http://schemas.microsoft.com/office/drawing/2014/main" id="{0D861EB1-2003-4B6B-92B1-ADE9DD4DCFC1}"/>
              </a:ext>
            </a:extLst>
          </p:cNvPr>
          <p:cNvSpPr/>
          <p:nvPr/>
        </p:nvSpPr>
        <p:spPr>
          <a:xfrm>
            <a:off x="3603725" y="1803392"/>
            <a:ext cx="1529938" cy="1291957"/>
          </a:xfrm>
          <a:prstGeom prst="rect">
            <a:avLst/>
          </a:prstGeom>
        </p:spPr>
        <p:txBody>
          <a:bodyPr wrap="square">
            <a:spAutoFit/>
          </a:bodyPr>
          <a:lstStyle/>
          <a:p>
            <a:pPr marL="207294" indent="-207294" defTabSz="914417">
              <a:buFont typeface="+mj-lt"/>
              <a:buAutoNum type="arabicPeriod" startAt="11"/>
              <a:defRPr/>
            </a:pPr>
            <a:r>
              <a:rPr lang="ru-RU" sz="997" dirty="0" err="1">
                <a:solidFill>
                  <a:srgbClr val="002060"/>
                </a:solidFill>
                <a:latin typeface="DINPro-Medium" panose="02000503030000020004" pitchFamily="50" charset="0"/>
              </a:rPr>
              <a:t>Фармасинтез</a:t>
            </a:r>
            <a:endParaRPr lang="ru-RU" sz="997" dirty="0">
              <a:solidFill>
                <a:srgbClr val="002060"/>
              </a:solidFill>
              <a:latin typeface="DINPro-Medium" panose="02000503030000020004" pitchFamily="50" charset="0"/>
            </a:endParaRPr>
          </a:p>
          <a:p>
            <a:pPr marL="171453" indent="-171453" defTabSz="914417">
              <a:buFont typeface="+mj-lt"/>
              <a:buAutoNum type="arabicPeriod" startAt="11"/>
              <a:defRPr/>
            </a:pPr>
            <a:r>
              <a:rPr lang="ru-RU" sz="997" dirty="0">
                <a:solidFill>
                  <a:srgbClr val="002060"/>
                </a:solidFill>
                <a:latin typeface="DINPro-Medium" panose="02000503030000020004" pitchFamily="50" charset="0"/>
              </a:rPr>
              <a:t>Такеда</a:t>
            </a:r>
            <a:endParaRPr lang="en-US" sz="997" dirty="0">
              <a:solidFill>
                <a:srgbClr val="002060"/>
              </a:solidFill>
              <a:latin typeface="DINPro-Medium" panose="02000503030000020004" pitchFamily="50" charset="0"/>
            </a:endParaRPr>
          </a:p>
          <a:p>
            <a:pPr marL="171453" indent="-171453" defTabSz="914417">
              <a:buFont typeface="+mj-lt"/>
              <a:buAutoNum type="arabicPeriod" startAt="11"/>
              <a:defRPr/>
            </a:pPr>
            <a:r>
              <a:rPr lang="ru-RU" sz="997" dirty="0" err="1">
                <a:solidFill>
                  <a:srgbClr val="002060"/>
                </a:solidFill>
                <a:latin typeface="DINPro-Medium" panose="02000503030000020004" pitchFamily="50" charset="0"/>
              </a:rPr>
              <a:t>Тева</a:t>
            </a:r>
            <a:endParaRPr lang="en-US" sz="997" dirty="0">
              <a:solidFill>
                <a:srgbClr val="002060"/>
              </a:solidFill>
              <a:latin typeface="DINPro-Medium" panose="02000503030000020004" pitchFamily="50" charset="0"/>
            </a:endParaRPr>
          </a:p>
          <a:p>
            <a:pPr defTabSz="914417">
              <a:defRPr/>
            </a:pPr>
            <a:r>
              <a:rPr lang="en-US" sz="997" dirty="0">
                <a:solidFill>
                  <a:srgbClr val="002060"/>
                </a:solidFill>
                <a:latin typeface="DINPro-Medium" panose="02000503030000020004" pitchFamily="50" charset="0"/>
              </a:rPr>
              <a:t>14. Allergan</a:t>
            </a:r>
            <a:endParaRPr lang="ru-RU" sz="997" dirty="0">
              <a:solidFill>
                <a:srgbClr val="002060"/>
              </a:solidFill>
              <a:latin typeface="DINPro-Medium" panose="02000503030000020004" pitchFamily="50" charset="0"/>
            </a:endParaRPr>
          </a:p>
          <a:p>
            <a:pPr defTabSz="914417">
              <a:defRPr/>
            </a:pPr>
            <a:r>
              <a:rPr lang="ru-RU" sz="997" dirty="0">
                <a:solidFill>
                  <a:srgbClr val="002060"/>
                </a:solidFill>
                <a:latin typeface="DINPro-Medium" panose="02000503030000020004" pitchFamily="50" charset="0"/>
              </a:rPr>
              <a:t>15</a:t>
            </a:r>
            <a:r>
              <a:rPr lang="en-US" sz="997" dirty="0">
                <a:solidFill>
                  <a:srgbClr val="002060"/>
                </a:solidFill>
                <a:latin typeface="DINPro-Medium" panose="02000503030000020004" pitchFamily="50" charset="0"/>
              </a:rPr>
              <a:t>. Gilead Sciences</a:t>
            </a:r>
          </a:p>
          <a:p>
            <a:pPr defTabSz="914417">
              <a:defRPr/>
            </a:pPr>
            <a:r>
              <a:rPr lang="en-US" sz="997" dirty="0">
                <a:solidFill>
                  <a:srgbClr val="002060"/>
                </a:solidFill>
                <a:latin typeface="DINPro-Medium" panose="02000503030000020004" pitchFamily="50" charset="0"/>
              </a:rPr>
              <a:t>16. J&amp;J</a:t>
            </a:r>
          </a:p>
          <a:p>
            <a:pPr defTabSz="914417">
              <a:defRPr/>
            </a:pPr>
            <a:r>
              <a:rPr lang="en-US" sz="997" dirty="0">
                <a:solidFill>
                  <a:srgbClr val="002060"/>
                </a:solidFill>
                <a:latin typeface="DINPro-Medium" panose="02000503030000020004" pitchFamily="50" charset="0"/>
              </a:rPr>
              <a:t>17. Santen</a:t>
            </a:r>
          </a:p>
          <a:p>
            <a:pPr marL="116605" indent="-116605" defTabSz="914417">
              <a:buFont typeface="Wingdings" panose="05000000000000000000" pitchFamily="2" charset="2"/>
              <a:buChar char="ü"/>
              <a:defRPr/>
            </a:pPr>
            <a:endParaRPr lang="en-US" sz="816" dirty="0">
              <a:solidFill>
                <a:srgbClr val="002060"/>
              </a:solidFill>
              <a:latin typeface="DINPro-Medium" panose="02000503030000020004" pitchFamily="50" charset="0"/>
            </a:endParaRPr>
          </a:p>
        </p:txBody>
      </p:sp>
      <p:sp>
        <p:nvSpPr>
          <p:cNvPr id="4" name="TextBox 3">
            <a:extLst>
              <a:ext uri="{FF2B5EF4-FFF2-40B4-BE49-F238E27FC236}">
                <a16:creationId xmlns:a16="http://schemas.microsoft.com/office/drawing/2014/main" id="{FEDEA56C-4828-4EDE-A56B-4E945ED46D30}"/>
              </a:ext>
            </a:extLst>
          </p:cNvPr>
          <p:cNvSpPr txBox="1"/>
          <p:nvPr/>
        </p:nvSpPr>
        <p:spPr>
          <a:xfrm>
            <a:off x="584447" y="5697604"/>
            <a:ext cx="5988253" cy="923330"/>
          </a:xfrm>
          <a:prstGeom prst="rect">
            <a:avLst/>
          </a:prstGeom>
          <a:noFill/>
          <a:ln>
            <a:solidFill>
              <a:schemeClr val="accent1"/>
            </a:solidFill>
          </a:ln>
        </p:spPr>
        <p:txBody>
          <a:bodyPr wrap="square" rtlCol="0">
            <a:spAutoFit/>
          </a:bodyPr>
          <a:lstStyle/>
          <a:p>
            <a:r>
              <a:rPr lang="ru-RU" dirty="0">
                <a:solidFill>
                  <a:srgbClr val="002060"/>
                </a:solidFill>
              </a:rPr>
              <a:t>4. Другое:</a:t>
            </a:r>
          </a:p>
          <a:p>
            <a:r>
              <a:rPr lang="ru-RU" sz="1100" dirty="0">
                <a:solidFill>
                  <a:srgbClr val="002060"/>
                </a:solidFill>
              </a:rPr>
              <a:t>Гонорары за участие в советах экспертов – </a:t>
            </a:r>
            <a:r>
              <a:rPr lang="en-US" sz="1100" dirty="0" err="1">
                <a:solidFill>
                  <a:srgbClr val="002060"/>
                </a:solidFill>
              </a:rPr>
              <a:t>NovoNordisk</a:t>
            </a:r>
            <a:endParaRPr lang="ru-RU" sz="1100" dirty="0">
              <a:solidFill>
                <a:srgbClr val="002060"/>
              </a:solidFill>
            </a:endParaRPr>
          </a:p>
          <a:p>
            <a:endParaRPr lang="ru-RU" sz="1200" dirty="0"/>
          </a:p>
          <a:p>
            <a:endParaRPr lang="en-US" sz="1200" dirty="0"/>
          </a:p>
        </p:txBody>
      </p:sp>
      <p:sp>
        <p:nvSpPr>
          <p:cNvPr id="5" name="Rectangle 4">
            <a:extLst>
              <a:ext uri="{FF2B5EF4-FFF2-40B4-BE49-F238E27FC236}">
                <a16:creationId xmlns:a16="http://schemas.microsoft.com/office/drawing/2014/main" id="{1831B9E6-5B7C-4096-BAD6-8C2388A5905A}"/>
              </a:ext>
            </a:extLst>
          </p:cNvPr>
          <p:cNvSpPr/>
          <p:nvPr/>
        </p:nvSpPr>
        <p:spPr>
          <a:xfrm>
            <a:off x="204050" y="1813323"/>
            <a:ext cx="1986871" cy="938719"/>
          </a:xfrm>
          <a:prstGeom prst="rect">
            <a:avLst/>
          </a:prstGeom>
        </p:spPr>
        <p:txBody>
          <a:bodyPr wrap="square">
            <a:spAutoFit/>
          </a:bodyPr>
          <a:lstStyle/>
          <a:p>
            <a:pPr marL="914398" lvl="1" indent="-457200">
              <a:buFont typeface="+mj-lt"/>
              <a:buAutoNum type="arabicPeriod"/>
            </a:pPr>
            <a:r>
              <a:rPr lang="en-US" sz="1100" dirty="0">
                <a:solidFill>
                  <a:srgbClr val="002060"/>
                </a:solidFill>
              </a:rPr>
              <a:t>AstraZeneca </a:t>
            </a:r>
            <a:endParaRPr lang="ru-RU" sz="1100" dirty="0">
              <a:solidFill>
                <a:srgbClr val="002060"/>
              </a:solidFill>
            </a:endParaRPr>
          </a:p>
          <a:p>
            <a:pPr marL="914398" lvl="1" indent="-457200">
              <a:buFont typeface="+mj-lt"/>
              <a:buAutoNum type="arabicPeriod"/>
            </a:pPr>
            <a:r>
              <a:rPr lang="en-US" sz="1100" dirty="0">
                <a:solidFill>
                  <a:srgbClr val="002060"/>
                </a:solidFill>
              </a:rPr>
              <a:t>Sanofi</a:t>
            </a:r>
            <a:endParaRPr lang="ru-RU" sz="1100" dirty="0">
              <a:solidFill>
                <a:srgbClr val="002060"/>
              </a:solidFill>
            </a:endParaRPr>
          </a:p>
          <a:p>
            <a:pPr marL="914398" lvl="1" indent="-457200">
              <a:buFont typeface="+mj-lt"/>
              <a:buAutoNum type="arabicPeriod"/>
            </a:pPr>
            <a:r>
              <a:rPr lang="en-US" sz="1100" dirty="0">
                <a:solidFill>
                  <a:srgbClr val="002060"/>
                </a:solidFill>
              </a:rPr>
              <a:t>Merck</a:t>
            </a:r>
            <a:endParaRPr lang="ru-RU" sz="1100" dirty="0">
              <a:solidFill>
                <a:srgbClr val="002060"/>
              </a:solidFill>
            </a:endParaRPr>
          </a:p>
          <a:p>
            <a:pPr marL="914398" lvl="1" indent="-457200">
              <a:buFont typeface="+mj-lt"/>
              <a:buAutoNum type="arabicPeriod"/>
            </a:pPr>
            <a:r>
              <a:rPr lang="fr-FR" sz="1100" dirty="0">
                <a:solidFill>
                  <a:srgbClr val="002060"/>
                </a:solidFill>
              </a:rPr>
              <a:t>B</a:t>
            </a:r>
            <a:r>
              <a:rPr lang="en-US" sz="1100" dirty="0" err="1">
                <a:solidFill>
                  <a:srgbClr val="002060"/>
                </a:solidFill>
              </a:rPr>
              <a:t>ayer</a:t>
            </a:r>
            <a:endParaRPr lang="ru-RU" sz="1100" dirty="0">
              <a:solidFill>
                <a:srgbClr val="002060"/>
              </a:solidFill>
            </a:endParaRPr>
          </a:p>
          <a:p>
            <a:pPr marL="914398" lvl="1" indent="-457200">
              <a:buFont typeface="+mj-lt"/>
              <a:buAutoNum type="arabicPeriod"/>
            </a:pPr>
            <a:r>
              <a:rPr lang="en-US" sz="1100" dirty="0" err="1">
                <a:solidFill>
                  <a:srgbClr val="002060"/>
                </a:solidFill>
              </a:rPr>
              <a:t>DrReddis</a:t>
            </a:r>
            <a:endParaRPr lang="ru-RU" sz="1100" dirty="0">
              <a:solidFill>
                <a:srgbClr val="002060"/>
              </a:solidFill>
            </a:endParaRPr>
          </a:p>
        </p:txBody>
      </p:sp>
      <p:sp>
        <p:nvSpPr>
          <p:cNvPr id="3" name="Rectangle 2">
            <a:extLst>
              <a:ext uri="{FF2B5EF4-FFF2-40B4-BE49-F238E27FC236}">
                <a16:creationId xmlns:a16="http://schemas.microsoft.com/office/drawing/2014/main" id="{7381028C-2841-440E-8ABF-F0FEB613B53D}"/>
              </a:ext>
            </a:extLst>
          </p:cNvPr>
          <p:cNvSpPr/>
          <p:nvPr/>
        </p:nvSpPr>
        <p:spPr>
          <a:xfrm>
            <a:off x="603509" y="3066698"/>
            <a:ext cx="5988251" cy="1339926"/>
          </a:xfrm>
          <a:prstGeom prst="rect">
            <a:avLst/>
          </a:prstGeom>
          <a:ln>
            <a:solidFill>
              <a:schemeClr val="accent1"/>
            </a:solidFill>
          </a:ln>
        </p:spPr>
        <p:txBody>
          <a:bodyPr wrap="square">
            <a:noAutofit/>
          </a:bodyPr>
          <a:lstStyle/>
          <a:p>
            <a:pPr marL="231779" indent="-231779">
              <a:buNone/>
            </a:pPr>
            <a:r>
              <a:rPr lang="ru-RU" dirty="0">
                <a:solidFill>
                  <a:srgbClr val="002060"/>
                </a:solidFill>
              </a:rPr>
              <a:t>2. Трудоустройство в компаниях, чьи препараты</a:t>
            </a:r>
            <a:r>
              <a:rPr lang="en-US" dirty="0">
                <a:solidFill>
                  <a:srgbClr val="002060"/>
                </a:solidFill>
              </a:rPr>
              <a:t> </a:t>
            </a:r>
            <a:r>
              <a:rPr lang="ru-RU" dirty="0">
                <a:solidFill>
                  <a:srgbClr val="002060"/>
                </a:solidFill>
              </a:rPr>
              <a:t>обсуждаются  данной презентации </a:t>
            </a:r>
            <a:endParaRPr lang="en-US" dirty="0">
              <a:solidFill>
                <a:srgbClr val="002060"/>
              </a:solidFill>
            </a:endParaRPr>
          </a:p>
          <a:p>
            <a:pPr marL="231779" indent="-231779">
              <a:buNone/>
            </a:pPr>
            <a:endParaRPr lang="en-US" dirty="0">
              <a:solidFill>
                <a:srgbClr val="002060"/>
              </a:solidFill>
            </a:endParaRPr>
          </a:p>
          <a:p>
            <a:pPr marL="231779" indent="-231779">
              <a:buNone/>
            </a:pPr>
            <a:r>
              <a:rPr lang="en-US" dirty="0">
                <a:solidFill>
                  <a:srgbClr val="002060"/>
                </a:solidFill>
              </a:rPr>
              <a:t>			</a:t>
            </a:r>
          </a:p>
          <a:p>
            <a:pPr marL="231779" indent="-231779">
              <a:buNone/>
            </a:pPr>
            <a:endParaRPr lang="ru-RU" dirty="0">
              <a:solidFill>
                <a:srgbClr val="002060"/>
              </a:solidFill>
            </a:endParaRPr>
          </a:p>
        </p:txBody>
      </p:sp>
      <p:sp>
        <p:nvSpPr>
          <p:cNvPr id="23" name="Rectangle 22">
            <a:extLst>
              <a:ext uri="{FF2B5EF4-FFF2-40B4-BE49-F238E27FC236}">
                <a16:creationId xmlns:a16="http://schemas.microsoft.com/office/drawing/2014/main" id="{3FAB3DD1-1EFD-45BE-8673-B96ACFE9D1E0}"/>
              </a:ext>
            </a:extLst>
          </p:cNvPr>
          <p:cNvSpPr/>
          <p:nvPr/>
        </p:nvSpPr>
        <p:spPr>
          <a:xfrm>
            <a:off x="603507" y="4526968"/>
            <a:ext cx="5988254" cy="1050292"/>
          </a:xfrm>
          <a:prstGeom prst="rect">
            <a:avLst/>
          </a:prstGeom>
          <a:ln>
            <a:solidFill>
              <a:schemeClr val="accent1"/>
            </a:solidFill>
          </a:ln>
        </p:spPr>
        <p:txBody>
          <a:bodyPr wrap="square">
            <a:noAutofit/>
          </a:bodyPr>
          <a:lstStyle/>
          <a:p>
            <a:pPr lvl="0" defTabSz="1008400">
              <a:spcBef>
                <a:spcPts val="1103"/>
              </a:spcBef>
              <a:defRPr/>
            </a:pPr>
            <a:r>
              <a:rPr lang="ru-RU" dirty="0">
                <a:solidFill>
                  <a:srgbClr val="002060"/>
                </a:solidFill>
              </a:rPr>
              <a:t>3. Владение акциями компаний, чти препараты  обсуждаются  данной презентации</a:t>
            </a:r>
          </a:p>
          <a:p>
            <a:pPr marL="231779" indent="-231779">
              <a:buNone/>
            </a:pPr>
            <a:endParaRPr lang="en-US" dirty="0">
              <a:solidFill>
                <a:srgbClr val="002060"/>
              </a:solidFill>
            </a:endParaRPr>
          </a:p>
          <a:p>
            <a:pPr marL="231779" indent="-231779">
              <a:buNone/>
            </a:pPr>
            <a:r>
              <a:rPr lang="en-US" dirty="0">
                <a:solidFill>
                  <a:srgbClr val="002060"/>
                </a:solidFill>
              </a:rPr>
              <a:t>			</a:t>
            </a:r>
          </a:p>
          <a:p>
            <a:pPr marL="231779" indent="-231779">
              <a:buNone/>
            </a:pPr>
            <a:endParaRPr lang="ru-RU" dirty="0">
              <a:solidFill>
                <a:srgbClr val="002060"/>
              </a:solidFill>
            </a:endParaRPr>
          </a:p>
        </p:txBody>
      </p:sp>
      <p:sp>
        <p:nvSpPr>
          <p:cNvPr id="6" name="Rectangle 5">
            <a:extLst>
              <a:ext uri="{FF2B5EF4-FFF2-40B4-BE49-F238E27FC236}">
                <a16:creationId xmlns:a16="http://schemas.microsoft.com/office/drawing/2014/main" id="{19F20469-12AA-4374-AD5B-BF0103C9ED10}"/>
              </a:ext>
            </a:extLst>
          </p:cNvPr>
          <p:cNvSpPr/>
          <p:nvPr/>
        </p:nvSpPr>
        <p:spPr>
          <a:xfrm>
            <a:off x="204050" y="3673447"/>
            <a:ext cx="5630911" cy="677108"/>
          </a:xfrm>
          <a:prstGeom prst="rect">
            <a:avLst/>
          </a:prstGeom>
        </p:spPr>
        <p:txBody>
          <a:bodyPr wrap="square">
            <a:spAutoFit/>
          </a:bodyPr>
          <a:lstStyle/>
          <a:p>
            <a:pPr marL="378149" lvl="1" defTabSz="1008400">
              <a:spcBef>
                <a:spcPts val="551"/>
              </a:spcBef>
              <a:defRPr/>
            </a:pPr>
            <a:r>
              <a:rPr lang="ru-RU" sz="1100" u="sng" dirty="0">
                <a:solidFill>
                  <a:srgbClr val="002060"/>
                </a:solidFill>
              </a:rPr>
              <a:t>Комментарий: </a:t>
            </a:r>
          </a:p>
          <a:p>
            <a:pPr marL="378149" lvl="1" defTabSz="1008400">
              <a:spcBef>
                <a:spcPts val="551"/>
              </a:spcBef>
              <a:defRPr/>
            </a:pPr>
            <a:r>
              <a:rPr lang="ru-RU" sz="1100" dirty="0">
                <a:solidFill>
                  <a:srgbClr val="002060"/>
                </a:solidFill>
              </a:rPr>
              <a:t>1. Ранее </a:t>
            </a:r>
            <a:r>
              <a:rPr lang="en-US" sz="1100" dirty="0">
                <a:solidFill>
                  <a:srgbClr val="002060"/>
                </a:solidFill>
              </a:rPr>
              <a:t>(</a:t>
            </a:r>
            <a:r>
              <a:rPr lang="ru-RU" sz="1100" dirty="0">
                <a:solidFill>
                  <a:srgbClr val="002060"/>
                </a:solidFill>
              </a:rPr>
              <a:t>до 16 октября 201</a:t>
            </a:r>
            <a:r>
              <a:rPr lang="en-US" sz="1100" dirty="0">
                <a:solidFill>
                  <a:srgbClr val="002060"/>
                </a:solidFill>
              </a:rPr>
              <a:t>5</a:t>
            </a:r>
            <a:r>
              <a:rPr lang="ru-RU" sz="1100" dirty="0">
                <a:solidFill>
                  <a:srgbClr val="002060"/>
                </a:solidFill>
              </a:rPr>
              <a:t> года</a:t>
            </a:r>
            <a:r>
              <a:rPr lang="en-US" sz="1100" dirty="0">
                <a:solidFill>
                  <a:srgbClr val="002060"/>
                </a:solidFill>
              </a:rPr>
              <a:t>)</a:t>
            </a:r>
            <a:r>
              <a:rPr lang="ru-RU" sz="1100" dirty="0">
                <a:solidFill>
                  <a:srgbClr val="002060"/>
                </a:solidFill>
              </a:rPr>
              <a:t> – руководитель медицинского отдела </a:t>
            </a:r>
            <a:r>
              <a:rPr lang="en-US" sz="1100" dirty="0">
                <a:solidFill>
                  <a:srgbClr val="002060"/>
                </a:solidFill>
              </a:rPr>
              <a:t>Sanofi Diabetes </a:t>
            </a:r>
          </a:p>
        </p:txBody>
      </p:sp>
      <p:sp>
        <p:nvSpPr>
          <p:cNvPr id="24" name="Rectangle 23">
            <a:extLst>
              <a:ext uri="{FF2B5EF4-FFF2-40B4-BE49-F238E27FC236}">
                <a16:creationId xmlns:a16="http://schemas.microsoft.com/office/drawing/2014/main" id="{2C9DD69D-D06C-4D5A-AB69-679F88AC0A53}"/>
              </a:ext>
            </a:extLst>
          </p:cNvPr>
          <p:cNvSpPr/>
          <p:nvPr/>
        </p:nvSpPr>
        <p:spPr>
          <a:xfrm>
            <a:off x="7028554" y="5726720"/>
            <a:ext cx="4578999" cy="894214"/>
          </a:xfrm>
          <a:prstGeom prst="rect">
            <a:avLst/>
          </a:prstGeom>
          <a:ln>
            <a:solidFill>
              <a:schemeClr val="accent1"/>
            </a:solidFill>
          </a:ln>
        </p:spPr>
        <p:txBody>
          <a:bodyPr wrap="square" anchor="ctr">
            <a:noAutofit/>
          </a:bodyPr>
          <a:lstStyle/>
          <a:p>
            <a:pPr algn="ctr"/>
            <a:r>
              <a:rPr lang="ru-RU" sz="1500" dirty="0">
                <a:solidFill>
                  <a:srgbClr val="002060"/>
                </a:solidFill>
                <a:latin typeface="DINPro-Medium" panose="02000503030000020004" pitchFamily="50" charset="0"/>
              </a:rPr>
              <a:t>Отсутствие  конфликта интересов</a:t>
            </a:r>
            <a:endParaRPr lang="en-US" sz="1500" dirty="0">
              <a:solidFill>
                <a:srgbClr val="002060"/>
              </a:solidFill>
              <a:latin typeface="DINPro-Medium" panose="02000503030000020004" pitchFamily="50" charset="0"/>
            </a:endParaRPr>
          </a:p>
        </p:txBody>
      </p:sp>
      <p:sp>
        <p:nvSpPr>
          <p:cNvPr id="25" name="Isosceles Triangle 24">
            <a:extLst>
              <a:ext uri="{FF2B5EF4-FFF2-40B4-BE49-F238E27FC236}">
                <a16:creationId xmlns:a16="http://schemas.microsoft.com/office/drawing/2014/main" id="{228DE0BF-BF49-4404-A626-6207DC87A838}"/>
              </a:ext>
            </a:extLst>
          </p:cNvPr>
          <p:cNvSpPr/>
          <p:nvPr/>
        </p:nvSpPr>
        <p:spPr>
          <a:xfrm rot="5400000">
            <a:off x="6431710" y="6026702"/>
            <a:ext cx="861374" cy="2031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26" name="Isosceles Triangle 25">
            <a:extLst>
              <a:ext uri="{FF2B5EF4-FFF2-40B4-BE49-F238E27FC236}">
                <a16:creationId xmlns:a16="http://schemas.microsoft.com/office/drawing/2014/main" id="{6AE4847C-40F1-464F-BE7B-CFEED735AD3B}"/>
              </a:ext>
            </a:extLst>
          </p:cNvPr>
          <p:cNvSpPr/>
          <p:nvPr/>
        </p:nvSpPr>
        <p:spPr>
          <a:xfrm rot="5400000">
            <a:off x="6431390" y="4950525"/>
            <a:ext cx="861374" cy="2031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27" name="Isosceles Triangle 26">
            <a:extLst>
              <a:ext uri="{FF2B5EF4-FFF2-40B4-BE49-F238E27FC236}">
                <a16:creationId xmlns:a16="http://schemas.microsoft.com/office/drawing/2014/main" id="{6CDC5730-88A6-480D-8861-ACED3C299F5B}"/>
              </a:ext>
            </a:extLst>
          </p:cNvPr>
          <p:cNvSpPr/>
          <p:nvPr/>
        </p:nvSpPr>
        <p:spPr>
          <a:xfrm rot="5400000">
            <a:off x="6412365" y="3649397"/>
            <a:ext cx="861374" cy="2031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28" name="Isosceles Triangle 27">
            <a:extLst>
              <a:ext uri="{FF2B5EF4-FFF2-40B4-BE49-F238E27FC236}">
                <a16:creationId xmlns:a16="http://schemas.microsoft.com/office/drawing/2014/main" id="{21468821-CB78-42B7-ABE7-F519959FA131}"/>
              </a:ext>
            </a:extLst>
          </p:cNvPr>
          <p:cNvSpPr/>
          <p:nvPr/>
        </p:nvSpPr>
        <p:spPr>
          <a:xfrm rot="5400000">
            <a:off x="6394845" y="1976867"/>
            <a:ext cx="861374" cy="2031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7" name="Slide Number Placeholder 6">
            <a:extLst>
              <a:ext uri="{FF2B5EF4-FFF2-40B4-BE49-F238E27FC236}">
                <a16:creationId xmlns:a16="http://schemas.microsoft.com/office/drawing/2014/main" id="{D5F15469-F236-4F1D-88B8-0C5837195230}"/>
              </a:ext>
            </a:extLst>
          </p:cNvPr>
          <p:cNvSpPr>
            <a:spLocks noGrp="1"/>
          </p:cNvSpPr>
          <p:nvPr>
            <p:ph type="sldNum" sz="quarter" idx="12"/>
          </p:nvPr>
        </p:nvSpPr>
        <p:spPr/>
        <p:txBody>
          <a:bodyPr/>
          <a:lstStyle/>
          <a:p>
            <a:fld id="{5F3F9096-8ED8-4F14-8F69-892A89853C22}" type="slidenum">
              <a:rPr lang="ru-RU" smtClean="0"/>
              <a:t>2</a:t>
            </a:fld>
            <a:endParaRPr lang="ru-RU"/>
          </a:p>
        </p:txBody>
      </p:sp>
    </p:spTree>
    <p:extLst>
      <p:ext uri="{BB962C8B-B14F-4D97-AF65-F5344CB8AC3E}">
        <p14:creationId xmlns:p14="http://schemas.microsoft.com/office/powerpoint/2010/main" val="402905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title"/>
          </p:nvPr>
        </p:nvSpPr>
        <p:spPr/>
        <p:txBody>
          <a:bodyPr/>
          <a:lstStyle/>
          <a:p>
            <a:r>
              <a:rPr lang="ru-RU" dirty="0" err="1"/>
              <a:t>DiRECT</a:t>
            </a:r>
            <a:endParaRPr lang="en-US" dirty="0"/>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sp>
        <p:nvSpPr>
          <p:cNvPr id="8" name="TextBox 7">
            <a:extLst>
              <a:ext uri="{FF2B5EF4-FFF2-40B4-BE49-F238E27FC236}">
                <a16:creationId xmlns:a16="http://schemas.microsoft.com/office/drawing/2014/main" id="{0832548A-42EF-45FC-B747-11DBCECAEBFC}"/>
              </a:ext>
            </a:extLst>
          </p:cNvPr>
          <p:cNvSpPr txBox="1"/>
          <p:nvPr/>
        </p:nvSpPr>
        <p:spPr>
          <a:xfrm rot="16200000">
            <a:off x="1225112" y="2521073"/>
            <a:ext cx="3305059" cy="343492"/>
          </a:xfrm>
          <a:prstGeom prst="rect">
            <a:avLst/>
          </a:prstGeom>
          <a:solidFill>
            <a:schemeClr val="bg1"/>
          </a:solidFill>
        </p:spPr>
        <p:txBody>
          <a:bodyPr wrap="square" rtlCol="0">
            <a:spAutoFit/>
          </a:bodyPr>
          <a:lstStyle/>
          <a:p>
            <a:pPr algn="ctr"/>
            <a:endParaRPr lang="en-US" sz="1632" dirty="0"/>
          </a:p>
        </p:txBody>
      </p:sp>
      <p:graphicFrame>
        <p:nvGraphicFramePr>
          <p:cNvPr id="11" name="Chart 10">
            <a:extLst>
              <a:ext uri="{FF2B5EF4-FFF2-40B4-BE49-F238E27FC236}">
                <a16:creationId xmlns:a16="http://schemas.microsoft.com/office/drawing/2014/main" id="{2885E330-AB42-499B-8587-CCA8080F8609}"/>
              </a:ext>
            </a:extLst>
          </p:cNvPr>
          <p:cNvGraphicFramePr/>
          <p:nvPr>
            <p:extLst/>
          </p:nvPr>
        </p:nvGraphicFramePr>
        <p:xfrm>
          <a:off x="3045098" y="1040288"/>
          <a:ext cx="5804252" cy="4975073"/>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7051CC0A-9FA2-4ACB-AAF4-E195B12E1713}"/>
              </a:ext>
            </a:extLst>
          </p:cNvPr>
          <p:cNvSpPr/>
          <p:nvPr/>
        </p:nvSpPr>
        <p:spPr>
          <a:xfrm>
            <a:off x="4644937" y="1494249"/>
            <a:ext cx="3443571" cy="343492"/>
          </a:xfrm>
          <a:prstGeom prst="rect">
            <a:avLst/>
          </a:prstGeom>
        </p:spPr>
        <p:txBody>
          <a:bodyPr wrap="none">
            <a:spAutoFit/>
          </a:bodyPr>
          <a:lstStyle/>
          <a:p>
            <a:r>
              <a:rPr lang="ru-RU" sz="1632" dirty="0"/>
              <a:t>ОР </a:t>
            </a:r>
            <a:r>
              <a:rPr lang="it-IT" sz="1632" dirty="0"/>
              <a:t>19·7, 95% CI 7·8–49·8; p&lt;0·0001</a:t>
            </a:r>
            <a:endParaRPr lang="en-US" sz="1632" dirty="0"/>
          </a:p>
        </p:txBody>
      </p:sp>
      <p:sp>
        <p:nvSpPr>
          <p:cNvPr id="3" name="Slide Number Placeholder 2">
            <a:extLst>
              <a:ext uri="{FF2B5EF4-FFF2-40B4-BE49-F238E27FC236}">
                <a16:creationId xmlns:a16="http://schemas.microsoft.com/office/drawing/2014/main" id="{B2C27B54-87E4-45CF-BA67-73ACA76819F7}"/>
              </a:ext>
            </a:extLst>
          </p:cNvPr>
          <p:cNvSpPr>
            <a:spLocks noGrp="1"/>
          </p:cNvSpPr>
          <p:nvPr>
            <p:ph type="sldNum" sz="quarter" idx="12"/>
          </p:nvPr>
        </p:nvSpPr>
        <p:spPr/>
        <p:txBody>
          <a:bodyPr/>
          <a:lstStyle/>
          <a:p>
            <a:fld id="{5F3F9096-8ED8-4F14-8F69-892A89853C22}" type="slidenum">
              <a:rPr lang="ru-RU" smtClean="0"/>
              <a:t>20</a:t>
            </a:fld>
            <a:endParaRPr lang="ru-RU" dirty="0"/>
          </a:p>
        </p:txBody>
      </p:sp>
    </p:spTree>
    <p:extLst>
      <p:ext uri="{BB962C8B-B14F-4D97-AF65-F5344CB8AC3E}">
        <p14:creationId xmlns:p14="http://schemas.microsoft.com/office/powerpoint/2010/main" val="294690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title"/>
          </p:nvPr>
        </p:nvSpPr>
        <p:spPr/>
        <p:txBody>
          <a:bodyPr/>
          <a:lstStyle/>
          <a:p>
            <a:r>
              <a:rPr lang="ru-RU" dirty="0" err="1"/>
              <a:t>DiRECT</a:t>
            </a:r>
            <a:endParaRPr lang="en-US" dirty="0"/>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sp>
        <p:nvSpPr>
          <p:cNvPr id="8" name="TextBox 7">
            <a:extLst>
              <a:ext uri="{FF2B5EF4-FFF2-40B4-BE49-F238E27FC236}">
                <a16:creationId xmlns:a16="http://schemas.microsoft.com/office/drawing/2014/main" id="{0832548A-42EF-45FC-B747-11DBCECAEBFC}"/>
              </a:ext>
            </a:extLst>
          </p:cNvPr>
          <p:cNvSpPr txBox="1"/>
          <p:nvPr/>
        </p:nvSpPr>
        <p:spPr>
          <a:xfrm rot="16200000">
            <a:off x="1225112" y="2521073"/>
            <a:ext cx="3305059" cy="343492"/>
          </a:xfrm>
          <a:prstGeom prst="rect">
            <a:avLst/>
          </a:prstGeom>
          <a:solidFill>
            <a:schemeClr val="bg1"/>
          </a:solidFill>
        </p:spPr>
        <p:txBody>
          <a:bodyPr wrap="square" rtlCol="0">
            <a:spAutoFit/>
          </a:bodyPr>
          <a:lstStyle/>
          <a:p>
            <a:pPr algn="ctr"/>
            <a:endParaRPr lang="en-US" sz="1632" dirty="0"/>
          </a:p>
        </p:txBody>
      </p:sp>
      <p:graphicFrame>
        <p:nvGraphicFramePr>
          <p:cNvPr id="7" name="Chart 6">
            <a:extLst>
              <a:ext uri="{FF2B5EF4-FFF2-40B4-BE49-F238E27FC236}">
                <a16:creationId xmlns:a16="http://schemas.microsoft.com/office/drawing/2014/main" id="{FEF8F7D7-1BC5-4F36-85C5-47AAD13B340A}"/>
              </a:ext>
            </a:extLst>
          </p:cNvPr>
          <p:cNvGraphicFramePr/>
          <p:nvPr>
            <p:extLst/>
          </p:nvPr>
        </p:nvGraphicFramePr>
        <p:xfrm>
          <a:off x="1524445" y="1274159"/>
          <a:ext cx="8360887" cy="43096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B79D674-CB64-46AC-B9B2-DAC8B6FC537E}"/>
              </a:ext>
            </a:extLst>
          </p:cNvPr>
          <p:cNvSpPr txBox="1"/>
          <p:nvPr/>
        </p:nvSpPr>
        <p:spPr>
          <a:xfrm>
            <a:off x="3462023" y="5593207"/>
            <a:ext cx="296876" cy="343492"/>
          </a:xfrm>
          <a:prstGeom prst="rect">
            <a:avLst/>
          </a:prstGeom>
          <a:noFill/>
        </p:spPr>
        <p:txBody>
          <a:bodyPr wrap="none" rtlCol="0">
            <a:spAutoFit/>
          </a:bodyPr>
          <a:lstStyle/>
          <a:p>
            <a:r>
              <a:rPr lang="en-US" sz="1632" dirty="0"/>
              <a:t>0</a:t>
            </a:r>
          </a:p>
        </p:txBody>
      </p:sp>
      <p:sp>
        <p:nvSpPr>
          <p:cNvPr id="9" name="TextBox 8">
            <a:extLst>
              <a:ext uri="{FF2B5EF4-FFF2-40B4-BE49-F238E27FC236}">
                <a16:creationId xmlns:a16="http://schemas.microsoft.com/office/drawing/2014/main" id="{00857D11-BB97-45FD-BC4A-B55B2072B373}"/>
              </a:ext>
            </a:extLst>
          </p:cNvPr>
          <p:cNvSpPr txBox="1"/>
          <p:nvPr/>
        </p:nvSpPr>
        <p:spPr>
          <a:xfrm>
            <a:off x="4763361" y="5583841"/>
            <a:ext cx="409086" cy="343492"/>
          </a:xfrm>
          <a:prstGeom prst="rect">
            <a:avLst/>
          </a:prstGeom>
          <a:noFill/>
        </p:spPr>
        <p:txBody>
          <a:bodyPr wrap="none" rtlCol="0">
            <a:spAutoFit/>
          </a:bodyPr>
          <a:lstStyle/>
          <a:p>
            <a:r>
              <a:rPr lang="en-US" sz="1632" dirty="0"/>
              <a:t>&lt;5</a:t>
            </a:r>
          </a:p>
        </p:txBody>
      </p:sp>
      <p:sp>
        <p:nvSpPr>
          <p:cNvPr id="10" name="TextBox 9">
            <a:extLst>
              <a:ext uri="{FF2B5EF4-FFF2-40B4-BE49-F238E27FC236}">
                <a16:creationId xmlns:a16="http://schemas.microsoft.com/office/drawing/2014/main" id="{D8433B83-4B1F-41A2-8F7A-55D160FEF8B7}"/>
              </a:ext>
            </a:extLst>
          </p:cNvPr>
          <p:cNvSpPr txBox="1"/>
          <p:nvPr/>
        </p:nvSpPr>
        <p:spPr>
          <a:xfrm>
            <a:off x="6168381" y="5583841"/>
            <a:ext cx="611065" cy="343492"/>
          </a:xfrm>
          <a:prstGeom prst="rect">
            <a:avLst/>
          </a:prstGeom>
          <a:noFill/>
        </p:spPr>
        <p:txBody>
          <a:bodyPr wrap="none" rtlCol="0">
            <a:spAutoFit/>
          </a:bodyPr>
          <a:lstStyle/>
          <a:p>
            <a:r>
              <a:rPr lang="en-US" sz="1632" dirty="0"/>
              <a:t>5-10</a:t>
            </a:r>
          </a:p>
        </p:txBody>
      </p:sp>
      <p:sp>
        <p:nvSpPr>
          <p:cNvPr id="12" name="TextBox 11">
            <a:extLst>
              <a:ext uri="{FF2B5EF4-FFF2-40B4-BE49-F238E27FC236}">
                <a16:creationId xmlns:a16="http://schemas.microsoft.com/office/drawing/2014/main" id="{8ED9429C-A18F-4D37-8B2F-DCCD06F2910F}"/>
              </a:ext>
            </a:extLst>
          </p:cNvPr>
          <p:cNvSpPr txBox="1"/>
          <p:nvPr/>
        </p:nvSpPr>
        <p:spPr>
          <a:xfrm>
            <a:off x="7477965" y="5509235"/>
            <a:ext cx="723275" cy="343492"/>
          </a:xfrm>
          <a:prstGeom prst="rect">
            <a:avLst/>
          </a:prstGeom>
          <a:noFill/>
        </p:spPr>
        <p:txBody>
          <a:bodyPr wrap="none" rtlCol="0">
            <a:spAutoFit/>
          </a:bodyPr>
          <a:lstStyle/>
          <a:p>
            <a:r>
              <a:rPr lang="en-US" sz="1632" dirty="0"/>
              <a:t>10-15</a:t>
            </a:r>
          </a:p>
        </p:txBody>
      </p:sp>
      <p:sp>
        <p:nvSpPr>
          <p:cNvPr id="13" name="TextBox 12">
            <a:extLst>
              <a:ext uri="{FF2B5EF4-FFF2-40B4-BE49-F238E27FC236}">
                <a16:creationId xmlns:a16="http://schemas.microsoft.com/office/drawing/2014/main" id="{BF27850D-E306-4D58-BB5A-86B4BDD776DA}"/>
              </a:ext>
            </a:extLst>
          </p:cNvPr>
          <p:cNvSpPr txBox="1"/>
          <p:nvPr/>
        </p:nvSpPr>
        <p:spPr>
          <a:xfrm>
            <a:off x="8899477" y="5518121"/>
            <a:ext cx="521297" cy="343492"/>
          </a:xfrm>
          <a:prstGeom prst="rect">
            <a:avLst/>
          </a:prstGeom>
          <a:noFill/>
        </p:spPr>
        <p:txBody>
          <a:bodyPr wrap="none" rtlCol="0">
            <a:spAutoFit/>
          </a:bodyPr>
          <a:lstStyle/>
          <a:p>
            <a:r>
              <a:rPr lang="en-US" sz="1632" dirty="0"/>
              <a:t>&gt;15</a:t>
            </a:r>
          </a:p>
        </p:txBody>
      </p:sp>
      <p:sp>
        <p:nvSpPr>
          <p:cNvPr id="4" name="TextBox 3">
            <a:extLst>
              <a:ext uri="{FF2B5EF4-FFF2-40B4-BE49-F238E27FC236}">
                <a16:creationId xmlns:a16="http://schemas.microsoft.com/office/drawing/2014/main" id="{1A42D934-2E31-46FC-B403-26E7B9B6A4D3}"/>
              </a:ext>
            </a:extLst>
          </p:cNvPr>
          <p:cNvSpPr txBox="1"/>
          <p:nvPr/>
        </p:nvSpPr>
        <p:spPr>
          <a:xfrm>
            <a:off x="4804926" y="5233105"/>
            <a:ext cx="3321743" cy="343492"/>
          </a:xfrm>
          <a:prstGeom prst="rect">
            <a:avLst/>
          </a:prstGeom>
          <a:solidFill>
            <a:schemeClr val="bg1"/>
          </a:solidFill>
        </p:spPr>
        <p:txBody>
          <a:bodyPr wrap="none" rtlCol="0">
            <a:spAutoFit/>
          </a:bodyPr>
          <a:lstStyle/>
          <a:p>
            <a:r>
              <a:rPr lang="ru-RU" sz="1632" dirty="0"/>
              <a:t>Снижение веса через 12 мес (кг)</a:t>
            </a:r>
            <a:endParaRPr lang="en-US" sz="1632" dirty="0"/>
          </a:p>
        </p:txBody>
      </p:sp>
      <p:sp>
        <p:nvSpPr>
          <p:cNvPr id="5" name="Slide Number Placeholder 4">
            <a:extLst>
              <a:ext uri="{FF2B5EF4-FFF2-40B4-BE49-F238E27FC236}">
                <a16:creationId xmlns:a16="http://schemas.microsoft.com/office/drawing/2014/main" id="{CDD6A82B-2223-46D3-9F1E-6F5FD6631B1E}"/>
              </a:ext>
            </a:extLst>
          </p:cNvPr>
          <p:cNvSpPr>
            <a:spLocks noGrp="1"/>
          </p:cNvSpPr>
          <p:nvPr>
            <p:ph type="sldNum" sz="quarter" idx="12"/>
          </p:nvPr>
        </p:nvSpPr>
        <p:spPr/>
        <p:txBody>
          <a:bodyPr/>
          <a:lstStyle/>
          <a:p>
            <a:fld id="{5F3F9096-8ED8-4F14-8F69-892A89853C22}" type="slidenum">
              <a:rPr lang="ru-RU" smtClean="0"/>
              <a:t>21</a:t>
            </a:fld>
            <a:endParaRPr lang="ru-RU" dirty="0"/>
          </a:p>
        </p:txBody>
      </p:sp>
    </p:spTree>
    <p:extLst>
      <p:ext uri="{BB962C8B-B14F-4D97-AF65-F5344CB8AC3E}">
        <p14:creationId xmlns:p14="http://schemas.microsoft.com/office/powerpoint/2010/main" val="287660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615A-AC95-4FA9-BA0D-5D196BFB9BF8}"/>
              </a:ext>
            </a:extLst>
          </p:cNvPr>
          <p:cNvSpPr>
            <a:spLocks noGrp="1"/>
          </p:cNvSpPr>
          <p:nvPr>
            <p:ph type="title"/>
          </p:nvPr>
        </p:nvSpPr>
        <p:spPr/>
        <p:txBody>
          <a:bodyPr/>
          <a:lstStyle/>
          <a:p>
            <a:r>
              <a:rPr lang="ru-RU" dirty="0" err="1"/>
              <a:t>DiRECT</a:t>
            </a:r>
            <a:endParaRPr lang="en-US" dirty="0"/>
          </a:p>
        </p:txBody>
      </p:sp>
      <p:sp>
        <p:nvSpPr>
          <p:cNvPr id="4" name="Rectangle 3">
            <a:extLst>
              <a:ext uri="{FF2B5EF4-FFF2-40B4-BE49-F238E27FC236}">
                <a16:creationId xmlns:a16="http://schemas.microsoft.com/office/drawing/2014/main" id="{FA047E2B-558F-404C-82F0-DE961BF9DF35}"/>
              </a:ext>
            </a:extLst>
          </p:cNvPr>
          <p:cNvSpPr/>
          <p:nvPr/>
        </p:nvSpPr>
        <p:spPr>
          <a:xfrm>
            <a:off x="4299446" y="1899533"/>
            <a:ext cx="3425061" cy="1096967"/>
          </a:xfrm>
          <a:prstGeom prst="rect">
            <a:avLst/>
          </a:prstGeom>
        </p:spPr>
        <p:txBody>
          <a:bodyPr wrap="square">
            <a:spAutoFit/>
          </a:bodyPr>
          <a:lstStyle/>
          <a:p>
            <a:r>
              <a:rPr lang="ru-RU" sz="1632" dirty="0"/>
              <a:t>Через 12 месяцев в группе наблюдения достигнута ремиссия СД2 (Hba1C&lt;6.5%) в 46% случаев.</a:t>
            </a:r>
          </a:p>
        </p:txBody>
      </p:sp>
      <p:sp>
        <p:nvSpPr>
          <p:cNvPr id="6" name="Rectangle 5">
            <a:extLst>
              <a:ext uri="{FF2B5EF4-FFF2-40B4-BE49-F238E27FC236}">
                <a16:creationId xmlns:a16="http://schemas.microsoft.com/office/drawing/2014/main" id="{C5B2E6F4-0005-4356-9015-3E91207A1DFD}"/>
              </a:ext>
            </a:extLst>
          </p:cNvPr>
          <p:cNvSpPr/>
          <p:nvPr/>
        </p:nvSpPr>
        <p:spPr>
          <a:xfrm>
            <a:off x="1613374" y="6439362"/>
            <a:ext cx="7663033" cy="427168"/>
          </a:xfrm>
          <a:prstGeom prst="rect">
            <a:avLst/>
          </a:prstGeom>
        </p:spPr>
        <p:txBody>
          <a:bodyPr wrap="square">
            <a:spAutoFit/>
          </a:bodyPr>
          <a:lstStyle/>
          <a:p>
            <a:r>
              <a:rPr lang="en-US" sz="1088" dirty="0"/>
              <a:t>Lean, Michael EJ, et al. "Primary care-led weight management for remission of type 2 diabetes (</a:t>
            </a:r>
            <a:r>
              <a:rPr lang="en-US" sz="1088" dirty="0" err="1"/>
              <a:t>DiRECT</a:t>
            </a:r>
            <a:r>
              <a:rPr lang="en-US" sz="1088" dirty="0"/>
              <a:t>): an open-label, cluster-</a:t>
            </a:r>
            <a:r>
              <a:rPr lang="en-US" sz="1088" dirty="0" err="1"/>
              <a:t>randomised</a:t>
            </a:r>
            <a:r>
              <a:rPr lang="en-US" sz="1088" dirty="0"/>
              <a:t> trial." The Lancet (2017).</a:t>
            </a:r>
          </a:p>
        </p:txBody>
      </p:sp>
      <p:sp>
        <p:nvSpPr>
          <p:cNvPr id="3" name="Rectangle 2">
            <a:extLst>
              <a:ext uri="{FF2B5EF4-FFF2-40B4-BE49-F238E27FC236}">
                <a16:creationId xmlns:a16="http://schemas.microsoft.com/office/drawing/2014/main" id="{3EF0A550-63CC-42EE-AE58-0D4D571AF07A}"/>
              </a:ext>
            </a:extLst>
          </p:cNvPr>
          <p:cNvSpPr/>
          <p:nvPr/>
        </p:nvSpPr>
        <p:spPr>
          <a:xfrm>
            <a:off x="6096001" y="3013939"/>
            <a:ext cx="4703632" cy="2101601"/>
          </a:xfrm>
          <a:prstGeom prst="rect">
            <a:avLst/>
          </a:prstGeom>
          <a:solidFill>
            <a:schemeClr val="accent2">
              <a:lumMod val="40000"/>
              <a:lumOff val="60000"/>
            </a:schemeClr>
          </a:solidFill>
        </p:spPr>
        <p:txBody>
          <a:bodyPr wrap="square">
            <a:spAutoFit/>
          </a:bodyPr>
          <a:lstStyle/>
          <a:p>
            <a:r>
              <a:rPr lang="ru-RU" sz="1632" dirty="0"/>
              <a:t>ПОТЕРЯ ВЕСА, ДОСТАТОЧНАЯ ДЛЯ ДОСТИЖЕНИЯ РЕМИССИИ МОЖЕТ БЫТЬ ДОСТИГНУТА У МНОГИХ ЛЮДЕЙ  при использовании методики структурированного управления весом, предоставляемой средним медицинским персоналом в условиях неспециализированной первичной медико-санитарной помощи.</a:t>
            </a:r>
          </a:p>
        </p:txBody>
      </p:sp>
      <p:sp>
        <p:nvSpPr>
          <p:cNvPr id="5" name="Rectangle 4">
            <a:extLst>
              <a:ext uri="{FF2B5EF4-FFF2-40B4-BE49-F238E27FC236}">
                <a16:creationId xmlns:a16="http://schemas.microsoft.com/office/drawing/2014/main" id="{545DB0AA-A80A-4CF4-9B9C-336CA9F6A056}"/>
              </a:ext>
            </a:extLst>
          </p:cNvPr>
          <p:cNvSpPr/>
          <p:nvPr/>
        </p:nvSpPr>
        <p:spPr>
          <a:xfrm>
            <a:off x="5538260" y="5279580"/>
            <a:ext cx="4848393" cy="1096967"/>
          </a:xfrm>
          <a:prstGeom prst="rect">
            <a:avLst/>
          </a:prstGeom>
        </p:spPr>
        <p:txBody>
          <a:bodyPr>
            <a:spAutoFit/>
          </a:bodyPr>
          <a:lstStyle/>
          <a:p>
            <a:r>
              <a:rPr lang="ru-RU" sz="1632" dirty="0"/>
              <a:t>Важно, что те, пациенты, которые были в группе наблюдения, отнюдь не страдали от этого: именно в этой группе отмечено улучшение качества жизни.</a:t>
            </a:r>
            <a:endParaRPr lang="en-US" sz="1632" dirty="0"/>
          </a:p>
        </p:txBody>
      </p:sp>
      <p:sp>
        <p:nvSpPr>
          <p:cNvPr id="7" name="Rectangle 6">
            <a:extLst>
              <a:ext uri="{FF2B5EF4-FFF2-40B4-BE49-F238E27FC236}">
                <a16:creationId xmlns:a16="http://schemas.microsoft.com/office/drawing/2014/main" id="{58009088-5F58-4636-99FC-169DA6C0F1B2}"/>
              </a:ext>
            </a:extLst>
          </p:cNvPr>
          <p:cNvSpPr/>
          <p:nvPr/>
        </p:nvSpPr>
        <p:spPr>
          <a:xfrm>
            <a:off x="1579409" y="3046574"/>
            <a:ext cx="3273110" cy="2093187"/>
          </a:xfrm>
          <a:prstGeom prst="rect">
            <a:avLst/>
          </a:prstGeom>
          <a:solidFill>
            <a:schemeClr val="accent2">
              <a:lumMod val="40000"/>
              <a:lumOff val="60000"/>
            </a:schemeClr>
          </a:solidFill>
        </p:spPr>
        <p:txBody>
          <a:bodyPr wrap="square" anchor="ctr">
            <a:normAutofit/>
          </a:bodyPr>
          <a:lstStyle/>
          <a:p>
            <a:r>
              <a:rPr lang="ru-RU" sz="1632" dirty="0"/>
              <a:t>ДИАБЕТ 2 ТИПА ПРОДОЛЖИТЕЛЬНОСТЬЮ ДО 6 ЛЕТ НЕ ОБЯЗАТЕЛЬНО ЯВЛЯЕТСЯ ПОСТОЯННЫМ, ПОЖИЗНЕННЫМ СОСТОЯНИЕМ. </a:t>
            </a:r>
          </a:p>
        </p:txBody>
      </p:sp>
      <p:pic>
        <p:nvPicPr>
          <p:cNvPr id="13" name="Graphic 12" descr="Head with Gears">
            <a:extLst>
              <a:ext uri="{FF2B5EF4-FFF2-40B4-BE49-F238E27FC236}">
                <a16:creationId xmlns:a16="http://schemas.microsoft.com/office/drawing/2014/main" id="{9210992A-6E04-497C-821E-31038A1F80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9081" y="5388447"/>
            <a:ext cx="829179" cy="829179"/>
          </a:xfrm>
          <a:prstGeom prst="rect">
            <a:avLst/>
          </a:prstGeom>
        </p:spPr>
      </p:pic>
      <p:cxnSp>
        <p:nvCxnSpPr>
          <p:cNvPr id="15" name="Straight Connector 14">
            <a:extLst>
              <a:ext uri="{FF2B5EF4-FFF2-40B4-BE49-F238E27FC236}">
                <a16:creationId xmlns:a16="http://schemas.microsoft.com/office/drawing/2014/main" id="{99AF97E4-D2D5-496F-A759-410CEFA5C6B5}"/>
              </a:ext>
            </a:extLst>
          </p:cNvPr>
          <p:cNvCxnSpPr/>
          <p:nvPr/>
        </p:nvCxnSpPr>
        <p:spPr>
          <a:xfrm>
            <a:off x="4506740" y="5229557"/>
            <a:ext cx="5735152" cy="0"/>
          </a:xfrm>
          <a:prstGeom prst="line">
            <a:avLst/>
          </a:prstGeom>
        </p:spPr>
        <p:style>
          <a:lnRef idx="3">
            <a:schemeClr val="accent1"/>
          </a:lnRef>
          <a:fillRef idx="0">
            <a:schemeClr val="accent1"/>
          </a:fillRef>
          <a:effectRef idx="2">
            <a:schemeClr val="accent1"/>
          </a:effectRef>
          <a:fontRef idx="minor">
            <a:schemeClr val="tx1"/>
          </a:fontRef>
        </p:style>
      </p:cxnSp>
      <p:pic>
        <p:nvPicPr>
          <p:cNvPr id="16" name="Graphic 15">
            <a:extLst>
              <a:ext uri="{FF2B5EF4-FFF2-40B4-BE49-F238E27FC236}">
                <a16:creationId xmlns:a16="http://schemas.microsoft.com/office/drawing/2014/main" id="{7C7C6A90-9E3E-41FD-8CFA-D574349B4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1652" y="1729107"/>
            <a:ext cx="665944" cy="1289358"/>
          </a:xfrm>
          <a:prstGeom prst="rect">
            <a:avLst/>
          </a:prstGeom>
        </p:spPr>
      </p:pic>
      <p:pic>
        <p:nvPicPr>
          <p:cNvPr id="17" name="Graphic 16">
            <a:extLst>
              <a:ext uri="{FF2B5EF4-FFF2-40B4-BE49-F238E27FC236}">
                <a16:creationId xmlns:a16="http://schemas.microsoft.com/office/drawing/2014/main" id="{3B83B8F3-1000-47D7-BF67-B3C6F67B6D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1521" y="1992379"/>
            <a:ext cx="977278" cy="977278"/>
          </a:xfrm>
          <a:prstGeom prst="rect">
            <a:avLst/>
          </a:prstGeom>
        </p:spPr>
      </p:pic>
      <p:grpSp>
        <p:nvGrpSpPr>
          <p:cNvPr id="18" name="Group 17">
            <a:extLst>
              <a:ext uri="{FF2B5EF4-FFF2-40B4-BE49-F238E27FC236}">
                <a16:creationId xmlns:a16="http://schemas.microsoft.com/office/drawing/2014/main" id="{A4EDA1CF-D8ED-4C5D-844F-2492F9C388D1}"/>
              </a:ext>
            </a:extLst>
          </p:cNvPr>
          <p:cNvGrpSpPr/>
          <p:nvPr/>
        </p:nvGrpSpPr>
        <p:grpSpPr>
          <a:xfrm>
            <a:off x="1895083" y="1189291"/>
            <a:ext cx="3534059" cy="829179"/>
            <a:chOff x="714022" y="1311524"/>
            <a:chExt cx="3897281" cy="914400"/>
          </a:xfrm>
        </p:grpSpPr>
        <p:pic>
          <p:nvPicPr>
            <p:cNvPr id="19" name="Graphic 18" descr="Large paint brush">
              <a:extLst>
                <a:ext uri="{FF2B5EF4-FFF2-40B4-BE49-F238E27FC236}">
                  <a16:creationId xmlns:a16="http://schemas.microsoft.com/office/drawing/2014/main" id="{80481DC6-9EFB-42FF-AE1E-0CDC3F588D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022" y="1311524"/>
              <a:ext cx="914400" cy="914400"/>
            </a:xfrm>
            <a:prstGeom prst="rect">
              <a:avLst/>
            </a:prstGeom>
          </p:spPr>
        </p:pic>
        <p:sp>
          <p:nvSpPr>
            <p:cNvPr id="20" name="TextBox 19">
              <a:extLst>
                <a:ext uri="{FF2B5EF4-FFF2-40B4-BE49-F238E27FC236}">
                  <a16:creationId xmlns:a16="http://schemas.microsoft.com/office/drawing/2014/main" id="{35934945-BE4E-44C9-9390-1126D7600A5B}"/>
                </a:ext>
              </a:extLst>
            </p:cNvPr>
            <p:cNvSpPr txBox="1"/>
            <p:nvPr/>
          </p:nvSpPr>
          <p:spPr>
            <a:xfrm>
              <a:off x="1630512" y="1379364"/>
              <a:ext cx="2980791" cy="378795"/>
            </a:xfrm>
            <a:prstGeom prst="rect">
              <a:avLst/>
            </a:prstGeom>
            <a:noFill/>
          </p:spPr>
          <p:txBody>
            <a:bodyPr wrap="none" rtlCol="0">
              <a:spAutoFit/>
            </a:bodyPr>
            <a:lstStyle/>
            <a:p>
              <a:r>
                <a:rPr lang="ru-RU" sz="1632" dirty="0">
                  <a:solidFill>
                    <a:srgbClr val="005DA4"/>
                  </a:solidFill>
                </a:rPr>
                <a:t>ОСНОВНЫЕ РЕЗУЛЬТАТЫ</a:t>
              </a:r>
              <a:endParaRPr lang="en-US" sz="1632" dirty="0">
                <a:solidFill>
                  <a:srgbClr val="005DA4"/>
                </a:solidFill>
              </a:endParaRPr>
            </a:p>
          </p:txBody>
        </p:sp>
        <p:cxnSp>
          <p:nvCxnSpPr>
            <p:cNvPr id="21" name="Straight Connector 20">
              <a:extLst>
                <a:ext uri="{FF2B5EF4-FFF2-40B4-BE49-F238E27FC236}">
                  <a16:creationId xmlns:a16="http://schemas.microsoft.com/office/drawing/2014/main" id="{54217B27-5197-42DF-95D0-7DF767B2B4CD}"/>
                </a:ext>
              </a:extLst>
            </p:cNvPr>
            <p:cNvCxnSpPr>
              <a:cxnSpLocks/>
            </p:cNvCxnSpPr>
            <p:nvPr/>
          </p:nvCxnSpPr>
          <p:spPr>
            <a:xfrm>
              <a:off x="1709908" y="1952625"/>
              <a:ext cx="2803878" cy="0"/>
            </a:xfrm>
            <a:prstGeom prst="line">
              <a:avLst/>
            </a:prstGeom>
            <a:ln w="66675" cmpd="thickThi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8" name="Slide Number Placeholder 7">
            <a:extLst>
              <a:ext uri="{FF2B5EF4-FFF2-40B4-BE49-F238E27FC236}">
                <a16:creationId xmlns:a16="http://schemas.microsoft.com/office/drawing/2014/main" id="{DD21B106-2218-48C0-846D-B0679C9D4DE5}"/>
              </a:ext>
            </a:extLst>
          </p:cNvPr>
          <p:cNvSpPr>
            <a:spLocks noGrp="1"/>
          </p:cNvSpPr>
          <p:nvPr>
            <p:ph type="sldNum" sz="quarter" idx="12"/>
          </p:nvPr>
        </p:nvSpPr>
        <p:spPr/>
        <p:txBody>
          <a:bodyPr/>
          <a:lstStyle/>
          <a:p>
            <a:fld id="{5F3F9096-8ED8-4F14-8F69-892A89853C22}" type="slidenum">
              <a:rPr lang="ru-RU" smtClean="0"/>
              <a:t>22</a:t>
            </a:fld>
            <a:endParaRPr lang="ru-RU" dirty="0"/>
          </a:p>
        </p:txBody>
      </p:sp>
    </p:spTree>
    <p:extLst>
      <p:ext uri="{BB962C8B-B14F-4D97-AF65-F5344CB8AC3E}">
        <p14:creationId xmlns:p14="http://schemas.microsoft.com/office/powerpoint/2010/main" val="106838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D4EC58B-DB4B-49CF-A424-E78461A316B3}"/>
              </a:ext>
            </a:extLst>
          </p:cNvPr>
          <p:cNvGraphicFramePr>
            <a:graphicFrameLocks noChangeAspect="1"/>
          </p:cNvGraphicFramePr>
          <p:nvPr>
            <p:custDataLst>
              <p:tags r:id="rId2"/>
            </p:custDataLst>
            <p:extLst>
              <p:ext uri="{D42A27DB-BD31-4B8C-83A1-F6EECF244321}">
                <p14:modId xmlns:p14="http://schemas.microsoft.com/office/powerpoint/2010/main" val="2370376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DD4EC58B-DB4B-49CF-A424-E78461A316B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041338C-B562-444A-B34A-77DCFE9D907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666C14B6-A40E-4952-B3ED-A882F34340BA}"/>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5" name="TextBox 4">
            <a:extLst>
              <a:ext uri="{FF2B5EF4-FFF2-40B4-BE49-F238E27FC236}">
                <a16:creationId xmlns:a16="http://schemas.microsoft.com/office/drawing/2014/main" id="{D63C2E47-3E60-485A-B34B-14088E26AA42}"/>
              </a:ext>
            </a:extLst>
          </p:cNvPr>
          <p:cNvSpPr txBox="1"/>
          <p:nvPr/>
        </p:nvSpPr>
        <p:spPr>
          <a:xfrm>
            <a:off x="850900" y="1808163"/>
            <a:ext cx="10789557" cy="2246769"/>
          </a:xfrm>
          <a:prstGeom prst="rect">
            <a:avLst/>
          </a:prstGeom>
          <a:noFill/>
        </p:spPr>
        <p:txBody>
          <a:bodyPr wrap="square" rtlCol="0">
            <a:spAutoFit/>
          </a:bodyPr>
          <a:lstStyle/>
          <a:p>
            <a:r>
              <a:rPr lang="ru-RU" sz="2000" dirty="0"/>
              <a:t>Индивидуализированные программы медицинского лечебного питания должны быть предложены для всех пациентов</a:t>
            </a:r>
          </a:p>
          <a:p>
            <a:endParaRPr lang="ru-RU" sz="2000" dirty="0"/>
          </a:p>
          <a:p>
            <a:r>
              <a:rPr lang="ru-RU" sz="2000" dirty="0"/>
              <a:t>Все пациенты с превышением массы тела, и ожирением с СД2 должны быть проконсультированы о преимуществах, которые связаны с программами, направленными на интенсивное изменение образа жизни, которые могут быть связаны с заменой питания </a:t>
            </a:r>
          </a:p>
        </p:txBody>
      </p:sp>
      <p:sp>
        <p:nvSpPr>
          <p:cNvPr id="6" name="Slide Number Placeholder 5">
            <a:extLst>
              <a:ext uri="{FF2B5EF4-FFF2-40B4-BE49-F238E27FC236}">
                <a16:creationId xmlns:a16="http://schemas.microsoft.com/office/drawing/2014/main" id="{7703436A-8213-4930-8878-EF023EA2788F}"/>
              </a:ext>
            </a:extLst>
          </p:cNvPr>
          <p:cNvSpPr>
            <a:spLocks noGrp="1"/>
          </p:cNvSpPr>
          <p:nvPr>
            <p:ph type="sldNum" sz="quarter" idx="12"/>
          </p:nvPr>
        </p:nvSpPr>
        <p:spPr/>
        <p:txBody>
          <a:bodyPr/>
          <a:lstStyle/>
          <a:p>
            <a:fld id="{5F3F9096-8ED8-4F14-8F69-892A89853C22}" type="slidenum">
              <a:rPr lang="ru-RU" smtClean="0"/>
              <a:t>23</a:t>
            </a:fld>
            <a:endParaRPr lang="ru-RU" dirty="0"/>
          </a:p>
        </p:txBody>
      </p:sp>
    </p:spTree>
    <p:extLst>
      <p:ext uri="{BB962C8B-B14F-4D97-AF65-F5344CB8AC3E}">
        <p14:creationId xmlns:p14="http://schemas.microsoft.com/office/powerpoint/2010/main" val="155674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D6346F-5089-4ED3-8295-9BF706634F81}"/>
              </a:ext>
            </a:extLst>
          </p:cNvPr>
          <p:cNvGraphicFramePr>
            <a:graphicFrameLocks noChangeAspect="1"/>
          </p:cNvGraphicFramePr>
          <p:nvPr>
            <p:custDataLst>
              <p:tags r:id="rId2"/>
            </p:custDataLst>
            <p:extLst>
              <p:ext uri="{D42A27DB-BD31-4B8C-83A1-F6EECF244321}">
                <p14:modId xmlns:p14="http://schemas.microsoft.com/office/powerpoint/2010/main" val="4193457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17" imgW="362" imgH="362" progId="TCLayout.ActiveDocument.1">
                  <p:embed/>
                </p:oleObj>
              </mc:Choice>
              <mc:Fallback>
                <p:oleObj name="think-cell Slide" r:id="rId17" imgW="362" imgH="362" progId="TCLayout.ActiveDocument.1">
                  <p:embed/>
                  <p:pic>
                    <p:nvPicPr>
                      <p:cNvPr id="5" name="Object 4" hidden="1">
                        <a:extLst>
                          <a:ext uri="{FF2B5EF4-FFF2-40B4-BE49-F238E27FC236}">
                            <a16:creationId xmlns:a16="http://schemas.microsoft.com/office/drawing/2014/main" id="{2FD6346F-5089-4ED3-8295-9BF706634F81}"/>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42934C-B261-4656-BF37-482798F988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0B606D8-E049-47D6-90F5-F63EF3171D0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41" name="Text Placeholder 2">
            <a:hlinkClick r:id="rId19" action="ppaction://hlinksldjump"/>
            <a:extLst>
              <a:ext uri="{FF2B5EF4-FFF2-40B4-BE49-F238E27FC236}">
                <a16:creationId xmlns:a16="http://schemas.microsoft.com/office/drawing/2014/main" id="{2209CD53-95FE-4C83-98E7-7590C092FE34}"/>
              </a:ext>
            </a:extLst>
          </p:cNvPr>
          <p:cNvSpPr>
            <a:spLocks noGrp="1"/>
          </p:cNvSpPr>
          <p:nvPr>
            <p:custDataLst>
              <p:tags r:id="rId4"/>
            </p:custDataLst>
          </p:nvPr>
        </p:nvSpPr>
        <p:spPr bwMode="gray">
          <a:xfrm>
            <a:off x="4406899" y="1851025"/>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35" name="Text Placeholder 2">
            <a:hlinkClick r:id="rId20" action="ppaction://hlinksldjump"/>
            <a:extLst>
              <a:ext uri="{FF2B5EF4-FFF2-40B4-BE49-F238E27FC236}">
                <a16:creationId xmlns:a16="http://schemas.microsoft.com/office/drawing/2014/main" id="{B923B975-F546-4E9C-9B9E-6CF777EA6205}"/>
              </a:ext>
            </a:extLst>
          </p:cNvPr>
          <p:cNvSpPr>
            <a:spLocks noGrp="1"/>
          </p:cNvSpPr>
          <p:nvPr>
            <p:custDataLst>
              <p:tags r:id="rId5"/>
            </p:custDataLst>
          </p:nvPr>
        </p:nvSpPr>
        <p:spPr bwMode="gray">
          <a:xfrm>
            <a:off x="4406900" y="2185988"/>
            <a:ext cx="5613400" cy="333375"/>
          </a:xfrm>
          <a:prstGeom prst="rect">
            <a:avLst/>
          </a:prstGeom>
          <a:solidFill>
            <a:schemeClr val="accent1"/>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b="1">
                <a:solidFill>
                  <a:schemeClr val="bg1"/>
                </a:solidFill>
                <a:latin typeface="+mn-lt"/>
                <a:ea typeface="+mj-ea"/>
                <a:cs typeface="+mj-cs"/>
                <a:sym typeface="+mn-lt"/>
              </a:rPr>
              <a:t>КОНСЕНСУС</a:t>
            </a:r>
            <a:endParaRPr lang="ru-RU" sz="1400" b="1" dirty="0">
              <a:solidFill>
                <a:schemeClr val="bg1"/>
              </a:solidFill>
              <a:latin typeface="+mn-lt"/>
              <a:ea typeface="+mj-ea"/>
              <a:cs typeface="+mj-cs"/>
              <a:sym typeface="+mn-lt"/>
            </a:endParaRPr>
          </a:p>
        </p:txBody>
      </p:sp>
      <p:sp>
        <p:nvSpPr>
          <p:cNvPr id="38" name="Text Placeholder 2">
            <a:hlinkClick r:id="rId21" action="ppaction://hlinksldjump"/>
            <a:extLst>
              <a:ext uri="{FF2B5EF4-FFF2-40B4-BE49-F238E27FC236}">
                <a16:creationId xmlns:a16="http://schemas.microsoft.com/office/drawing/2014/main" id="{BB3445D5-D9B8-4157-AC2A-026EE2EFF3EA}"/>
              </a:ext>
            </a:extLst>
          </p:cNvPr>
          <p:cNvSpPr>
            <a:spLocks noGrp="1"/>
          </p:cNvSpPr>
          <p:nvPr>
            <p:custDataLst>
              <p:tags r:id="rId6"/>
            </p:custDataLst>
          </p:nvPr>
        </p:nvSpPr>
        <p:spPr bwMode="gray">
          <a:xfrm>
            <a:off x="4406900" y="2519363"/>
            <a:ext cx="56134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altLang="en-US" sz="1400" b="1" dirty="0">
                <a:solidFill>
                  <a:schemeClr val="bg1"/>
                </a:solidFill>
                <a:latin typeface="+mn-lt"/>
                <a:ea typeface="+mj-ea"/>
                <a:cs typeface="+mj-cs"/>
                <a:sym typeface="+mn-lt"/>
              </a:rPr>
              <a:t>Изменение образа жизни</a:t>
            </a:r>
            <a:endParaRPr lang="ru-RU" sz="1400" b="1" dirty="0">
              <a:solidFill>
                <a:schemeClr val="bg1"/>
              </a:solidFill>
              <a:latin typeface="+mn-lt"/>
              <a:ea typeface="+mj-ea"/>
              <a:cs typeface="+mj-cs"/>
              <a:sym typeface="+mn-lt"/>
            </a:endParaRPr>
          </a:p>
        </p:txBody>
      </p:sp>
      <p:sp>
        <p:nvSpPr>
          <p:cNvPr id="39" name="Text Placeholder 2">
            <a:hlinkClick r:id="rId22" action="ppaction://hlinksldjump"/>
            <a:extLst>
              <a:ext uri="{FF2B5EF4-FFF2-40B4-BE49-F238E27FC236}">
                <a16:creationId xmlns:a16="http://schemas.microsoft.com/office/drawing/2014/main" id="{F0D482B5-E248-462F-998F-659EA7D237C3}"/>
              </a:ext>
            </a:extLst>
          </p:cNvPr>
          <p:cNvSpPr>
            <a:spLocks noGrp="1"/>
          </p:cNvSpPr>
          <p:nvPr>
            <p:custDataLst>
              <p:tags r:id="rId7"/>
            </p:custDataLst>
          </p:nvPr>
        </p:nvSpPr>
        <p:spPr bwMode="gray">
          <a:xfrm>
            <a:off x="4406900" y="2854325"/>
            <a:ext cx="5613400" cy="258763"/>
          </a:xfrm>
          <a:prstGeom prst="rect">
            <a:avLst/>
          </a:prstGeom>
          <a:solidFill>
            <a:schemeClr val="bg2"/>
          </a:solidFill>
          <a:ln w="38100">
            <a:solidFill>
              <a:schemeClr val="bg1"/>
            </a:solidFill>
          </a:ln>
        </p:spPr>
        <p:txBody>
          <a:bodyPr vert="horz" wrap="none" lIns="71438" tIns="55563" rIns="0" bIns="55563"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727272" lvl="2" indent="0">
              <a:spcBef>
                <a:spcPct val="0"/>
              </a:spcBef>
              <a:spcAft>
                <a:spcPct val="0"/>
              </a:spcAft>
              <a:buNone/>
            </a:pPr>
            <a:r>
              <a:rPr lang="ru-RU" sz="1082" dirty="0">
                <a:latin typeface="+mn-lt"/>
                <a:ea typeface="+mj-ea"/>
                <a:cs typeface="+mj-cs"/>
                <a:sym typeface="+mn-lt"/>
              </a:rPr>
              <a:t>Питание (</a:t>
            </a:r>
            <a:r>
              <a:rPr lang="en-US" sz="1082" dirty="0">
                <a:latin typeface="+mn-lt"/>
                <a:ea typeface="+mj-ea"/>
                <a:cs typeface="+mj-cs"/>
                <a:sym typeface="+mn-lt"/>
              </a:rPr>
              <a:t>medical nutrition therapy) </a:t>
            </a:r>
            <a:endParaRPr lang="ru-RU" sz="1082" dirty="0">
              <a:latin typeface="+mn-lt"/>
              <a:ea typeface="+mj-ea"/>
              <a:cs typeface="+mj-cs"/>
              <a:sym typeface="+mn-lt"/>
            </a:endParaRPr>
          </a:p>
        </p:txBody>
      </p:sp>
      <p:sp>
        <p:nvSpPr>
          <p:cNvPr id="40" name="Text Placeholder 2">
            <a:extLst>
              <a:ext uri="{FF2B5EF4-FFF2-40B4-BE49-F238E27FC236}">
                <a16:creationId xmlns:a16="http://schemas.microsoft.com/office/drawing/2014/main" id="{37B7C7CE-381A-4424-8233-3CE73CB7103F}"/>
              </a:ext>
            </a:extLst>
          </p:cNvPr>
          <p:cNvSpPr>
            <a:spLocks noGrp="1"/>
          </p:cNvSpPr>
          <p:nvPr>
            <p:custDataLst>
              <p:tags r:id="rId8"/>
            </p:custDataLst>
          </p:nvPr>
        </p:nvSpPr>
        <p:spPr bwMode="gray">
          <a:xfrm>
            <a:off x="4406900" y="3113088"/>
            <a:ext cx="5613400" cy="257175"/>
          </a:xfrm>
          <a:prstGeom prst="rect">
            <a:avLst/>
          </a:prstGeom>
          <a:solidFill>
            <a:schemeClr val="accent1"/>
          </a:solidFill>
          <a:ln w="38100">
            <a:solidFill>
              <a:schemeClr val="bg1"/>
            </a:solidFill>
          </a:ln>
        </p:spPr>
        <p:txBody>
          <a:bodyPr vert="horz" wrap="none" lIns="71438" tIns="53975" rIns="0" bIns="55563"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727272" lvl="2" indent="0">
              <a:spcBef>
                <a:spcPct val="0"/>
              </a:spcBef>
              <a:spcAft>
                <a:spcPct val="0"/>
              </a:spcAft>
              <a:buNone/>
            </a:pPr>
            <a:r>
              <a:rPr lang="ru-RU" sz="1082" b="1" dirty="0">
                <a:solidFill>
                  <a:schemeClr val="bg1"/>
                </a:solidFill>
                <a:latin typeface="+mn-lt"/>
                <a:ea typeface="+mj-ea"/>
                <a:cs typeface="+mj-cs"/>
                <a:sym typeface="+mn-lt"/>
              </a:rPr>
              <a:t>Физическая активность</a:t>
            </a:r>
          </a:p>
        </p:txBody>
      </p:sp>
      <p:sp>
        <p:nvSpPr>
          <p:cNvPr id="29" name="Text Placeholder 2">
            <a:hlinkClick r:id="rId23" action="ppaction://hlinksldjump"/>
            <a:extLst>
              <a:ext uri="{FF2B5EF4-FFF2-40B4-BE49-F238E27FC236}">
                <a16:creationId xmlns:a16="http://schemas.microsoft.com/office/drawing/2014/main" id="{7F3D0AA4-0C75-4F6B-B0F4-F099652959E8}"/>
              </a:ext>
            </a:extLst>
          </p:cNvPr>
          <p:cNvSpPr>
            <a:spLocks noGrp="1"/>
          </p:cNvSpPr>
          <p:nvPr>
            <p:custDataLst>
              <p:tags r:id="rId9"/>
            </p:custDataLst>
          </p:nvPr>
        </p:nvSpPr>
        <p:spPr bwMode="gray">
          <a:xfrm>
            <a:off x="4406900" y="33702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sz="1400" dirty="0">
                <a:latin typeface="+mn-lt"/>
                <a:ea typeface="+mj-ea"/>
                <a:cs typeface="+mj-cs"/>
                <a:sym typeface="+mn-lt"/>
              </a:rPr>
              <a:t>Медикаментозная терапия</a:t>
            </a:r>
          </a:p>
        </p:txBody>
      </p:sp>
      <p:sp>
        <p:nvSpPr>
          <p:cNvPr id="12" name="Text Placeholder 2">
            <a:hlinkClick r:id="rId24" action="ppaction://hlinksldjump"/>
            <a:extLst>
              <a:ext uri="{FF2B5EF4-FFF2-40B4-BE49-F238E27FC236}">
                <a16:creationId xmlns:a16="http://schemas.microsoft.com/office/drawing/2014/main" id="{49C93AA0-5C57-459F-AE46-881AF2AB7C31}"/>
              </a:ext>
            </a:extLst>
          </p:cNvPr>
          <p:cNvSpPr>
            <a:spLocks noGrp="1"/>
          </p:cNvSpPr>
          <p:nvPr>
            <p:custDataLst>
              <p:tags r:id="rId10"/>
            </p:custDataLst>
          </p:nvPr>
        </p:nvSpPr>
        <p:spPr bwMode="gray">
          <a:xfrm>
            <a:off x="4406900" y="3705225"/>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3" name="Text Placeholder 2">
            <a:hlinkClick r:id="rId25" action="ppaction://hlinksldjump"/>
            <a:extLst>
              <a:ext uri="{FF2B5EF4-FFF2-40B4-BE49-F238E27FC236}">
                <a16:creationId xmlns:a16="http://schemas.microsoft.com/office/drawing/2014/main" id="{E6886808-6DAA-46CD-9FD2-31E582F11037}"/>
              </a:ext>
            </a:extLst>
          </p:cNvPr>
          <p:cNvSpPr>
            <a:spLocks noGrp="1"/>
          </p:cNvSpPr>
          <p:nvPr>
            <p:custDataLst>
              <p:tags r:id="rId11"/>
            </p:custDataLst>
          </p:nvPr>
        </p:nvSpPr>
        <p:spPr bwMode="gray">
          <a:xfrm>
            <a:off x="4406900" y="40386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4" name="Text Placeholder 2">
            <a:hlinkClick r:id="rId26" action="ppaction://hlinksldjump"/>
            <a:extLst>
              <a:ext uri="{FF2B5EF4-FFF2-40B4-BE49-F238E27FC236}">
                <a16:creationId xmlns:a16="http://schemas.microsoft.com/office/drawing/2014/main" id="{0E74B538-8699-4C32-A42D-57C7500EE817}"/>
              </a:ext>
            </a:extLst>
          </p:cNvPr>
          <p:cNvSpPr>
            <a:spLocks noGrp="1"/>
          </p:cNvSpPr>
          <p:nvPr>
            <p:custDataLst>
              <p:tags r:id="rId12"/>
            </p:custDataLst>
          </p:nvPr>
        </p:nvSpPr>
        <p:spPr bwMode="gray">
          <a:xfrm>
            <a:off x="4406900" y="43735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15" name="Text Placeholder 2">
            <a:hlinkClick r:id="rId27" action="ppaction://hlinksldjump"/>
            <a:extLst>
              <a:ext uri="{FF2B5EF4-FFF2-40B4-BE49-F238E27FC236}">
                <a16:creationId xmlns:a16="http://schemas.microsoft.com/office/drawing/2014/main" id="{B5C456CF-E13A-45DA-9BCE-B73EDB41313B}"/>
              </a:ext>
            </a:extLst>
          </p:cNvPr>
          <p:cNvSpPr>
            <a:spLocks noGrp="1"/>
          </p:cNvSpPr>
          <p:nvPr>
            <p:custDataLst>
              <p:tags r:id="rId13"/>
            </p:custDataLst>
          </p:nvPr>
        </p:nvSpPr>
        <p:spPr bwMode="gray">
          <a:xfrm>
            <a:off x="4406900" y="4708525"/>
            <a:ext cx="56134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6" name="Text Placeholder 2">
            <a:hlinkClick r:id="rId28" action="ppaction://hlinksldjump"/>
            <a:extLst>
              <a:ext uri="{FF2B5EF4-FFF2-40B4-BE49-F238E27FC236}">
                <a16:creationId xmlns:a16="http://schemas.microsoft.com/office/drawing/2014/main" id="{E890A060-FDD6-4C02-B9F0-A14BADEA93C2}"/>
              </a:ext>
            </a:extLst>
          </p:cNvPr>
          <p:cNvSpPr>
            <a:spLocks noGrp="1"/>
          </p:cNvSpPr>
          <p:nvPr>
            <p:custDataLst>
              <p:tags r:id="rId14"/>
            </p:custDataLst>
          </p:nvPr>
        </p:nvSpPr>
        <p:spPr bwMode="gray">
          <a:xfrm>
            <a:off x="4406900" y="50419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18" name="Text Placeholder 2">
            <a:hlinkClick r:id="rId29" action="ppaction://hlinksldjump"/>
            <a:extLst>
              <a:ext uri="{FF2B5EF4-FFF2-40B4-BE49-F238E27FC236}">
                <a16:creationId xmlns:a16="http://schemas.microsoft.com/office/drawing/2014/main" id="{00EF48AB-8C67-4E8D-A15A-805CDA64FD3C}"/>
              </a:ext>
            </a:extLst>
          </p:cNvPr>
          <p:cNvSpPr>
            <a:spLocks noGrp="1"/>
          </p:cNvSpPr>
          <p:nvPr>
            <p:custDataLst>
              <p:tags r:id="rId15"/>
            </p:custDataLst>
          </p:nvPr>
        </p:nvSpPr>
        <p:spPr bwMode="gray">
          <a:xfrm>
            <a:off x="4406900" y="5376863"/>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3" name="Slide Number Placeholder 2">
            <a:extLst>
              <a:ext uri="{FF2B5EF4-FFF2-40B4-BE49-F238E27FC236}">
                <a16:creationId xmlns:a16="http://schemas.microsoft.com/office/drawing/2014/main" id="{241071A7-6030-46E4-BAEB-3EE42787101D}"/>
              </a:ext>
            </a:extLst>
          </p:cNvPr>
          <p:cNvSpPr>
            <a:spLocks noGrp="1"/>
          </p:cNvSpPr>
          <p:nvPr>
            <p:ph type="sldNum" sz="quarter" idx="12"/>
          </p:nvPr>
        </p:nvSpPr>
        <p:spPr/>
        <p:txBody>
          <a:bodyPr/>
          <a:lstStyle/>
          <a:p>
            <a:fld id="{5F3F9096-8ED8-4F14-8F69-892A89853C22}" type="slidenum">
              <a:rPr lang="ru-RU" smtClean="0"/>
              <a:t>24</a:t>
            </a:fld>
            <a:endParaRPr lang="ru-RU" dirty="0"/>
          </a:p>
        </p:txBody>
      </p:sp>
    </p:spTree>
    <p:extLst>
      <p:ext uri="{BB962C8B-B14F-4D97-AF65-F5344CB8AC3E}">
        <p14:creationId xmlns:p14="http://schemas.microsoft.com/office/powerpoint/2010/main" val="276682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F22A89-E00A-4BE5-844F-A05A9630BED9}"/>
              </a:ext>
            </a:extLst>
          </p:cNvPr>
          <p:cNvGraphicFramePr>
            <a:graphicFrameLocks noChangeAspect="1"/>
          </p:cNvGraphicFramePr>
          <p:nvPr>
            <p:custDataLst>
              <p:tags r:id="rId2"/>
            </p:custDataLst>
            <p:extLst>
              <p:ext uri="{D42A27DB-BD31-4B8C-83A1-F6EECF244321}">
                <p14:modId xmlns:p14="http://schemas.microsoft.com/office/powerpoint/2010/main" val="224136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94F22A89-E00A-4BE5-844F-A05A9630BE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3A4E9AC-AA2D-4039-B441-59A5355267D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BD41D2B-4B96-41C6-8B5C-A0E55504CCBD}"/>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6" name="Rectangle 5">
            <a:extLst>
              <a:ext uri="{FF2B5EF4-FFF2-40B4-BE49-F238E27FC236}">
                <a16:creationId xmlns:a16="http://schemas.microsoft.com/office/drawing/2014/main" id="{8034B453-37C7-4960-94CF-4274E5DA6B96}"/>
              </a:ext>
            </a:extLst>
          </p:cNvPr>
          <p:cNvSpPr/>
          <p:nvPr/>
        </p:nvSpPr>
        <p:spPr>
          <a:xfrm>
            <a:off x="1020836" y="1438831"/>
            <a:ext cx="8581195" cy="3170099"/>
          </a:xfrm>
          <a:prstGeom prst="rect">
            <a:avLst/>
          </a:prstGeom>
        </p:spPr>
        <p:txBody>
          <a:bodyPr wrap="none">
            <a:spAutoFit/>
          </a:bodyPr>
          <a:lstStyle/>
          <a:p>
            <a:r>
              <a:rPr lang="ru-RU" sz="2000" dirty="0"/>
              <a:t>Физическая активность</a:t>
            </a:r>
          </a:p>
          <a:p>
            <a:endParaRPr lang="ru-RU" sz="2000" dirty="0"/>
          </a:p>
          <a:p>
            <a:r>
              <a:rPr lang="ru-RU" sz="2000" dirty="0"/>
              <a:t>Снижает А1с на 0.6</a:t>
            </a:r>
          </a:p>
          <a:p>
            <a:r>
              <a:rPr lang="ru-RU" sz="2000" dirty="0"/>
              <a:t>Больше – лучше</a:t>
            </a:r>
          </a:p>
          <a:p>
            <a:r>
              <a:rPr lang="ru-RU" sz="2000" dirty="0"/>
              <a:t>Физическая активность под наблюдением лучше, чем без наблюдения</a:t>
            </a:r>
          </a:p>
          <a:p>
            <a:r>
              <a:rPr lang="ru-RU" sz="2000" dirty="0"/>
              <a:t>Связана с другими преимуществами:</a:t>
            </a:r>
          </a:p>
          <a:p>
            <a:pPr marL="800100" lvl="1" indent="-342900">
              <a:buAutoNum type="arabicPeriod"/>
            </a:pPr>
            <a:r>
              <a:rPr lang="ru-RU" sz="2000" dirty="0"/>
              <a:t>Снижение рисков АССЗ</a:t>
            </a:r>
          </a:p>
          <a:p>
            <a:pPr marL="800100" lvl="1" indent="-342900">
              <a:buAutoNum type="arabicPeriod"/>
            </a:pPr>
            <a:r>
              <a:rPr lang="ru-RU" sz="2000" dirty="0"/>
              <a:t>Снижение риска падений</a:t>
            </a:r>
          </a:p>
          <a:p>
            <a:pPr marL="800100" lvl="1" indent="-342900">
              <a:buAutoNum type="arabicPeriod"/>
            </a:pPr>
            <a:r>
              <a:rPr lang="ru-RU" sz="2000" dirty="0"/>
              <a:t>Снижение веса</a:t>
            </a:r>
          </a:p>
          <a:p>
            <a:pPr marL="800100" lvl="1" indent="-342900">
              <a:buAutoNum type="arabicPeriod"/>
            </a:pPr>
            <a:r>
              <a:rPr lang="ru-RU" sz="2000" dirty="0"/>
              <a:t>Увеличение минеральной плотности кости</a:t>
            </a:r>
          </a:p>
        </p:txBody>
      </p:sp>
      <p:sp>
        <p:nvSpPr>
          <p:cNvPr id="5" name="Slide Number Placeholder 4">
            <a:extLst>
              <a:ext uri="{FF2B5EF4-FFF2-40B4-BE49-F238E27FC236}">
                <a16:creationId xmlns:a16="http://schemas.microsoft.com/office/drawing/2014/main" id="{D4B44DA4-AC10-470F-BF93-C89FA1413B00}"/>
              </a:ext>
            </a:extLst>
          </p:cNvPr>
          <p:cNvSpPr>
            <a:spLocks noGrp="1"/>
          </p:cNvSpPr>
          <p:nvPr>
            <p:ph type="sldNum" sz="quarter" idx="12"/>
          </p:nvPr>
        </p:nvSpPr>
        <p:spPr/>
        <p:txBody>
          <a:bodyPr/>
          <a:lstStyle/>
          <a:p>
            <a:fld id="{5F3F9096-8ED8-4F14-8F69-892A89853C22}" type="slidenum">
              <a:rPr lang="ru-RU" smtClean="0"/>
              <a:t>25</a:t>
            </a:fld>
            <a:endParaRPr lang="ru-RU" dirty="0"/>
          </a:p>
        </p:txBody>
      </p:sp>
    </p:spTree>
    <p:extLst>
      <p:ext uri="{BB962C8B-B14F-4D97-AF65-F5344CB8AC3E}">
        <p14:creationId xmlns:p14="http://schemas.microsoft.com/office/powerpoint/2010/main" val="217511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D6346F-5089-4ED3-8295-9BF706634F81}"/>
              </a:ext>
            </a:extLst>
          </p:cNvPr>
          <p:cNvGraphicFramePr>
            <a:graphicFrameLocks noChangeAspect="1"/>
          </p:cNvGraphicFramePr>
          <p:nvPr>
            <p:custDataLst>
              <p:tags r:id="rId2"/>
            </p:custDataLst>
            <p:extLst>
              <p:ext uri="{D42A27DB-BD31-4B8C-83A1-F6EECF244321}">
                <p14:modId xmlns:p14="http://schemas.microsoft.com/office/powerpoint/2010/main" val="2879063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15" imgW="362" imgH="362" progId="TCLayout.ActiveDocument.1">
                  <p:embed/>
                </p:oleObj>
              </mc:Choice>
              <mc:Fallback>
                <p:oleObj name="think-cell Slide" r:id="rId15" imgW="362" imgH="362" progId="TCLayout.ActiveDocument.1">
                  <p:embed/>
                  <p:pic>
                    <p:nvPicPr>
                      <p:cNvPr id="5" name="Object 4" hidden="1">
                        <a:extLst>
                          <a:ext uri="{FF2B5EF4-FFF2-40B4-BE49-F238E27FC236}">
                            <a16:creationId xmlns:a16="http://schemas.microsoft.com/office/drawing/2014/main" id="{2FD6346F-5089-4ED3-8295-9BF706634F8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42934C-B261-4656-BF37-482798F988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0B606D8-E049-47D6-90F5-F63EF3171D0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38" name="Text Placeholder 2">
            <a:hlinkClick r:id="rId17" action="ppaction://hlinksldjump"/>
            <a:extLst>
              <a:ext uri="{FF2B5EF4-FFF2-40B4-BE49-F238E27FC236}">
                <a16:creationId xmlns:a16="http://schemas.microsoft.com/office/drawing/2014/main" id="{D86A9E5C-1B2D-49A3-A2F3-B379483CBAAC}"/>
              </a:ext>
            </a:extLst>
          </p:cNvPr>
          <p:cNvSpPr>
            <a:spLocks noGrp="1"/>
          </p:cNvSpPr>
          <p:nvPr>
            <p:custDataLst>
              <p:tags r:id="rId4"/>
            </p:custDataLst>
          </p:nvPr>
        </p:nvSpPr>
        <p:spPr bwMode="gray">
          <a:xfrm>
            <a:off x="4406899" y="2109788"/>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34" name="Text Placeholder 2">
            <a:hlinkClick r:id="rId18" action="ppaction://hlinksldjump"/>
            <a:extLst>
              <a:ext uri="{FF2B5EF4-FFF2-40B4-BE49-F238E27FC236}">
                <a16:creationId xmlns:a16="http://schemas.microsoft.com/office/drawing/2014/main" id="{C93F86F5-C1C4-491E-98EB-B8648F1C8504}"/>
              </a:ext>
            </a:extLst>
          </p:cNvPr>
          <p:cNvSpPr>
            <a:spLocks noGrp="1"/>
          </p:cNvSpPr>
          <p:nvPr>
            <p:custDataLst>
              <p:tags r:id="rId5"/>
            </p:custDataLst>
          </p:nvPr>
        </p:nvSpPr>
        <p:spPr bwMode="gray">
          <a:xfrm>
            <a:off x="4406900" y="2443163"/>
            <a:ext cx="56134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b="1">
                <a:solidFill>
                  <a:schemeClr val="bg1"/>
                </a:solidFill>
                <a:latin typeface="+mn-lt"/>
                <a:ea typeface="+mj-ea"/>
                <a:cs typeface="+mj-cs"/>
                <a:sym typeface="+mn-lt"/>
              </a:rPr>
              <a:t>КОНСЕНСУС</a:t>
            </a:r>
            <a:endParaRPr lang="ru-RU" sz="1400" b="1" dirty="0">
              <a:solidFill>
                <a:schemeClr val="bg1"/>
              </a:solidFill>
              <a:latin typeface="+mn-lt"/>
              <a:ea typeface="+mj-ea"/>
              <a:cs typeface="+mj-cs"/>
              <a:sym typeface="+mn-lt"/>
            </a:endParaRPr>
          </a:p>
        </p:txBody>
      </p:sp>
      <p:sp>
        <p:nvSpPr>
          <p:cNvPr id="35" name="Text Placeholder 2">
            <a:hlinkClick r:id="rId19" action="ppaction://hlinksldjump"/>
            <a:extLst>
              <a:ext uri="{FF2B5EF4-FFF2-40B4-BE49-F238E27FC236}">
                <a16:creationId xmlns:a16="http://schemas.microsoft.com/office/drawing/2014/main" id="{3AABF646-38A7-4991-B44A-BC2B66440E72}"/>
              </a:ext>
            </a:extLst>
          </p:cNvPr>
          <p:cNvSpPr>
            <a:spLocks noGrp="1"/>
          </p:cNvSpPr>
          <p:nvPr>
            <p:custDataLst>
              <p:tags r:id="rId6"/>
            </p:custDataLst>
          </p:nvPr>
        </p:nvSpPr>
        <p:spPr bwMode="gray">
          <a:xfrm>
            <a:off x="4406900" y="2778125"/>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altLang="en-US" sz="1400" dirty="0">
                <a:latin typeface="+mn-lt"/>
                <a:ea typeface="+mj-ea"/>
                <a:cs typeface="+mj-cs"/>
                <a:sym typeface="+mn-lt"/>
              </a:rPr>
              <a:t>Изменение образа жизни</a:t>
            </a:r>
            <a:endParaRPr lang="ru-RU" sz="1400" dirty="0">
              <a:latin typeface="+mn-lt"/>
              <a:ea typeface="+mj-ea"/>
              <a:cs typeface="+mj-cs"/>
              <a:sym typeface="+mn-lt"/>
            </a:endParaRPr>
          </a:p>
        </p:txBody>
      </p:sp>
      <p:sp>
        <p:nvSpPr>
          <p:cNvPr id="28" name="Text Placeholder 2">
            <a:extLst>
              <a:ext uri="{FF2B5EF4-FFF2-40B4-BE49-F238E27FC236}">
                <a16:creationId xmlns:a16="http://schemas.microsoft.com/office/drawing/2014/main" id="{188BB52F-79FC-4DCF-9DF4-752AF196C096}"/>
              </a:ext>
            </a:extLst>
          </p:cNvPr>
          <p:cNvSpPr>
            <a:spLocks noGrp="1"/>
          </p:cNvSpPr>
          <p:nvPr>
            <p:custDataLst>
              <p:tags r:id="rId7"/>
            </p:custDataLst>
          </p:nvPr>
        </p:nvSpPr>
        <p:spPr bwMode="gray">
          <a:xfrm>
            <a:off x="4406900" y="3113088"/>
            <a:ext cx="5613400" cy="333375"/>
          </a:xfrm>
          <a:prstGeom prst="rect">
            <a:avLst/>
          </a:prstGeom>
          <a:solidFill>
            <a:schemeClr val="accent1"/>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363636" lvl="1" indent="0">
              <a:spcBef>
                <a:spcPct val="0"/>
              </a:spcBef>
              <a:spcAft>
                <a:spcPct val="0"/>
              </a:spcAft>
              <a:buNone/>
            </a:pPr>
            <a:r>
              <a:rPr lang="ru-RU" sz="1400" b="1" dirty="0">
                <a:solidFill>
                  <a:schemeClr val="bg1"/>
                </a:solidFill>
                <a:latin typeface="+mn-lt"/>
                <a:ea typeface="+mj-ea"/>
                <a:cs typeface="+mj-cs"/>
                <a:sym typeface="+mn-lt"/>
              </a:rPr>
              <a:t>Медикаментозная терапия</a:t>
            </a:r>
          </a:p>
        </p:txBody>
      </p:sp>
      <p:sp>
        <p:nvSpPr>
          <p:cNvPr id="10" name="Text Placeholder 2">
            <a:hlinkClick r:id="rId20" action="ppaction://hlinksldjump"/>
            <a:extLst>
              <a:ext uri="{FF2B5EF4-FFF2-40B4-BE49-F238E27FC236}">
                <a16:creationId xmlns:a16="http://schemas.microsoft.com/office/drawing/2014/main" id="{2177E9F4-3F3A-49D3-93E5-887A5D2ADD00}"/>
              </a:ext>
            </a:extLst>
          </p:cNvPr>
          <p:cNvSpPr>
            <a:spLocks noGrp="1"/>
          </p:cNvSpPr>
          <p:nvPr>
            <p:custDataLst>
              <p:tags r:id="rId8"/>
            </p:custDataLst>
          </p:nvPr>
        </p:nvSpPr>
        <p:spPr bwMode="gray">
          <a:xfrm>
            <a:off x="4406900" y="34464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1" name="Text Placeholder 2">
            <a:hlinkClick r:id="rId21" action="ppaction://hlinksldjump"/>
            <a:extLst>
              <a:ext uri="{FF2B5EF4-FFF2-40B4-BE49-F238E27FC236}">
                <a16:creationId xmlns:a16="http://schemas.microsoft.com/office/drawing/2014/main" id="{444B39F0-0884-4093-A444-FBFD63A231B3}"/>
              </a:ext>
            </a:extLst>
          </p:cNvPr>
          <p:cNvSpPr>
            <a:spLocks noGrp="1"/>
          </p:cNvSpPr>
          <p:nvPr>
            <p:custDataLst>
              <p:tags r:id="rId9"/>
            </p:custDataLst>
          </p:nvPr>
        </p:nvSpPr>
        <p:spPr bwMode="gray">
          <a:xfrm>
            <a:off x="4406900" y="3781425"/>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2" name="Text Placeholder 2">
            <a:hlinkClick r:id="rId22" action="ppaction://hlinksldjump"/>
            <a:extLst>
              <a:ext uri="{FF2B5EF4-FFF2-40B4-BE49-F238E27FC236}">
                <a16:creationId xmlns:a16="http://schemas.microsoft.com/office/drawing/2014/main" id="{A2E68A95-9D6A-45FB-8F88-35E5F4DA87CB}"/>
              </a:ext>
            </a:extLst>
          </p:cNvPr>
          <p:cNvSpPr>
            <a:spLocks noGrp="1"/>
          </p:cNvSpPr>
          <p:nvPr>
            <p:custDataLst>
              <p:tags r:id="rId10"/>
            </p:custDataLst>
          </p:nvPr>
        </p:nvSpPr>
        <p:spPr bwMode="gray">
          <a:xfrm>
            <a:off x="4406900" y="41148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13" name="Text Placeholder 2">
            <a:hlinkClick r:id="rId23" action="ppaction://hlinksldjump"/>
            <a:extLst>
              <a:ext uri="{FF2B5EF4-FFF2-40B4-BE49-F238E27FC236}">
                <a16:creationId xmlns:a16="http://schemas.microsoft.com/office/drawing/2014/main" id="{D0AF09F6-AF69-4936-A743-8E5F0C2FD715}"/>
              </a:ext>
            </a:extLst>
          </p:cNvPr>
          <p:cNvSpPr>
            <a:spLocks noGrp="1"/>
          </p:cNvSpPr>
          <p:nvPr>
            <p:custDataLst>
              <p:tags r:id="rId11"/>
            </p:custDataLst>
          </p:nvPr>
        </p:nvSpPr>
        <p:spPr bwMode="gray">
          <a:xfrm>
            <a:off x="4406900" y="44497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4" name="Text Placeholder 2">
            <a:hlinkClick r:id="rId24" action="ppaction://hlinksldjump"/>
            <a:extLst>
              <a:ext uri="{FF2B5EF4-FFF2-40B4-BE49-F238E27FC236}">
                <a16:creationId xmlns:a16="http://schemas.microsoft.com/office/drawing/2014/main" id="{8081FA23-381F-4D35-AB0F-AB4DD4FB370D}"/>
              </a:ext>
            </a:extLst>
          </p:cNvPr>
          <p:cNvSpPr>
            <a:spLocks noGrp="1"/>
          </p:cNvSpPr>
          <p:nvPr>
            <p:custDataLst>
              <p:tags r:id="rId12"/>
            </p:custDataLst>
          </p:nvPr>
        </p:nvSpPr>
        <p:spPr bwMode="gray">
          <a:xfrm>
            <a:off x="4406900" y="4784725"/>
            <a:ext cx="56134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15" name="Text Placeholder 2">
            <a:hlinkClick r:id="rId25" action="ppaction://hlinksldjump"/>
            <a:extLst>
              <a:ext uri="{FF2B5EF4-FFF2-40B4-BE49-F238E27FC236}">
                <a16:creationId xmlns:a16="http://schemas.microsoft.com/office/drawing/2014/main" id="{6EAE0804-EC15-45CE-B887-097246E01606}"/>
              </a:ext>
            </a:extLst>
          </p:cNvPr>
          <p:cNvSpPr>
            <a:spLocks noGrp="1"/>
          </p:cNvSpPr>
          <p:nvPr>
            <p:custDataLst>
              <p:tags r:id="rId13"/>
            </p:custDataLst>
          </p:nvPr>
        </p:nvSpPr>
        <p:spPr bwMode="gray">
          <a:xfrm>
            <a:off x="4406900" y="51181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3" name="Slide Number Placeholder 2">
            <a:extLst>
              <a:ext uri="{FF2B5EF4-FFF2-40B4-BE49-F238E27FC236}">
                <a16:creationId xmlns:a16="http://schemas.microsoft.com/office/drawing/2014/main" id="{661BE305-969F-411D-8F04-46A4BAA19728}"/>
              </a:ext>
            </a:extLst>
          </p:cNvPr>
          <p:cNvSpPr>
            <a:spLocks noGrp="1"/>
          </p:cNvSpPr>
          <p:nvPr>
            <p:ph type="sldNum" sz="quarter" idx="12"/>
          </p:nvPr>
        </p:nvSpPr>
        <p:spPr/>
        <p:txBody>
          <a:bodyPr/>
          <a:lstStyle/>
          <a:p>
            <a:fld id="{5F3F9096-8ED8-4F14-8F69-892A89853C22}" type="slidenum">
              <a:rPr lang="ru-RU" smtClean="0"/>
              <a:t>26</a:t>
            </a:fld>
            <a:endParaRPr lang="ru-RU" dirty="0"/>
          </a:p>
        </p:txBody>
      </p:sp>
    </p:spTree>
    <p:extLst>
      <p:ext uri="{BB962C8B-B14F-4D97-AF65-F5344CB8AC3E}">
        <p14:creationId xmlns:p14="http://schemas.microsoft.com/office/powerpoint/2010/main" val="380339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5D80945-061A-421A-AEFB-A2C45A1B2DB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5" imgW="362" imgH="362" progId="TCLayout.ActiveDocument.1">
                  <p:embed/>
                </p:oleObj>
              </mc:Choice>
              <mc:Fallback>
                <p:oleObj name="think-cell Slide" r:id="rId5" imgW="362" imgH="362" progId="TCLayout.ActiveDocument.1">
                  <p:embed/>
                  <p:pic>
                    <p:nvPicPr>
                      <p:cNvPr id="6" name="Object 5" hidden="1">
                        <a:extLst>
                          <a:ext uri="{FF2B5EF4-FFF2-40B4-BE49-F238E27FC236}">
                            <a16:creationId xmlns:a16="http://schemas.microsoft.com/office/drawing/2014/main" id="{F5D80945-061A-421A-AEFB-A2C45A1B2D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a:extLst>
              <a:ext uri="{FF2B5EF4-FFF2-40B4-BE49-F238E27FC236}">
                <a16:creationId xmlns:a16="http://schemas.microsoft.com/office/drawing/2014/main" id="{F670F88E-8715-4D20-9B48-ACD6217AEC4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0" name="Arrow1">
            <a:extLst>
              <a:ext uri="{FF2B5EF4-FFF2-40B4-BE49-F238E27FC236}">
                <a16:creationId xmlns:a16="http://schemas.microsoft.com/office/drawing/2014/main" id="{87230357-2CB9-4601-ABF6-C2F699F542F0}"/>
              </a:ext>
            </a:extLst>
          </p:cNvPr>
          <p:cNvSpPr/>
          <p:nvPr/>
        </p:nvSpPr>
        <p:spPr>
          <a:xfrm>
            <a:off x="7135382" y="3491573"/>
            <a:ext cx="1691159" cy="2059871"/>
          </a:xfrm>
          <a:custGeom>
            <a:avLst/>
            <a:gdLst/>
            <a:ahLst/>
            <a:cxnLst/>
            <a:rect l="0" t="0" r="0" b="0"/>
            <a:pathLst>
              <a:path w="1694363" h="2080066">
                <a:moveTo>
                  <a:pt x="1082919" y="536476"/>
                </a:moveTo>
                <a:lnTo>
                  <a:pt x="1666111" y="0"/>
                </a:lnTo>
                <a:cubicBezTo>
                  <a:pt x="1694362" y="672657"/>
                  <a:pt x="1385288" y="1480013"/>
                  <a:pt x="869661" y="1970777"/>
                </a:cubicBezTo>
                <a:lnTo>
                  <a:pt x="973679" y="2080065"/>
                </a:lnTo>
                <a:lnTo>
                  <a:pt x="0" y="1928066"/>
                </a:lnTo>
                <a:lnTo>
                  <a:pt x="21406" y="1079549"/>
                </a:lnTo>
                <a:lnTo>
                  <a:pt x="125424" y="1188836"/>
                </a:lnTo>
                <a:cubicBezTo>
                  <a:pt x="424615" y="904072"/>
                  <a:pt x="585098" y="534376"/>
                  <a:pt x="588816" y="121348"/>
                </a:cubicBezTo>
                <a:close/>
              </a:path>
            </a:pathLst>
          </a:custGeom>
          <a:solidFill>
            <a:schemeClr val="accent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Arrow2">
            <a:extLst>
              <a:ext uri="{FF2B5EF4-FFF2-40B4-BE49-F238E27FC236}">
                <a16:creationId xmlns:a16="http://schemas.microsoft.com/office/drawing/2014/main" id="{3DBEA35D-0D9E-4ED8-BA0E-2C38B2AC8529}"/>
              </a:ext>
            </a:extLst>
          </p:cNvPr>
          <p:cNvSpPr/>
          <p:nvPr/>
        </p:nvSpPr>
        <p:spPr>
          <a:xfrm>
            <a:off x="5375536" y="4762049"/>
            <a:ext cx="2541413" cy="1507362"/>
          </a:xfrm>
          <a:custGeom>
            <a:avLst/>
            <a:gdLst/>
            <a:ahLst/>
            <a:cxnLst/>
            <a:rect l="0" t="0" r="0" b="0"/>
            <a:pathLst>
              <a:path w="2546227" h="1522140">
                <a:moveTo>
                  <a:pt x="1763179" y="645134"/>
                </a:moveTo>
                <a:lnTo>
                  <a:pt x="2546226" y="766604"/>
                </a:lnTo>
                <a:cubicBezTo>
                  <a:pt x="2037937" y="1208087"/>
                  <a:pt x="1214015" y="1469822"/>
                  <a:pt x="508832" y="1372674"/>
                </a:cubicBezTo>
                <a:lnTo>
                  <a:pt x="488242" y="1522139"/>
                </a:lnTo>
                <a:lnTo>
                  <a:pt x="0" y="666116"/>
                </a:lnTo>
                <a:lnTo>
                  <a:pt x="676744" y="153810"/>
                </a:lnTo>
                <a:lnTo>
                  <a:pt x="656154" y="303274"/>
                </a:lnTo>
                <a:cubicBezTo>
                  <a:pt x="1065334" y="359644"/>
                  <a:pt x="1454434" y="254613"/>
                  <a:pt x="1779670" y="0"/>
                </a:cubicBezTo>
                <a:close/>
              </a:path>
            </a:pathLst>
          </a:custGeom>
          <a:solidFill>
            <a:schemeClr val="accent5">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Arrow3">
            <a:extLst>
              <a:ext uri="{FF2B5EF4-FFF2-40B4-BE49-F238E27FC236}">
                <a16:creationId xmlns:a16="http://schemas.microsoft.com/office/drawing/2014/main" id="{60D03691-47B2-41E1-8FF9-9607E5D9BC82}"/>
              </a:ext>
            </a:extLst>
          </p:cNvPr>
          <p:cNvSpPr/>
          <p:nvPr/>
        </p:nvSpPr>
        <p:spPr>
          <a:xfrm>
            <a:off x="3897757" y="4069528"/>
            <a:ext cx="1991477" cy="2033438"/>
          </a:xfrm>
          <a:custGeom>
            <a:avLst/>
            <a:gdLst/>
            <a:ahLst/>
            <a:cxnLst/>
            <a:rect l="0" t="0" r="0" b="0"/>
            <a:pathLst>
              <a:path w="1995249" h="2053374">
                <a:moveTo>
                  <a:pt x="1480580" y="1365427"/>
                </a:moveTo>
                <a:lnTo>
                  <a:pt x="1873833" y="2053373"/>
                </a:lnTo>
                <a:cubicBezTo>
                  <a:pt x="1211755" y="1931236"/>
                  <a:pt x="493416" y="1450258"/>
                  <a:pt x="129694" y="838353"/>
                </a:cubicBezTo>
                <a:lnTo>
                  <a:pt x="0" y="915444"/>
                </a:lnTo>
                <a:lnTo>
                  <a:pt x="364852" y="0"/>
                </a:lnTo>
                <a:lnTo>
                  <a:pt x="1187332" y="209682"/>
                </a:lnTo>
                <a:lnTo>
                  <a:pt x="1057638" y="286774"/>
                </a:lnTo>
                <a:cubicBezTo>
                  <a:pt x="1268687" y="641830"/>
                  <a:pt x="1593403" y="880554"/>
                  <a:pt x="1995248" y="976086"/>
                </a:cubicBezTo>
                <a:close/>
              </a:path>
            </a:pathLst>
          </a:custGeom>
          <a:solidFill>
            <a:schemeClr val="accent6">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Arrow4">
            <a:extLst>
              <a:ext uri="{FF2B5EF4-FFF2-40B4-BE49-F238E27FC236}">
                <a16:creationId xmlns:a16="http://schemas.microsoft.com/office/drawing/2014/main" id="{ED5EDC6E-BDC0-446B-BFDA-0FD7FC1E8A55}"/>
              </a:ext>
            </a:extLst>
          </p:cNvPr>
          <p:cNvSpPr/>
          <p:nvPr/>
        </p:nvSpPr>
        <p:spPr>
          <a:xfrm>
            <a:off x="3581399" y="2362621"/>
            <a:ext cx="1399919" cy="2436143"/>
          </a:xfrm>
          <a:custGeom>
            <a:avLst/>
            <a:gdLst/>
            <a:ahLst/>
            <a:cxnLst/>
            <a:rect l="0" t="0" r="0" b="0"/>
            <a:pathLst>
              <a:path w="1402571" h="2460027">
                <a:moveTo>
                  <a:pt x="681810" y="1723641"/>
                </a:moveTo>
                <a:lnTo>
                  <a:pt x="389141" y="2460026"/>
                </a:lnTo>
                <a:cubicBezTo>
                  <a:pt x="71832" y="1866241"/>
                  <a:pt x="0" y="1004736"/>
                  <a:pt x="251629" y="338850"/>
                </a:cubicBezTo>
                <a:lnTo>
                  <a:pt x="110494" y="285517"/>
                </a:lnTo>
                <a:lnTo>
                  <a:pt x="1053699" y="0"/>
                </a:lnTo>
                <a:lnTo>
                  <a:pt x="1402570" y="773776"/>
                </a:lnTo>
                <a:lnTo>
                  <a:pt x="1261435" y="720443"/>
                </a:lnTo>
                <a:cubicBezTo>
                  <a:pt x="1115428" y="1106821"/>
                  <a:pt x="1131243" y="1509536"/>
                  <a:pt x="1307099" y="1883275"/>
                </a:cubicBezTo>
                <a:close/>
              </a:path>
            </a:pathLst>
          </a:custGeom>
          <a:solidFill>
            <a:schemeClr val="accent4">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Arrow5">
            <a:extLst>
              <a:ext uri="{FF2B5EF4-FFF2-40B4-BE49-F238E27FC236}">
                <a16:creationId xmlns:a16="http://schemas.microsoft.com/office/drawing/2014/main" id="{30004241-501E-42AD-B983-146A273A5147}"/>
              </a:ext>
            </a:extLst>
          </p:cNvPr>
          <p:cNvSpPr/>
          <p:nvPr/>
        </p:nvSpPr>
        <p:spPr>
          <a:xfrm>
            <a:off x="3876334" y="1032336"/>
            <a:ext cx="2333252" cy="1912975"/>
          </a:xfrm>
          <a:custGeom>
            <a:avLst/>
            <a:gdLst/>
            <a:ahLst/>
            <a:cxnLst/>
            <a:rect l="0" t="0" r="0" b="0"/>
            <a:pathLst>
              <a:path w="2337672" h="1931730">
                <a:moveTo>
                  <a:pt x="758205" y="1343328"/>
                </a:moveTo>
                <a:lnTo>
                  <a:pt x="0" y="1573639"/>
                </a:lnTo>
                <a:cubicBezTo>
                  <a:pt x="266401" y="955338"/>
                  <a:pt x="895166" y="362037"/>
                  <a:pt x="1572665" y="143596"/>
                </a:cubicBezTo>
                <a:lnTo>
                  <a:pt x="1526366" y="0"/>
                </a:lnTo>
                <a:lnTo>
                  <a:pt x="2337671" y="559410"/>
                </a:lnTo>
                <a:lnTo>
                  <a:pt x="1950226" y="1314610"/>
                </a:lnTo>
                <a:lnTo>
                  <a:pt x="1903927" y="1171013"/>
                </a:lnTo>
                <a:cubicBezTo>
                  <a:pt x="1510811" y="1297763"/>
                  <a:pt x="1205815" y="1561216"/>
                  <a:pt x="1023260" y="1931729"/>
                </a:cubicBezTo>
                <a:close/>
              </a:path>
            </a:pathLst>
          </a:custGeom>
          <a:solidFill>
            <a:schemeClr val="accent2">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Arrow7">
            <a:extLst>
              <a:ext uri="{FF2B5EF4-FFF2-40B4-BE49-F238E27FC236}">
                <a16:creationId xmlns:a16="http://schemas.microsoft.com/office/drawing/2014/main" id="{B3B30CC7-B086-4393-96D6-0BA7DC91462E}"/>
              </a:ext>
            </a:extLst>
          </p:cNvPr>
          <p:cNvSpPr/>
          <p:nvPr/>
        </p:nvSpPr>
        <p:spPr>
          <a:xfrm>
            <a:off x="7172804" y="1542413"/>
            <a:ext cx="1767997" cy="2480430"/>
          </a:xfrm>
          <a:custGeom>
            <a:avLst/>
            <a:gdLst/>
            <a:ahLst/>
            <a:cxnLst/>
            <a:rect l="0" t="0" r="0" b="0"/>
            <a:pathLst>
              <a:path w="1771346" h="2504748">
                <a:moveTo>
                  <a:pt x="632629" y="790444"/>
                </a:moveTo>
                <a:lnTo>
                  <a:pt x="576809" y="0"/>
                </a:lnTo>
                <a:cubicBezTo>
                  <a:pt x="1120329" y="397307"/>
                  <a:pt x="1558840" y="1142329"/>
                  <a:pt x="1621046" y="1851449"/>
                </a:cubicBezTo>
                <a:lnTo>
                  <a:pt x="1771345" y="1838265"/>
                </a:lnTo>
                <a:lnTo>
                  <a:pt x="1045428" y="2504747"/>
                </a:lnTo>
                <a:lnTo>
                  <a:pt x="395377" y="1958969"/>
                </a:lnTo>
                <a:lnTo>
                  <a:pt x="545676" y="1945784"/>
                </a:lnTo>
                <a:cubicBezTo>
                  <a:pt x="509581" y="1534320"/>
                  <a:pt x="320601" y="1178347"/>
                  <a:pt x="0" y="917922"/>
                </a:cubicBezTo>
                <a:close/>
              </a:path>
            </a:pathLst>
          </a:custGeom>
          <a:solidFill>
            <a:srgbClr val="FF9A94"/>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itle 6">
            <a:extLst>
              <a:ext uri="{FF2B5EF4-FFF2-40B4-BE49-F238E27FC236}">
                <a16:creationId xmlns:a16="http://schemas.microsoft.com/office/drawing/2014/main" id="{DD688E83-05D0-4657-9914-151DFB4F1905}"/>
              </a:ext>
            </a:extLst>
          </p:cNvPr>
          <p:cNvSpPr>
            <a:spLocks noGrp="1"/>
          </p:cNvSpPr>
          <p:nvPr>
            <p:ph type="title"/>
          </p:nvPr>
        </p:nvSpPr>
        <p:spPr>
          <a:xfrm>
            <a:off x="812800" y="63500"/>
            <a:ext cx="10350500" cy="775507"/>
          </a:xfrm>
        </p:spPr>
        <p:txBody>
          <a:bodyPr>
            <a:normAutofit fontScale="90000"/>
          </a:bodyPr>
          <a:lstStyle/>
          <a:p>
            <a:r>
              <a:rPr lang="ru-RU" dirty="0"/>
              <a:t>Пациенто-ориентированное управление гликемическим контролем в пациентов с СД2 </a:t>
            </a:r>
          </a:p>
        </p:txBody>
      </p:sp>
      <p:sp>
        <p:nvSpPr>
          <p:cNvPr id="12" name="Rectangle: Rounded Corners 11">
            <a:extLst>
              <a:ext uri="{FF2B5EF4-FFF2-40B4-BE49-F238E27FC236}">
                <a16:creationId xmlns:a16="http://schemas.microsoft.com/office/drawing/2014/main" id="{81B0477E-847D-431C-B600-18A1CC95D3B9}"/>
              </a:ext>
            </a:extLst>
          </p:cNvPr>
          <p:cNvSpPr/>
          <p:nvPr/>
        </p:nvSpPr>
        <p:spPr>
          <a:xfrm>
            <a:off x="2387600" y="1739900"/>
            <a:ext cx="2590800" cy="91440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Обсудите и согласуйте план лечения</a:t>
            </a:r>
          </a:p>
        </p:txBody>
      </p:sp>
      <p:sp>
        <p:nvSpPr>
          <p:cNvPr id="13" name="Rectangle: Rounded Corners 12">
            <a:extLst>
              <a:ext uri="{FF2B5EF4-FFF2-40B4-BE49-F238E27FC236}">
                <a16:creationId xmlns:a16="http://schemas.microsoft.com/office/drawing/2014/main" id="{A735A44C-9898-4E8B-B022-88A08341B02A}"/>
              </a:ext>
            </a:extLst>
          </p:cNvPr>
          <p:cNvSpPr/>
          <p:nvPr/>
        </p:nvSpPr>
        <p:spPr>
          <a:xfrm>
            <a:off x="1803400" y="2971800"/>
            <a:ext cx="2590800" cy="914400"/>
          </a:xfrm>
          <a:prstGeom prst="roundRect">
            <a:avLst/>
          </a:prstGeom>
          <a:solidFill>
            <a:schemeClr val="bg1"/>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Продолжающийся мониторинг и поддержка</a:t>
            </a:r>
          </a:p>
        </p:txBody>
      </p:sp>
      <p:sp>
        <p:nvSpPr>
          <p:cNvPr id="14" name="Rectangle: Rounded Corners 13">
            <a:extLst>
              <a:ext uri="{FF2B5EF4-FFF2-40B4-BE49-F238E27FC236}">
                <a16:creationId xmlns:a16="http://schemas.microsoft.com/office/drawing/2014/main" id="{23AB8D16-8014-442F-A10E-FD640CD720F4}"/>
              </a:ext>
            </a:extLst>
          </p:cNvPr>
          <p:cNvSpPr/>
          <p:nvPr/>
        </p:nvSpPr>
        <p:spPr>
          <a:xfrm>
            <a:off x="2387600" y="4393393"/>
            <a:ext cx="2590800" cy="914400"/>
          </a:xfrm>
          <a:prstGeom prst="roundRect">
            <a:avLst/>
          </a:prstGeom>
          <a:solidFill>
            <a:schemeClr val="bg1"/>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Инициация плана лечения</a:t>
            </a:r>
          </a:p>
        </p:txBody>
      </p:sp>
      <p:sp>
        <p:nvSpPr>
          <p:cNvPr id="15" name="Rectangle: Rounded Corners 14">
            <a:extLst>
              <a:ext uri="{FF2B5EF4-FFF2-40B4-BE49-F238E27FC236}">
                <a16:creationId xmlns:a16="http://schemas.microsoft.com/office/drawing/2014/main" id="{E699D58F-D407-4376-BDCE-052E72B29CF6}"/>
              </a:ext>
            </a:extLst>
          </p:cNvPr>
          <p:cNvSpPr/>
          <p:nvPr/>
        </p:nvSpPr>
        <p:spPr>
          <a:xfrm>
            <a:off x="4800600" y="5536393"/>
            <a:ext cx="2590800" cy="914400"/>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Согласование плана лечения</a:t>
            </a:r>
          </a:p>
        </p:txBody>
      </p:sp>
      <p:sp>
        <p:nvSpPr>
          <p:cNvPr id="16" name="Rectangle: Rounded Corners 15">
            <a:extLst>
              <a:ext uri="{FF2B5EF4-FFF2-40B4-BE49-F238E27FC236}">
                <a16:creationId xmlns:a16="http://schemas.microsoft.com/office/drawing/2014/main" id="{1268AA6E-8D20-48A7-896A-BDC9CB58E5D7}"/>
              </a:ext>
            </a:extLst>
          </p:cNvPr>
          <p:cNvSpPr/>
          <p:nvPr/>
        </p:nvSpPr>
        <p:spPr>
          <a:xfrm>
            <a:off x="7543800" y="4393393"/>
            <a:ext cx="3055090" cy="914400"/>
          </a:xfrm>
          <a:prstGeom prst="round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Объединенное принятие решения в создании плана лечения</a:t>
            </a:r>
          </a:p>
        </p:txBody>
      </p:sp>
      <p:sp>
        <p:nvSpPr>
          <p:cNvPr id="17" name="Rectangle: Rounded Corners 16">
            <a:extLst>
              <a:ext uri="{FF2B5EF4-FFF2-40B4-BE49-F238E27FC236}">
                <a16:creationId xmlns:a16="http://schemas.microsoft.com/office/drawing/2014/main" id="{E77C1982-905C-4B2D-A838-9D4077FCA3B8}"/>
              </a:ext>
            </a:extLst>
          </p:cNvPr>
          <p:cNvSpPr/>
          <p:nvPr/>
        </p:nvSpPr>
        <p:spPr>
          <a:xfrm>
            <a:off x="8001000" y="2971800"/>
            <a:ext cx="3055090" cy="914400"/>
          </a:xfrm>
          <a:prstGeom prst="roundRect">
            <a:avLst/>
          </a:prstGeom>
          <a:solidFill>
            <a:schemeClr val="bg1"/>
          </a:solidFill>
          <a:ln w="57150">
            <a:solidFill>
              <a:srgbClr val="FF9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Рассмотрение индивидуальных факторов пациента</a:t>
            </a:r>
          </a:p>
        </p:txBody>
      </p:sp>
      <p:sp>
        <p:nvSpPr>
          <p:cNvPr id="18" name="Rectangle: Rounded Corners 17">
            <a:extLst>
              <a:ext uri="{FF2B5EF4-FFF2-40B4-BE49-F238E27FC236}">
                <a16:creationId xmlns:a16="http://schemas.microsoft.com/office/drawing/2014/main" id="{78E70683-A592-4FA1-A605-C765D20A61F3}"/>
              </a:ext>
            </a:extLst>
          </p:cNvPr>
          <p:cNvSpPr/>
          <p:nvPr/>
        </p:nvSpPr>
        <p:spPr>
          <a:xfrm>
            <a:off x="7543800" y="553085"/>
            <a:ext cx="4406898" cy="1637493"/>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Оценка ключевых характеристик пациента</a:t>
            </a:r>
          </a:p>
          <a:p>
            <a:pPr marL="228600" indent="-228600">
              <a:buAutoNum type="arabicPeriod"/>
            </a:pPr>
            <a:r>
              <a:rPr lang="ru-RU" sz="1200" b="1" dirty="0">
                <a:solidFill>
                  <a:schemeClr val="tx1"/>
                </a:solidFill>
              </a:rPr>
              <a:t>Сопутствующие заболевания таких как АССЗ, ХБП</a:t>
            </a:r>
          </a:p>
          <a:p>
            <a:pPr marL="228600" indent="-228600">
              <a:buAutoNum type="arabicPeriod"/>
            </a:pPr>
            <a:r>
              <a:rPr lang="ru-RU" sz="1200" b="1" dirty="0">
                <a:solidFill>
                  <a:schemeClr val="tx1"/>
                </a:solidFill>
              </a:rPr>
              <a:t>Клинические характеристики (Возраст, </a:t>
            </a:r>
            <a:r>
              <a:rPr lang="en-US" sz="1200" b="1" dirty="0">
                <a:solidFill>
                  <a:schemeClr val="tx1"/>
                </a:solidFill>
              </a:rPr>
              <a:t>A1c</a:t>
            </a:r>
            <a:r>
              <a:rPr lang="ru-RU" sz="1200" b="1" dirty="0">
                <a:solidFill>
                  <a:schemeClr val="tx1"/>
                </a:solidFill>
              </a:rPr>
              <a:t>, вес)</a:t>
            </a:r>
          </a:p>
          <a:p>
            <a:pPr marL="228600" indent="-228600">
              <a:buAutoNum type="arabicPeriod"/>
            </a:pPr>
            <a:r>
              <a:rPr lang="ru-RU" sz="1200" b="1" dirty="0">
                <a:solidFill>
                  <a:schemeClr val="tx1"/>
                </a:solidFill>
              </a:rPr>
              <a:t>Проблемы, такие как с мотивация и депрессия</a:t>
            </a:r>
          </a:p>
          <a:p>
            <a:pPr marL="228600" indent="-228600">
              <a:buAutoNum type="arabicPeriod"/>
            </a:pPr>
            <a:r>
              <a:rPr lang="ru-RU" sz="1200" b="1" dirty="0">
                <a:solidFill>
                  <a:schemeClr val="tx1"/>
                </a:solidFill>
              </a:rPr>
              <a:t>Культурные и социально-экономические аспекты</a:t>
            </a:r>
          </a:p>
        </p:txBody>
      </p:sp>
      <p:sp>
        <p:nvSpPr>
          <p:cNvPr id="28" name="Oval 27">
            <a:extLst>
              <a:ext uri="{FF2B5EF4-FFF2-40B4-BE49-F238E27FC236}">
                <a16:creationId xmlns:a16="http://schemas.microsoft.com/office/drawing/2014/main" id="{E2B05704-0A24-4C30-B82F-ED037DD8F4D2}"/>
              </a:ext>
            </a:extLst>
          </p:cNvPr>
          <p:cNvSpPr/>
          <p:nvPr/>
        </p:nvSpPr>
        <p:spPr>
          <a:xfrm>
            <a:off x="4838548" y="2202284"/>
            <a:ext cx="2772000" cy="2772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Rectangle 28">
            <a:extLst>
              <a:ext uri="{FF2B5EF4-FFF2-40B4-BE49-F238E27FC236}">
                <a16:creationId xmlns:a16="http://schemas.microsoft.com/office/drawing/2014/main" id="{7D6B06BB-696A-4FCA-97E1-E85F0F7C5F1A}"/>
              </a:ext>
            </a:extLst>
          </p:cNvPr>
          <p:cNvSpPr/>
          <p:nvPr/>
        </p:nvSpPr>
        <p:spPr>
          <a:xfrm>
            <a:off x="5405416" y="2447148"/>
            <a:ext cx="1660265" cy="593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ЦЕЛЬ ЛЕЧЕНИЯ</a:t>
            </a:r>
          </a:p>
        </p:txBody>
      </p:sp>
      <p:sp>
        <p:nvSpPr>
          <p:cNvPr id="30" name="TextBox 29">
            <a:extLst>
              <a:ext uri="{FF2B5EF4-FFF2-40B4-BE49-F238E27FC236}">
                <a16:creationId xmlns:a16="http://schemas.microsoft.com/office/drawing/2014/main" id="{93998217-99D4-4923-B57C-37A4D469AB22}"/>
              </a:ext>
            </a:extLst>
          </p:cNvPr>
          <p:cNvSpPr txBox="1"/>
          <p:nvPr/>
        </p:nvSpPr>
        <p:spPr>
          <a:xfrm>
            <a:off x="4838549" y="3179509"/>
            <a:ext cx="2626040" cy="461665"/>
          </a:xfrm>
          <a:prstGeom prst="rect">
            <a:avLst/>
          </a:prstGeom>
          <a:noFill/>
        </p:spPr>
        <p:txBody>
          <a:bodyPr wrap="none" rtlCol="0">
            <a:spAutoFit/>
          </a:bodyPr>
          <a:lstStyle/>
          <a:p>
            <a:pPr marL="285750" indent="-285750">
              <a:buFont typeface="Arial" panose="020B0604020202020204" pitchFamily="34" charset="0"/>
              <a:buChar char="•"/>
            </a:pPr>
            <a:r>
              <a:rPr lang="ru-RU" sz="1200" dirty="0">
                <a:solidFill>
                  <a:schemeClr val="bg1"/>
                </a:solidFill>
              </a:rPr>
              <a:t>Предотвращение осложнений</a:t>
            </a:r>
          </a:p>
          <a:p>
            <a:pPr marL="285750" indent="-285750">
              <a:buFont typeface="Arial" panose="020B0604020202020204" pitchFamily="34" charset="0"/>
              <a:buChar char="•"/>
            </a:pPr>
            <a:r>
              <a:rPr lang="ru-RU" sz="1200" dirty="0">
                <a:solidFill>
                  <a:schemeClr val="bg1"/>
                </a:solidFill>
              </a:rPr>
              <a:t>Оптимизация качества жизни</a:t>
            </a:r>
          </a:p>
        </p:txBody>
      </p:sp>
      <p:sp>
        <p:nvSpPr>
          <p:cNvPr id="33" name="Oval 32">
            <a:extLst>
              <a:ext uri="{FF2B5EF4-FFF2-40B4-BE49-F238E27FC236}">
                <a16:creationId xmlns:a16="http://schemas.microsoft.com/office/drawing/2014/main" id="{96D72F47-2307-47DC-96F3-B1CFD7AD6862}"/>
              </a:ext>
            </a:extLst>
          </p:cNvPr>
          <p:cNvSpPr/>
          <p:nvPr/>
        </p:nvSpPr>
        <p:spPr>
          <a:xfrm>
            <a:off x="5846142" y="4408596"/>
            <a:ext cx="800100" cy="35345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Rectangle 33">
            <a:extLst>
              <a:ext uri="{FF2B5EF4-FFF2-40B4-BE49-F238E27FC236}">
                <a16:creationId xmlns:a16="http://schemas.microsoft.com/office/drawing/2014/main" id="{45DD0005-66D3-4855-8B5F-B8D8784797C9}"/>
              </a:ext>
            </a:extLst>
          </p:cNvPr>
          <p:cNvSpPr/>
          <p:nvPr/>
        </p:nvSpPr>
        <p:spPr>
          <a:xfrm>
            <a:off x="6086954" y="4264284"/>
            <a:ext cx="342900" cy="2589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Graphic 31" descr="Man">
            <a:extLst>
              <a:ext uri="{FF2B5EF4-FFF2-40B4-BE49-F238E27FC236}">
                <a16:creationId xmlns:a16="http://schemas.microsoft.com/office/drawing/2014/main" id="{3CF82686-D3E8-4EB6-8D8B-69AF377C0F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1204" y="3753488"/>
            <a:ext cx="914400" cy="914400"/>
          </a:xfrm>
          <a:prstGeom prst="rect">
            <a:avLst/>
          </a:prstGeom>
        </p:spPr>
      </p:pic>
      <p:sp>
        <p:nvSpPr>
          <p:cNvPr id="25" name="Arrow6">
            <a:extLst>
              <a:ext uri="{FF2B5EF4-FFF2-40B4-BE49-F238E27FC236}">
                <a16:creationId xmlns:a16="http://schemas.microsoft.com/office/drawing/2014/main" id="{9CE714AB-BEA6-48A6-B962-B221D1C2558B}"/>
              </a:ext>
            </a:extLst>
          </p:cNvPr>
          <p:cNvSpPr/>
          <p:nvPr/>
        </p:nvSpPr>
        <p:spPr>
          <a:xfrm rot="4634944" flipV="1">
            <a:off x="6018006" y="798272"/>
            <a:ext cx="1932983" cy="1377682"/>
          </a:xfrm>
          <a:custGeom>
            <a:avLst/>
            <a:gdLst/>
            <a:ahLst/>
            <a:cxnLst/>
            <a:rect l="0" t="0" r="0" b="0"/>
            <a:pathLst>
              <a:path w="2250471" h="1540471">
                <a:moveTo>
                  <a:pt x="652798" y="626416"/>
                </a:moveTo>
                <a:lnTo>
                  <a:pt x="0" y="177223"/>
                </a:lnTo>
                <a:cubicBezTo>
                  <a:pt x="649506" y="0"/>
                  <a:pt x="1505396" y="121672"/>
                  <a:pt x="2098593" y="515166"/>
                </a:cubicBezTo>
                <a:lnTo>
                  <a:pt x="2181995" y="389437"/>
                </a:lnTo>
                <a:lnTo>
                  <a:pt x="2250470" y="1372527"/>
                </a:lnTo>
                <a:lnTo>
                  <a:pt x="1418463" y="1540470"/>
                </a:lnTo>
                <a:lnTo>
                  <a:pt x="1501865" y="1414741"/>
                </a:lnTo>
                <a:cubicBezTo>
                  <a:pt x="1157664" y="1186418"/>
                  <a:pt x="761526" y="1112223"/>
                  <a:pt x="358026" y="1200506"/>
                </a:cubicBezTo>
                <a:close/>
              </a:path>
            </a:pathLst>
          </a:custGeom>
          <a:solidFill>
            <a:srgbClr val="F4B18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Slide Number Placeholder 1">
            <a:extLst>
              <a:ext uri="{FF2B5EF4-FFF2-40B4-BE49-F238E27FC236}">
                <a16:creationId xmlns:a16="http://schemas.microsoft.com/office/drawing/2014/main" id="{DB580FEC-C91E-4EDE-B9DB-3085C30A4391}"/>
              </a:ext>
            </a:extLst>
          </p:cNvPr>
          <p:cNvSpPr>
            <a:spLocks noGrp="1"/>
          </p:cNvSpPr>
          <p:nvPr>
            <p:ph type="sldNum" sz="quarter" idx="12"/>
          </p:nvPr>
        </p:nvSpPr>
        <p:spPr/>
        <p:txBody>
          <a:bodyPr/>
          <a:lstStyle/>
          <a:p>
            <a:fld id="{5F3F9096-8ED8-4F14-8F69-892A89853C22}" type="slidenum">
              <a:rPr lang="ru-RU" smtClean="0"/>
              <a:t>27</a:t>
            </a:fld>
            <a:endParaRPr lang="ru-RU" dirty="0"/>
          </a:p>
        </p:txBody>
      </p:sp>
    </p:spTree>
    <p:extLst>
      <p:ext uri="{BB962C8B-B14F-4D97-AF65-F5344CB8AC3E}">
        <p14:creationId xmlns:p14="http://schemas.microsoft.com/office/powerpoint/2010/main" val="371282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5D80945-061A-421A-AEFB-A2C45A1B2DB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5" imgW="362" imgH="362" progId="TCLayout.ActiveDocument.1">
                  <p:embed/>
                </p:oleObj>
              </mc:Choice>
              <mc:Fallback>
                <p:oleObj name="think-cell Slide" r:id="rId5" imgW="362" imgH="362" progId="TCLayout.ActiveDocument.1">
                  <p:embed/>
                  <p:pic>
                    <p:nvPicPr>
                      <p:cNvPr id="6" name="Object 5" hidden="1">
                        <a:extLst>
                          <a:ext uri="{FF2B5EF4-FFF2-40B4-BE49-F238E27FC236}">
                            <a16:creationId xmlns:a16="http://schemas.microsoft.com/office/drawing/2014/main" id="{F5D80945-061A-421A-AEFB-A2C45A1B2D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a:extLst>
              <a:ext uri="{FF2B5EF4-FFF2-40B4-BE49-F238E27FC236}">
                <a16:creationId xmlns:a16="http://schemas.microsoft.com/office/drawing/2014/main" id="{F670F88E-8715-4D20-9B48-ACD6217AEC4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0" name="Arrow1">
            <a:extLst>
              <a:ext uri="{FF2B5EF4-FFF2-40B4-BE49-F238E27FC236}">
                <a16:creationId xmlns:a16="http://schemas.microsoft.com/office/drawing/2014/main" id="{87230357-2CB9-4601-ABF6-C2F699F542F0}"/>
              </a:ext>
            </a:extLst>
          </p:cNvPr>
          <p:cNvSpPr/>
          <p:nvPr/>
        </p:nvSpPr>
        <p:spPr>
          <a:xfrm>
            <a:off x="7135382" y="3491573"/>
            <a:ext cx="1691159" cy="2059871"/>
          </a:xfrm>
          <a:custGeom>
            <a:avLst/>
            <a:gdLst/>
            <a:ahLst/>
            <a:cxnLst/>
            <a:rect l="0" t="0" r="0" b="0"/>
            <a:pathLst>
              <a:path w="1694363" h="2080066">
                <a:moveTo>
                  <a:pt x="1082919" y="536476"/>
                </a:moveTo>
                <a:lnTo>
                  <a:pt x="1666111" y="0"/>
                </a:lnTo>
                <a:cubicBezTo>
                  <a:pt x="1694362" y="672657"/>
                  <a:pt x="1385288" y="1480013"/>
                  <a:pt x="869661" y="1970777"/>
                </a:cubicBezTo>
                <a:lnTo>
                  <a:pt x="973679" y="2080065"/>
                </a:lnTo>
                <a:lnTo>
                  <a:pt x="0" y="1928066"/>
                </a:lnTo>
                <a:lnTo>
                  <a:pt x="21406" y="1079549"/>
                </a:lnTo>
                <a:lnTo>
                  <a:pt x="125424" y="1188836"/>
                </a:lnTo>
                <a:cubicBezTo>
                  <a:pt x="424615" y="904072"/>
                  <a:pt x="585098" y="534376"/>
                  <a:pt x="588816" y="121348"/>
                </a:cubicBezTo>
                <a:close/>
              </a:path>
            </a:pathLst>
          </a:custGeom>
          <a:solidFill>
            <a:schemeClr val="accent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Arrow2">
            <a:extLst>
              <a:ext uri="{FF2B5EF4-FFF2-40B4-BE49-F238E27FC236}">
                <a16:creationId xmlns:a16="http://schemas.microsoft.com/office/drawing/2014/main" id="{3DBEA35D-0D9E-4ED8-BA0E-2C38B2AC8529}"/>
              </a:ext>
            </a:extLst>
          </p:cNvPr>
          <p:cNvSpPr/>
          <p:nvPr/>
        </p:nvSpPr>
        <p:spPr>
          <a:xfrm>
            <a:off x="5375536" y="4762049"/>
            <a:ext cx="2541413" cy="1507362"/>
          </a:xfrm>
          <a:custGeom>
            <a:avLst/>
            <a:gdLst/>
            <a:ahLst/>
            <a:cxnLst/>
            <a:rect l="0" t="0" r="0" b="0"/>
            <a:pathLst>
              <a:path w="2546227" h="1522140">
                <a:moveTo>
                  <a:pt x="1763179" y="645134"/>
                </a:moveTo>
                <a:lnTo>
                  <a:pt x="2546226" y="766604"/>
                </a:lnTo>
                <a:cubicBezTo>
                  <a:pt x="2037937" y="1208087"/>
                  <a:pt x="1214015" y="1469822"/>
                  <a:pt x="508832" y="1372674"/>
                </a:cubicBezTo>
                <a:lnTo>
                  <a:pt x="488242" y="1522139"/>
                </a:lnTo>
                <a:lnTo>
                  <a:pt x="0" y="666116"/>
                </a:lnTo>
                <a:lnTo>
                  <a:pt x="676744" y="153810"/>
                </a:lnTo>
                <a:lnTo>
                  <a:pt x="656154" y="303274"/>
                </a:lnTo>
                <a:cubicBezTo>
                  <a:pt x="1065334" y="359644"/>
                  <a:pt x="1454434" y="254613"/>
                  <a:pt x="1779670" y="0"/>
                </a:cubicBezTo>
                <a:close/>
              </a:path>
            </a:pathLst>
          </a:custGeom>
          <a:solidFill>
            <a:schemeClr val="accent5">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Arrow3">
            <a:extLst>
              <a:ext uri="{FF2B5EF4-FFF2-40B4-BE49-F238E27FC236}">
                <a16:creationId xmlns:a16="http://schemas.microsoft.com/office/drawing/2014/main" id="{60D03691-47B2-41E1-8FF9-9607E5D9BC82}"/>
              </a:ext>
            </a:extLst>
          </p:cNvPr>
          <p:cNvSpPr/>
          <p:nvPr/>
        </p:nvSpPr>
        <p:spPr>
          <a:xfrm>
            <a:off x="3897757" y="4069528"/>
            <a:ext cx="1991477" cy="2033438"/>
          </a:xfrm>
          <a:custGeom>
            <a:avLst/>
            <a:gdLst/>
            <a:ahLst/>
            <a:cxnLst/>
            <a:rect l="0" t="0" r="0" b="0"/>
            <a:pathLst>
              <a:path w="1995249" h="2053374">
                <a:moveTo>
                  <a:pt x="1480580" y="1365427"/>
                </a:moveTo>
                <a:lnTo>
                  <a:pt x="1873833" y="2053373"/>
                </a:lnTo>
                <a:cubicBezTo>
                  <a:pt x="1211755" y="1931236"/>
                  <a:pt x="493416" y="1450258"/>
                  <a:pt x="129694" y="838353"/>
                </a:cubicBezTo>
                <a:lnTo>
                  <a:pt x="0" y="915444"/>
                </a:lnTo>
                <a:lnTo>
                  <a:pt x="364852" y="0"/>
                </a:lnTo>
                <a:lnTo>
                  <a:pt x="1187332" y="209682"/>
                </a:lnTo>
                <a:lnTo>
                  <a:pt x="1057638" y="286774"/>
                </a:lnTo>
                <a:cubicBezTo>
                  <a:pt x="1268687" y="641830"/>
                  <a:pt x="1593403" y="880554"/>
                  <a:pt x="1995248" y="976086"/>
                </a:cubicBezTo>
                <a:close/>
              </a:path>
            </a:pathLst>
          </a:custGeom>
          <a:solidFill>
            <a:schemeClr val="accent6">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Arrow4">
            <a:extLst>
              <a:ext uri="{FF2B5EF4-FFF2-40B4-BE49-F238E27FC236}">
                <a16:creationId xmlns:a16="http://schemas.microsoft.com/office/drawing/2014/main" id="{ED5EDC6E-BDC0-446B-BFDA-0FD7FC1E8A55}"/>
              </a:ext>
            </a:extLst>
          </p:cNvPr>
          <p:cNvSpPr/>
          <p:nvPr/>
        </p:nvSpPr>
        <p:spPr>
          <a:xfrm>
            <a:off x="3581399" y="2362621"/>
            <a:ext cx="1399919" cy="2436143"/>
          </a:xfrm>
          <a:custGeom>
            <a:avLst/>
            <a:gdLst/>
            <a:ahLst/>
            <a:cxnLst/>
            <a:rect l="0" t="0" r="0" b="0"/>
            <a:pathLst>
              <a:path w="1402571" h="2460027">
                <a:moveTo>
                  <a:pt x="681810" y="1723641"/>
                </a:moveTo>
                <a:lnTo>
                  <a:pt x="389141" y="2460026"/>
                </a:lnTo>
                <a:cubicBezTo>
                  <a:pt x="71832" y="1866241"/>
                  <a:pt x="0" y="1004736"/>
                  <a:pt x="251629" y="338850"/>
                </a:cubicBezTo>
                <a:lnTo>
                  <a:pt x="110494" y="285517"/>
                </a:lnTo>
                <a:lnTo>
                  <a:pt x="1053699" y="0"/>
                </a:lnTo>
                <a:lnTo>
                  <a:pt x="1402570" y="773776"/>
                </a:lnTo>
                <a:lnTo>
                  <a:pt x="1261435" y="720443"/>
                </a:lnTo>
                <a:cubicBezTo>
                  <a:pt x="1115428" y="1106821"/>
                  <a:pt x="1131243" y="1509536"/>
                  <a:pt x="1307099" y="1883275"/>
                </a:cubicBezTo>
                <a:close/>
              </a:path>
            </a:pathLst>
          </a:custGeom>
          <a:solidFill>
            <a:schemeClr val="accent4">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Arrow5">
            <a:extLst>
              <a:ext uri="{FF2B5EF4-FFF2-40B4-BE49-F238E27FC236}">
                <a16:creationId xmlns:a16="http://schemas.microsoft.com/office/drawing/2014/main" id="{30004241-501E-42AD-B983-146A273A5147}"/>
              </a:ext>
            </a:extLst>
          </p:cNvPr>
          <p:cNvSpPr/>
          <p:nvPr/>
        </p:nvSpPr>
        <p:spPr>
          <a:xfrm>
            <a:off x="3876334" y="1032336"/>
            <a:ext cx="2333252" cy="1912975"/>
          </a:xfrm>
          <a:custGeom>
            <a:avLst/>
            <a:gdLst/>
            <a:ahLst/>
            <a:cxnLst/>
            <a:rect l="0" t="0" r="0" b="0"/>
            <a:pathLst>
              <a:path w="2337672" h="1931730">
                <a:moveTo>
                  <a:pt x="758205" y="1343328"/>
                </a:moveTo>
                <a:lnTo>
                  <a:pt x="0" y="1573639"/>
                </a:lnTo>
                <a:cubicBezTo>
                  <a:pt x="266401" y="955338"/>
                  <a:pt x="895166" y="362037"/>
                  <a:pt x="1572665" y="143596"/>
                </a:cubicBezTo>
                <a:lnTo>
                  <a:pt x="1526366" y="0"/>
                </a:lnTo>
                <a:lnTo>
                  <a:pt x="2337671" y="559410"/>
                </a:lnTo>
                <a:lnTo>
                  <a:pt x="1950226" y="1314610"/>
                </a:lnTo>
                <a:lnTo>
                  <a:pt x="1903927" y="1171013"/>
                </a:lnTo>
                <a:cubicBezTo>
                  <a:pt x="1510811" y="1297763"/>
                  <a:pt x="1205815" y="1561216"/>
                  <a:pt x="1023260" y="1931729"/>
                </a:cubicBezTo>
                <a:close/>
              </a:path>
            </a:pathLst>
          </a:custGeom>
          <a:solidFill>
            <a:schemeClr val="accent2">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Arrow7">
            <a:extLst>
              <a:ext uri="{FF2B5EF4-FFF2-40B4-BE49-F238E27FC236}">
                <a16:creationId xmlns:a16="http://schemas.microsoft.com/office/drawing/2014/main" id="{B3B30CC7-B086-4393-96D6-0BA7DC91462E}"/>
              </a:ext>
            </a:extLst>
          </p:cNvPr>
          <p:cNvSpPr/>
          <p:nvPr/>
        </p:nvSpPr>
        <p:spPr>
          <a:xfrm>
            <a:off x="7172804" y="1542413"/>
            <a:ext cx="1767997" cy="2480430"/>
          </a:xfrm>
          <a:custGeom>
            <a:avLst/>
            <a:gdLst/>
            <a:ahLst/>
            <a:cxnLst/>
            <a:rect l="0" t="0" r="0" b="0"/>
            <a:pathLst>
              <a:path w="1771346" h="2504748">
                <a:moveTo>
                  <a:pt x="632629" y="790444"/>
                </a:moveTo>
                <a:lnTo>
                  <a:pt x="576809" y="0"/>
                </a:lnTo>
                <a:cubicBezTo>
                  <a:pt x="1120329" y="397307"/>
                  <a:pt x="1558840" y="1142329"/>
                  <a:pt x="1621046" y="1851449"/>
                </a:cubicBezTo>
                <a:lnTo>
                  <a:pt x="1771345" y="1838265"/>
                </a:lnTo>
                <a:lnTo>
                  <a:pt x="1045428" y="2504747"/>
                </a:lnTo>
                <a:lnTo>
                  <a:pt x="395377" y="1958969"/>
                </a:lnTo>
                <a:lnTo>
                  <a:pt x="545676" y="1945784"/>
                </a:lnTo>
                <a:cubicBezTo>
                  <a:pt x="509581" y="1534320"/>
                  <a:pt x="320601" y="1178347"/>
                  <a:pt x="0" y="917922"/>
                </a:cubicBezTo>
                <a:close/>
              </a:path>
            </a:pathLst>
          </a:custGeom>
          <a:solidFill>
            <a:srgbClr val="FF9A94"/>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itle 6">
            <a:extLst>
              <a:ext uri="{FF2B5EF4-FFF2-40B4-BE49-F238E27FC236}">
                <a16:creationId xmlns:a16="http://schemas.microsoft.com/office/drawing/2014/main" id="{DD688E83-05D0-4657-9914-151DFB4F1905}"/>
              </a:ext>
            </a:extLst>
          </p:cNvPr>
          <p:cNvSpPr>
            <a:spLocks noGrp="1"/>
          </p:cNvSpPr>
          <p:nvPr>
            <p:ph type="title"/>
          </p:nvPr>
        </p:nvSpPr>
        <p:spPr>
          <a:xfrm>
            <a:off x="812800" y="63500"/>
            <a:ext cx="10350500" cy="775507"/>
          </a:xfrm>
        </p:spPr>
        <p:txBody>
          <a:bodyPr>
            <a:normAutofit fontScale="90000"/>
          </a:bodyPr>
          <a:lstStyle/>
          <a:p>
            <a:r>
              <a:rPr lang="ru-RU" dirty="0"/>
              <a:t>Пациенто-ориентированное управление гликемическим контролем в пациентов с СД2 </a:t>
            </a:r>
          </a:p>
        </p:txBody>
      </p:sp>
      <p:sp>
        <p:nvSpPr>
          <p:cNvPr id="12" name="Rectangle: Rounded Corners 11">
            <a:extLst>
              <a:ext uri="{FF2B5EF4-FFF2-40B4-BE49-F238E27FC236}">
                <a16:creationId xmlns:a16="http://schemas.microsoft.com/office/drawing/2014/main" id="{81B0477E-847D-431C-B600-18A1CC95D3B9}"/>
              </a:ext>
            </a:extLst>
          </p:cNvPr>
          <p:cNvSpPr/>
          <p:nvPr/>
        </p:nvSpPr>
        <p:spPr>
          <a:xfrm>
            <a:off x="2387600" y="1739900"/>
            <a:ext cx="2590800" cy="91440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Обсудите и согласуйте план лечения</a:t>
            </a:r>
          </a:p>
        </p:txBody>
      </p:sp>
      <p:sp>
        <p:nvSpPr>
          <p:cNvPr id="13" name="Rectangle: Rounded Corners 12">
            <a:extLst>
              <a:ext uri="{FF2B5EF4-FFF2-40B4-BE49-F238E27FC236}">
                <a16:creationId xmlns:a16="http://schemas.microsoft.com/office/drawing/2014/main" id="{A735A44C-9898-4E8B-B022-88A08341B02A}"/>
              </a:ext>
            </a:extLst>
          </p:cNvPr>
          <p:cNvSpPr/>
          <p:nvPr/>
        </p:nvSpPr>
        <p:spPr>
          <a:xfrm>
            <a:off x="1803400" y="2971800"/>
            <a:ext cx="2590800" cy="914400"/>
          </a:xfrm>
          <a:prstGeom prst="roundRect">
            <a:avLst/>
          </a:prstGeom>
          <a:solidFill>
            <a:schemeClr val="bg1"/>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Продолжающийся мониторинг и поддержка</a:t>
            </a:r>
          </a:p>
        </p:txBody>
      </p:sp>
      <p:sp>
        <p:nvSpPr>
          <p:cNvPr id="14" name="Rectangle: Rounded Corners 13">
            <a:extLst>
              <a:ext uri="{FF2B5EF4-FFF2-40B4-BE49-F238E27FC236}">
                <a16:creationId xmlns:a16="http://schemas.microsoft.com/office/drawing/2014/main" id="{23AB8D16-8014-442F-A10E-FD640CD720F4}"/>
              </a:ext>
            </a:extLst>
          </p:cNvPr>
          <p:cNvSpPr/>
          <p:nvPr/>
        </p:nvSpPr>
        <p:spPr>
          <a:xfrm>
            <a:off x="2387600" y="4393393"/>
            <a:ext cx="2590800" cy="914400"/>
          </a:xfrm>
          <a:prstGeom prst="roundRect">
            <a:avLst/>
          </a:prstGeom>
          <a:solidFill>
            <a:schemeClr val="bg1"/>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Инициация плана лечения</a:t>
            </a:r>
          </a:p>
        </p:txBody>
      </p:sp>
      <p:sp>
        <p:nvSpPr>
          <p:cNvPr id="15" name="Rectangle: Rounded Corners 14">
            <a:extLst>
              <a:ext uri="{FF2B5EF4-FFF2-40B4-BE49-F238E27FC236}">
                <a16:creationId xmlns:a16="http://schemas.microsoft.com/office/drawing/2014/main" id="{E699D58F-D407-4376-BDCE-052E72B29CF6}"/>
              </a:ext>
            </a:extLst>
          </p:cNvPr>
          <p:cNvSpPr/>
          <p:nvPr/>
        </p:nvSpPr>
        <p:spPr>
          <a:xfrm>
            <a:off x="4800600" y="5536393"/>
            <a:ext cx="2590800" cy="914400"/>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Согласование плана лечения</a:t>
            </a:r>
          </a:p>
        </p:txBody>
      </p:sp>
      <p:sp>
        <p:nvSpPr>
          <p:cNvPr id="16" name="Rectangle: Rounded Corners 15">
            <a:extLst>
              <a:ext uri="{FF2B5EF4-FFF2-40B4-BE49-F238E27FC236}">
                <a16:creationId xmlns:a16="http://schemas.microsoft.com/office/drawing/2014/main" id="{1268AA6E-8D20-48A7-896A-BDC9CB58E5D7}"/>
              </a:ext>
            </a:extLst>
          </p:cNvPr>
          <p:cNvSpPr/>
          <p:nvPr/>
        </p:nvSpPr>
        <p:spPr>
          <a:xfrm>
            <a:off x="7543800" y="4393393"/>
            <a:ext cx="3055090" cy="914400"/>
          </a:xfrm>
          <a:prstGeom prst="round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Объединенное принятие решения в создании плана лечения</a:t>
            </a:r>
          </a:p>
        </p:txBody>
      </p:sp>
      <p:sp>
        <p:nvSpPr>
          <p:cNvPr id="17" name="Rectangle: Rounded Corners 16">
            <a:extLst>
              <a:ext uri="{FF2B5EF4-FFF2-40B4-BE49-F238E27FC236}">
                <a16:creationId xmlns:a16="http://schemas.microsoft.com/office/drawing/2014/main" id="{E77C1982-905C-4B2D-A838-9D4077FCA3B8}"/>
              </a:ext>
            </a:extLst>
          </p:cNvPr>
          <p:cNvSpPr/>
          <p:nvPr/>
        </p:nvSpPr>
        <p:spPr>
          <a:xfrm>
            <a:off x="8001000" y="2971800"/>
            <a:ext cx="3055090" cy="914400"/>
          </a:xfrm>
          <a:prstGeom prst="roundRect">
            <a:avLst/>
          </a:prstGeom>
          <a:solidFill>
            <a:schemeClr val="bg1"/>
          </a:solidFill>
          <a:ln w="57150">
            <a:solidFill>
              <a:srgbClr val="FF9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Рассмотрение индивидуальных факторов пациента</a:t>
            </a:r>
          </a:p>
        </p:txBody>
      </p:sp>
      <p:sp>
        <p:nvSpPr>
          <p:cNvPr id="18" name="Rectangle: Rounded Corners 17">
            <a:extLst>
              <a:ext uri="{FF2B5EF4-FFF2-40B4-BE49-F238E27FC236}">
                <a16:creationId xmlns:a16="http://schemas.microsoft.com/office/drawing/2014/main" id="{78E70683-A592-4FA1-A605-C765D20A61F3}"/>
              </a:ext>
            </a:extLst>
          </p:cNvPr>
          <p:cNvSpPr/>
          <p:nvPr/>
        </p:nvSpPr>
        <p:spPr>
          <a:xfrm>
            <a:off x="7543800" y="553085"/>
            <a:ext cx="4406898" cy="1637493"/>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Оценка ключевых характеристик пациента</a:t>
            </a:r>
          </a:p>
          <a:p>
            <a:pPr marL="228600" indent="-228600">
              <a:buAutoNum type="arabicPeriod"/>
            </a:pPr>
            <a:r>
              <a:rPr lang="ru-RU" sz="1200" b="1" dirty="0">
                <a:solidFill>
                  <a:schemeClr val="tx1"/>
                </a:solidFill>
              </a:rPr>
              <a:t>Сопутствующие заболевания таких как АССЗ, ХБП</a:t>
            </a:r>
          </a:p>
          <a:p>
            <a:pPr marL="228600" indent="-228600">
              <a:buAutoNum type="arabicPeriod"/>
            </a:pPr>
            <a:r>
              <a:rPr lang="ru-RU" sz="1200" b="1" dirty="0">
                <a:solidFill>
                  <a:schemeClr val="tx1"/>
                </a:solidFill>
              </a:rPr>
              <a:t>Клинические характеристики (Возраст, </a:t>
            </a:r>
            <a:r>
              <a:rPr lang="en-US" sz="1200" b="1" dirty="0">
                <a:solidFill>
                  <a:schemeClr val="tx1"/>
                </a:solidFill>
              </a:rPr>
              <a:t>A1c</a:t>
            </a:r>
            <a:r>
              <a:rPr lang="ru-RU" sz="1200" b="1" dirty="0">
                <a:solidFill>
                  <a:schemeClr val="tx1"/>
                </a:solidFill>
              </a:rPr>
              <a:t>, вес)</a:t>
            </a:r>
          </a:p>
          <a:p>
            <a:pPr marL="228600" indent="-228600">
              <a:buAutoNum type="arabicPeriod"/>
            </a:pPr>
            <a:r>
              <a:rPr lang="ru-RU" sz="1200" b="1" dirty="0">
                <a:solidFill>
                  <a:schemeClr val="tx1"/>
                </a:solidFill>
              </a:rPr>
              <a:t>Проблемы, такие как с мотивация и депрессия</a:t>
            </a:r>
          </a:p>
          <a:p>
            <a:pPr marL="228600" indent="-228600">
              <a:buAutoNum type="arabicPeriod"/>
            </a:pPr>
            <a:r>
              <a:rPr lang="ru-RU" sz="1200" b="1" dirty="0">
                <a:solidFill>
                  <a:schemeClr val="tx1"/>
                </a:solidFill>
              </a:rPr>
              <a:t>Культурные и социально-экономические аспекты</a:t>
            </a:r>
          </a:p>
        </p:txBody>
      </p:sp>
      <p:sp>
        <p:nvSpPr>
          <p:cNvPr id="28" name="Oval 27">
            <a:extLst>
              <a:ext uri="{FF2B5EF4-FFF2-40B4-BE49-F238E27FC236}">
                <a16:creationId xmlns:a16="http://schemas.microsoft.com/office/drawing/2014/main" id="{E2B05704-0A24-4C30-B82F-ED037DD8F4D2}"/>
              </a:ext>
            </a:extLst>
          </p:cNvPr>
          <p:cNvSpPr/>
          <p:nvPr/>
        </p:nvSpPr>
        <p:spPr>
          <a:xfrm>
            <a:off x="4838548" y="2202284"/>
            <a:ext cx="2772000" cy="2772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Rectangle 28">
            <a:extLst>
              <a:ext uri="{FF2B5EF4-FFF2-40B4-BE49-F238E27FC236}">
                <a16:creationId xmlns:a16="http://schemas.microsoft.com/office/drawing/2014/main" id="{7D6B06BB-696A-4FCA-97E1-E85F0F7C5F1A}"/>
              </a:ext>
            </a:extLst>
          </p:cNvPr>
          <p:cNvSpPr/>
          <p:nvPr/>
        </p:nvSpPr>
        <p:spPr>
          <a:xfrm>
            <a:off x="5405416" y="2447148"/>
            <a:ext cx="1660265" cy="593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ЦЕЛЬ ЛЕЧЕНИЯ</a:t>
            </a:r>
          </a:p>
        </p:txBody>
      </p:sp>
      <p:sp>
        <p:nvSpPr>
          <p:cNvPr id="30" name="TextBox 29">
            <a:extLst>
              <a:ext uri="{FF2B5EF4-FFF2-40B4-BE49-F238E27FC236}">
                <a16:creationId xmlns:a16="http://schemas.microsoft.com/office/drawing/2014/main" id="{93998217-99D4-4923-B57C-37A4D469AB22}"/>
              </a:ext>
            </a:extLst>
          </p:cNvPr>
          <p:cNvSpPr txBox="1"/>
          <p:nvPr/>
        </p:nvSpPr>
        <p:spPr>
          <a:xfrm>
            <a:off x="4838549" y="3179509"/>
            <a:ext cx="2626040" cy="461665"/>
          </a:xfrm>
          <a:prstGeom prst="rect">
            <a:avLst/>
          </a:prstGeom>
          <a:noFill/>
        </p:spPr>
        <p:txBody>
          <a:bodyPr wrap="none" rtlCol="0">
            <a:spAutoFit/>
          </a:bodyPr>
          <a:lstStyle/>
          <a:p>
            <a:pPr marL="285750" indent="-285750">
              <a:buFont typeface="Arial" panose="020B0604020202020204" pitchFamily="34" charset="0"/>
              <a:buChar char="•"/>
            </a:pPr>
            <a:r>
              <a:rPr lang="ru-RU" sz="1200" dirty="0">
                <a:solidFill>
                  <a:schemeClr val="bg1"/>
                </a:solidFill>
              </a:rPr>
              <a:t>Предотвращение осложнений</a:t>
            </a:r>
          </a:p>
          <a:p>
            <a:pPr marL="285750" indent="-285750">
              <a:buFont typeface="Arial" panose="020B0604020202020204" pitchFamily="34" charset="0"/>
              <a:buChar char="•"/>
            </a:pPr>
            <a:r>
              <a:rPr lang="ru-RU" sz="1200" dirty="0">
                <a:solidFill>
                  <a:schemeClr val="bg1"/>
                </a:solidFill>
              </a:rPr>
              <a:t>Оптимизация качества жизни</a:t>
            </a:r>
          </a:p>
        </p:txBody>
      </p:sp>
      <p:sp>
        <p:nvSpPr>
          <p:cNvPr id="33" name="Oval 32">
            <a:extLst>
              <a:ext uri="{FF2B5EF4-FFF2-40B4-BE49-F238E27FC236}">
                <a16:creationId xmlns:a16="http://schemas.microsoft.com/office/drawing/2014/main" id="{96D72F47-2307-47DC-96F3-B1CFD7AD6862}"/>
              </a:ext>
            </a:extLst>
          </p:cNvPr>
          <p:cNvSpPr/>
          <p:nvPr/>
        </p:nvSpPr>
        <p:spPr>
          <a:xfrm>
            <a:off x="5846142" y="4408596"/>
            <a:ext cx="800100" cy="35345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Rectangle 33">
            <a:extLst>
              <a:ext uri="{FF2B5EF4-FFF2-40B4-BE49-F238E27FC236}">
                <a16:creationId xmlns:a16="http://schemas.microsoft.com/office/drawing/2014/main" id="{45DD0005-66D3-4855-8B5F-B8D8784797C9}"/>
              </a:ext>
            </a:extLst>
          </p:cNvPr>
          <p:cNvSpPr/>
          <p:nvPr/>
        </p:nvSpPr>
        <p:spPr>
          <a:xfrm>
            <a:off x="6086954" y="4264284"/>
            <a:ext cx="342900" cy="2589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Graphic 31" descr="Man">
            <a:extLst>
              <a:ext uri="{FF2B5EF4-FFF2-40B4-BE49-F238E27FC236}">
                <a16:creationId xmlns:a16="http://schemas.microsoft.com/office/drawing/2014/main" id="{3CF82686-D3E8-4EB6-8D8B-69AF377C0F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1204" y="3753488"/>
            <a:ext cx="914400" cy="914400"/>
          </a:xfrm>
          <a:prstGeom prst="rect">
            <a:avLst/>
          </a:prstGeom>
        </p:spPr>
      </p:pic>
      <p:sp>
        <p:nvSpPr>
          <p:cNvPr id="25" name="Arrow6">
            <a:extLst>
              <a:ext uri="{FF2B5EF4-FFF2-40B4-BE49-F238E27FC236}">
                <a16:creationId xmlns:a16="http://schemas.microsoft.com/office/drawing/2014/main" id="{9CE714AB-BEA6-48A6-B962-B221D1C2558B}"/>
              </a:ext>
            </a:extLst>
          </p:cNvPr>
          <p:cNvSpPr/>
          <p:nvPr/>
        </p:nvSpPr>
        <p:spPr>
          <a:xfrm rot="4634944" flipV="1">
            <a:off x="6018006" y="798272"/>
            <a:ext cx="1932983" cy="1377682"/>
          </a:xfrm>
          <a:custGeom>
            <a:avLst/>
            <a:gdLst/>
            <a:ahLst/>
            <a:cxnLst/>
            <a:rect l="0" t="0" r="0" b="0"/>
            <a:pathLst>
              <a:path w="2250471" h="1540471">
                <a:moveTo>
                  <a:pt x="652798" y="626416"/>
                </a:moveTo>
                <a:lnTo>
                  <a:pt x="0" y="177223"/>
                </a:lnTo>
                <a:cubicBezTo>
                  <a:pt x="649506" y="0"/>
                  <a:pt x="1505396" y="121672"/>
                  <a:pt x="2098593" y="515166"/>
                </a:cubicBezTo>
                <a:lnTo>
                  <a:pt x="2181995" y="389437"/>
                </a:lnTo>
                <a:lnTo>
                  <a:pt x="2250470" y="1372527"/>
                </a:lnTo>
                <a:lnTo>
                  <a:pt x="1418463" y="1540470"/>
                </a:lnTo>
                <a:lnTo>
                  <a:pt x="1501865" y="1414741"/>
                </a:lnTo>
                <a:cubicBezTo>
                  <a:pt x="1157664" y="1186418"/>
                  <a:pt x="761526" y="1112223"/>
                  <a:pt x="358026" y="1200506"/>
                </a:cubicBezTo>
                <a:close/>
              </a:path>
            </a:pathLst>
          </a:custGeom>
          <a:solidFill>
            <a:srgbClr val="F4B18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Rectangle: Rounded Corners 30">
            <a:extLst>
              <a:ext uri="{FF2B5EF4-FFF2-40B4-BE49-F238E27FC236}">
                <a16:creationId xmlns:a16="http://schemas.microsoft.com/office/drawing/2014/main" id="{0CF13FA7-6619-4023-A536-CE62B9CC6273}"/>
              </a:ext>
            </a:extLst>
          </p:cNvPr>
          <p:cNvSpPr/>
          <p:nvPr/>
        </p:nvSpPr>
        <p:spPr>
          <a:xfrm>
            <a:off x="1988457" y="1959882"/>
            <a:ext cx="8926285" cy="3014402"/>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rPr>
              <a:t>Оценка ключевых характеристик пациента</a:t>
            </a:r>
          </a:p>
          <a:p>
            <a:pPr algn="ctr"/>
            <a:endParaRPr lang="ru-RU" sz="2800" b="1" dirty="0">
              <a:solidFill>
                <a:schemeClr val="tx1"/>
              </a:solidFill>
            </a:endParaRPr>
          </a:p>
          <a:p>
            <a:pPr marL="228600" indent="-228600">
              <a:buAutoNum type="arabicPeriod"/>
            </a:pPr>
            <a:r>
              <a:rPr lang="ru-RU" b="1" dirty="0">
                <a:solidFill>
                  <a:schemeClr val="tx1"/>
                </a:solidFill>
              </a:rPr>
              <a:t>Сопутствующих заболеваний, таких как АССЗ, ХБП</a:t>
            </a:r>
          </a:p>
          <a:p>
            <a:pPr marL="228600" indent="-228600">
              <a:buAutoNum type="arabicPeriod"/>
            </a:pPr>
            <a:r>
              <a:rPr lang="ru-RU" b="1" dirty="0">
                <a:solidFill>
                  <a:schemeClr val="tx1"/>
                </a:solidFill>
              </a:rPr>
              <a:t>Клинические характеристики (Возраст, </a:t>
            </a:r>
            <a:r>
              <a:rPr lang="en-US" b="1" dirty="0">
                <a:solidFill>
                  <a:schemeClr val="tx1"/>
                </a:solidFill>
              </a:rPr>
              <a:t>A1c</a:t>
            </a:r>
            <a:r>
              <a:rPr lang="ru-RU" b="1" dirty="0">
                <a:solidFill>
                  <a:schemeClr val="tx1"/>
                </a:solidFill>
              </a:rPr>
              <a:t>, вес)</a:t>
            </a:r>
          </a:p>
          <a:p>
            <a:pPr marL="228600" indent="-228600">
              <a:buAutoNum type="arabicPeriod"/>
            </a:pPr>
            <a:r>
              <a:rPr lang="ru-RU" b="1" dirty="0">
                <a:solidFill>
                  <a:schemeClr val="tx1"/>
                </a:solidFill>
              </a:rPr>
              <a:t>Проблемы, такие как с мотивация и депрессия</a:t>
            </a:r>
          </a:p>
          <a:p>
            <a:pPr marL="228600" indent="-228600">
              <a:buAutoNum type="arabicPeriod"/>
            </a:pPr>
            <a:r>
              <a:rPr lang="ru-RU" b="1" dirty="0">
                <a:solidFill>
                  <a:schemeClr val="tx1"/>
                </a:solidFill>
              </a:rPr>
              <a:t>Культурные и социально-экономические аспекты</a:t>
            </a:r>
          </a:p>
        </p:txBody>
      </p:sp>
      <p:sp>
        <p:nvSpPr>
          <p:cNvPr id="2" name="Slide Number Placeholder 1">
            <a:extLst>
              <a:ext uri="{FF2B5EF4-FFF2-40B4-BE49-F238E27FC236}">
                <a16:creationId xmlns:a16="http://schemas.microsoft.com/office/drawing/2014/main" id="{EB04F78C-A2FF-44F5-8560-3A499542FF4E}"/>
              </a:ext>
            </a:extLst>
          </p:cNvPr>
          <p:cNvSpPr>
            <a:spLocks noGrp="1"/>
          </p:cNvSpPr>
          <p:nvPr>
            <p:ph type="sldNum" sz="quarter" idx="12"/>
          </p:nvPr>
        </p:nvSpPr>
        <p:spPr/>
        <p:txBody>
          <a:bodyPr/>
          <a:lstStyle/>
          <a:p>
            <a:fld id="{5F3F9096-8ED8-4F14-8F69-892A89853C22}" type="slidenum">
              <a:rPr lang="ru-RU" smtClean="0"/>
              <a:t>28</a:t>
            </a:fld>
            <a:endParaRPr lang="ru-RU" dirty="0"/>
          </a:p>
        </p:txBody>
      </p:sp>
    </p:spTree>
    <p:extLst>
      <p:ext uri="{BB962C8B-B14F-4D97-AF65-F5344CB8AC3E}">
        <p14:creationId xmlns:p14="http://schemas.microsoft.com/office/powerpoint/2010/main" val="3494734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1B81E-CB05-4632-92FB-962B0D55FC87}"/>
              </a:ext>
            </a:extLst>
          </p:cNvPr>
          <p:cNvSpPr txBox="1"/>
          <p:nvPr/>
        </p:nvSpPr>
        <p:spPr>
          <a:xfrm>
            <a:off x="1698171" y="2264229"/>
            <a:ext cx="8900719" cy="1384995"/>
          </a:xfrm>
          <a:prstGeom prst="rect">
            <a:avLst/>
          </a:prstGeom>
          <a:solidFill>
            <a:srgbClr val="D4009A"/>
          </a:solidFill>
        </p:spPr>
        <p:txBody>
          <a:bodyPr wrap="square" rtlCol="0">
            <a:spAutoFit/>
          </a:bodyPr>
          <a:lstStyle/>
          <a:p>
            <a:r>
              <a:rPr lang="ru-RU" sz="2800" b="1" dirty="0">
                <a:solidFill>
                  <a:schemeClr val="bg1"/>
                </a:solidFill>
              </a:rPr>
              <a:t>Основа лечения – метформин и полноценное изменение образа жизни ( в том числе управление весом и физической активностью)</a:t>
            </a:r>
          </a:p>
        </p:txBody>
      </p:sp>
      <p:sp>
        <p:nvSpPr>
          <p:cNvPr id="2" name="Slide Number Placeholder 1">
            <a:extLst>
              <a:ext uri="{FF2B5EF4-FFF2-40B4-BE49-F238E27FC236}">
                <a16:creationId xmlns:a16="http://schemas.microsoft.com/office/drawing/2014/main" id="{E67637AA-9333-4028-A9A2-ED907E5A9072}"/>
              </a:ext>
            </a:extLst>
          </p:cNvPr>
          <p:cNvSpPr>
            <a:spLocks noGrp="1"/>
          </p:cNvSpPr>
          <p:nvPr>
            <p:ph type="sldNum" sz="quarter" idx="12"/>
          </p:nvPr>
        </p:nvSpPr>
        <p:spPr/>
        <p:txBody>
          <a:bodyPr/>
          <a:lstStyle/>
          <a:p>
            <a:fld id="{5F3F9096-8ED8-4F14-8F69-892A89853C22}" type="slidenum">
              <a:rPr lang="ru-RU" smtClean="0"/>
              <a:t>29</a:t>
            </a:fld>
            <a:endParaRPr lang="ru-RU" dirty="0"/>
          </a:p>
        </p:txBody>
      </p:sp>
      <p:sp>
        <p:nvSpPr>
          <p:cNvPr id="5" name="Title 6">
            <a:extLst>
              <a:ext uri="{FF2B5EF4-FFF2-40B4-BE49-F238E27FC236}">
                <a16:creationId xmlns:a16="http://schemas.microsoft.com/office/drawing/2014/main" id="{CA6AE7B8-D4AE-44FB-9705-1BA9176201C6}"/>
              </a:ext>
            </a:extLst>
          </p:cNvPr>
          <p:cNvSpPr>
            <a:spLocks noGrp="1"/>
          </p:cNvSpPr>
          <p:nvPr>
            <p:ph type="title"/>
          </p:nvPr>
        </p:nvSpPr>
        <p:spPr>
          <a:xfrm>
            <a:off x="812800" y="63500"/>
            <a:ext cx="10350500" cy="775507"/>
          </a:xfrm>
        </p:spPr>
        <p:txBody>
          <a:bodyPr>
            <a:normAutofit fontScale="90000"/>
          </a:bodyPr>
          <a:lstStyle/>
          <a:p>
            <a:r>
              <a:rPr lang="ru-RU" dirty="0"/>
              <a:t>Пациенто-ориентированное управление гликемическим контролем в пациентов с СД2 </a:t>
            </a:r>
          </a:p>
        </p:txBody>
      </p:sp>
    </p:spTree>
    <p:extLst>
      <p:ext uri="{BB962C8B-B14F-4D97-AF65-F5344CB8AC3E}">
        <p14:creationId xmlns:p14="http://schemas.microsoft.com/office/powerpoint/2010/main" val="295671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A2DBF-202A-45A1-95A8-03C4BA76350D}"/>
              </a:ext>
            </a:extLst>
          </p:cNvPr>
          <p:cNvSpPr/>
          <p:nvPr/>
        </p:nvSpPr>
        <p:spPr>
          <a:xfrm>
            <a:off x="0" y="0"/>
            <a:ext cx="12192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p:cNvSpPr>
            <a:spLocks noGrp="1"/>
          </p:cNvSpPr>
          <p:nvPr>
            <p:ph type="title" idx="4294967295"/>
          </p:nvPr>
        </p:nvSpPr>
        <p:spPr>
          <a:xfrm>
            <a:off x="2497209" y="205958"/>
            <a:ext cx="7910154" cy="778441"/>
          </a:xfrm>
        </p:spPr>
        <p:txBody>
          <a:bodyPr/>
          <a:lstStyle/>
          <a:p>
            <a:r>
              <a:rPr lang="en-US" dirty="0">
                <a:hlinkClick r:id="rId2"/>
              </a:rPr>
              <a:t>www.mdwrt.com</a:t>
            </a:r>
            <a:endParaRPr lang="ru-RU" dirty="0"/>
          </a:p>
        </p:txBody>
      </p:sp>
      <p:pic>
        <p:nvPicPr>
          <p:cNvPr id="5" name="Picture 4">
            <a:extLst>
              <a:ext uri="{FF2B5EF4-FFF2-40B4-BE49-F238E27FC236}">
                <a16:creationId xmlns:a16="http://schemas.microsoft.com/office/drawing/2014/main" id="{6F4E73BE-B41A-49C2-A6F6-51DFDA5CB37D}"/>
              </a:ext>
            </a:extLst>
          </p:cNvPr>
          <p:cNvPicPr>
            <a:picLocks noChangeAspect="1"/>
          </p:cNvPicPr>
          <p:nvPr/>
        </p:nvPicPr>
        <p:blipFill rotWithShape="1">
          <a:blip r:embed="rId3"/>
          <a:srcRect l="648" r="1364" b="1637"/>
          <a:stretch/>
        </p:blipFill>
        <p:spPr>
          <a:xfrm>
            <a:off x="1247607" y="-57444"/>
            <a:ext cx="9704644" cy="6915444"/>
          </a:xfrm>
          <a:prstGeom prst="rect">
            <a:avLst/>
          </a:prstGeom>
        </p:spPr>
      </p:pic>
      <p:sp>
        <p:nvSpPr>
          <p:cNvPr id="4" name="Slide Number Placeholder 3">
            <a:extLst>
              <a:ext uri="{FF2B5EF4-FFF2-40B4-BE49-F238E27FC236}">
                <a16:creationId xmlns:a16="http://schemas.microsoft.com/office/drawing/2014/main" id="{FAE5930A-9D65-4036-86C2-F150DAEEBDDC}"/>
              </a:ext>
            </a:extLst>
          </p:cNvPr>
          <p:cNvSpPr>
            <a:spLocks noGrp="1"/>
          </p:cNvSpPr>
          <p:nvPr>
            <p:ph type="sldNum" sz="quarter" idx="12"/>
          </p:nvPr>
        </p:nvSpPr>
        <p:spPr/>
        <p:txBody>
          <a:bodyPr/>
          <a:lstStyle/>
          <a:p>
            <a:fld id="{5F3F9096-8ED8-4F14-8F69-892A89853C22}" type="slidenum">
              <a:rPr lang="ru-RU" smtClean="0"/>
              <a:t>3</a:t>
            </a:fld>
            <a:endParaRPr lang="ru-RU"/>
          </a:p>
        </p:txBody>
      </p:sp>
    </p:spTree>
    <p:extLst>
      <p:ext uri="{BB962C8B-B14F-4D97-AF65-F5344CB8AC3E}">
        <p14:creationId xmlns:p14="http://schemas.microsoft.com/office/powerpoint/2010/main" val="1969372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2DEF3E-17E1-42EA-B525-DD775A049DC3}"/>
              </a:ext>
            </a:extLst>
          </p:cNvPr>
          <p:cNvGraphicFramePr>
            <a:graphicFrameLocks noChangeAspect="1"/>
          </p:cNvGraphicFramePr>
          <p:nvPr>
            <p:custDataLst>
              <p:tags r:id="rId2"/>
            </p:custDataLst>
            <p:extLst>
              <p:ext uri="{D42A27DB-BD31-4B8C-83A1-F6EECF244321}">
                <p14:modId xmlns:p14="http://schemas.microsoft.com/office/powerpoint/2010/main" val="293597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5" imgW="362" imgH="362" progId="TCLayout.ActiveDocument.1">
                  <p:embed/>
                </p:oleObj>
              </mc:Choice>
              <mc:Fallback>
                <p:oleObj name="think-cell Slide" r:id="rId5" imgW="362" imgH="362" progId="TCLayout.ActiveDocument.1">
                  <p:embed/>
                  <p:pic>
                    <p:nvPicPr>
                      <p:cNvPr id="6" name="Object 5" hidden="1">
                        <a:extLst>
                          <a:ext uri="{FF2B5EF4-FFF2-40B4-BE49-F238E27FC236}">
                            <a16:creationId xmlns:a16="http://schemas.microsoft.com/office/drawing/2014/main" id="{A02DEF3E-17E1-42EA-B525-DD775A049D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Rectangle 34" hidden="1">
            <a:extLst>
              <a:ext uri="{FF2B5EF4-FFF2-40B4-BE49-F238E27FC236}">
                <a16:creationId xmlns:a16="http://schemas.microsoft.com/office/drawing/2014/main" id="{D5D09F42-68B4-4EA4-B7FA-00B16F3328C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12" name="Rectangle 11">
            <a:extLst>
              <a:ext uri="{FF2B5EF4-FFF2-40B4-BE49-F238E27FC236}">
                <a16:creationId xmlns:a16="http://schemas.microsoft.com/office/drawing/2014/main" id="{330AD496-6008-4463-832C-857139A5C8D7}"/>
              </a:ext>
            </a:extLst>
          </p:cNvPr>
          <p:cNvSpPr/>
          <p:nvPr/>
        </p:nvSpPr>
        <p:spPr>
          <a:xfrm>
            <a:off x="960074" y="1649187"/>
            <a:ext cx="5101518" cy="4432300"/>
          </a:xfrm>
          <a:prstGeom prst="rect">
            <a:avLst/>
          </a:prstGeom>
          <a:gradFill flip="none" rotWithShape="1">
            <a:gsLst>
              <a:gs pos="0">
                <a:srgbClr val="7030A0"/>
              </a:gs>
              <a:gs pos="0">
                <a:srgbClr val="B797CF"/>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АССЗ превалирует</a:t>
            </a:r>
          </a:p>
        </p:txBody>
      </p:sp>
      <p:sp>
        <p:nvSpPr>
          <p:cNvPr id="13" name="Rectangle: Rounded Corners 12">
            <a:extLst>
              <a:ext uri="{FF2B5EF4-FFF2-40B4-BE49-F238E27FC236}">
                <a16:creationId xmlns:a16="http://schemas.microsoft.com/office/drawing/2014/main" id="{308FA5D2-DDF4-4D1E-9D93-7181B7325268}"/>
              </a:ext>
            </a:extLst>
          </p:cNvPr>
          <p:cNvSpPr/>
          <p:nvPr/>
        </p:nvSpPr>
        <p:spPr>
          <a:xfrm>
            <a:off x="1043940" y="1981051"/>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5" name="Title 4">
            <a:extLst>
              <a:ext uri="{FF2B5EF4-FFF2-40B4-BE49-F238E27FC236}">
                <a16:creationId xmlns:a16="http://schemas.microsoft.com/office/drawing/2014/main" id="{9EC9C0D4-8569-4BF1-9C2B-764E9A2A9E7D}"/>
              </a:ext>
            </a:extLst>
          </p:cNvPr>
          <p:cNvSpPr>
            <a:spLocks noGrp="1"/>
          </p:cNvSpPr>
          <p:nvPr>
            <p:ph type="title"/>
          </p:nvPr>
        </p:nvSpPr>
        <p:spPr>
          <a:xfrm>
            <a:off x="876300" y="65472"/>
            <a:ext cx="9722590" cy="775507"/>
          </a:xfrm>
        </p:spPr>
        <p:txBody>
          <a:bodyPr/>
          <a:lstStyle/>
          <a:p>
            <a:r>
              <a:rPr lang="ru-RU" dirty="0"/>
              <a:t>Шаг 1: оценка сердечно сосудистых заболеваний</a:t>
            </a:r>
          </a:p>
        </p:txBody>
      </p:sp>
      <p:sp>
        <p:nvSpPr>
          <p:cNvPr id="7" name="Rectangle: Rounded Corners 6">
            <a:extLst>
              <a:ext uri="{FF2B5EF4-FFF2-40B4-BE49-F238E27FC236}">
                <a16:creationId xmlns:a16="http://schemas.microsoft.com/office/drawing/2014/main" id="{D84A466C-6E2A-4DF6-8296-975721BCB091}"/>
              </a:ext>
            </a:extLst>
          </p:cNvPr>
          <p:cNvSpPr/>
          <p:nvPr/>
        </p:nvSpPr>
        <p:spPr>
          <a:xfrm>
            <a:off x="1147828" y="2066382"/>
            <a:ext cx="1988454" cy="890904"/>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8" name="Rectangle: Rounded Corners 7">
            <a:extLst>
              <a:ext uri="{FF2B5EF4-FFF2-40B4-BE49-F238E27FC236}">
                <a16:creationId xmlns:a16="http://schemas.microsoft.com/office/drawing/2014/main" id="{C57C2D67-7E50-427F-8858-59AEE9908F19}"/>
              </a:ext>
            </a:extLst>
          </p:cNvPr>
          <p:cNvSpPr/>
          <p:nvPr/>
        </p:nvSpPr>
        <p:spPr>
          <a:xfrm>
            <a:off x="3729103" y="2066381"/>
            <a:ext cx="1988454" cy="890904"/>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СС эффектом при сохраненной СКФ </a:t>
            </a:r>
          </a:p>
        </p:txBody>
      </p:sp>
      <p:sp>
        <p:nvSpPr>
          <p:cNvPr id="9" name="Rectangle: Rounded Corners 8">
            <a:extLst>
              <a:ext uri="{FF2B5EF4-FFF2-40B4-BE49-F238E27FC236}">
                <a16:creationId xmlns:a16="http://schemas.microsoft.com/office/drawing/2014/main" id="{E24B0789-1F90-4854-BE8C-4F75504CB2BC}"/>
              </a:ext>
            </a:extLst>
          </p:cNvPr>
          <p:cNvSpPr/>
          <p:nvPr/>
        </p:nvSpPr>
        <p:spPr>
          <a:xfrm>
            <a:off x="1086869" y="4068523"/>
            <a:ext cx="4673616" cy="1817384"/>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a:t>Если пациенту показана дальнейшая интенсификация или </a:t>
            </a:r>
          </a:p>
          <a:p>
            <a:pPr algn="ctr"/>
            <a:r>
              <a:rPr lang="ru-RU" sz="1100" dirty="0"/>
              <a:t>отмечается плохая переносимость аГПП1или НГЗТ-2 выберите препараты с доказанной СС безопасностью</a:t>
            </a:r>
          </a:p>
          <a:p>
            <a:pPr algn="ctr"/>
            <a:endParaRPr lang="ru-RU" sz="1100" dirty="0"/>
          </a:p>
          <a:p>
            <a:pPr marL="171450" indent="-171450">
              <a:buFont typeface="Arial" panose="020B0604020202020204" pitchFamily="34" charset="0"/>
              <a:buChar char="•"/>
            </a:pPr>
            <a:r>
              <a:rPr lang="ru-RU" sz="1100" dirty="0"/>
              <a:t>Рассмотрите добавление другого препарата с доказанным сердечно-сосудистым эффектом</a:t>
            </a:r>
          </a:p>
          <a:p>
            <a:pPr marL="171450" indent="-171450">
              <a:buFont typeface="Arial" panose="020B0604020202020204" pitchFamily="34" charset="0"/>
              <a:buChar char="•"/>
            </a:pPr>
            <a:r>
              <a:rPr lang="ru-RU" sz="1100" dirty="0"/>
              <a:t>ДПП4 если пациент не на </a:t>
            </a:r>
            <a:r>
              <a:rPr lang="en-US" sz="1100" dirty="0"/>
              <a:t>a</a:t>
            </a:r>
            <a:r>
              <a:rPr lang="ru-RU" sz="1100" dirty="0"/>
              <a:t>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ТЗД</a:t>
            </a:r>
          </a:p>
          <a:p>
            <a:pPr marL="171450" indent="-171450">
              <a:buFont typeface="Arial" panose="020B0604020202020204" pitchFamily="34" charset="0"/>
              <a:buChar char="•"/>
            </a:pPr>
            <a:r>
              <a:rPr lang="ru-RU" sz="1100" dirty="0"/>
              <a:t>СМ</a:t>
            </a:r>
          </a:p>
        </p:txBody>
      </p:sp>
      <p:sp>
        <p:nvSpPr>
          <p:cNvPr id="10" name="TextBox 9">
            <a:extLst>
              <a:ext uri="{FF2B5EF4-FFF2-40B4-BE49-F238E27FC236}">
                <a16:creationId xmlns:a16="http://schemas.microsoft.com/office/drawing/2014/main" id="{E8452139-838E-4DDC-820A-7946F12B9BEA}"/>
              </a:ext>
            </a:extLst>
          </p:cNvPr>
          <p:cNvSpPr txBox="1"/>
          <p:nvPr/>
        </p:nvSpPr>
        <p:spPr>
          <a:xfrm>
            <a:off x="3211125" y="2420302"/>
            <a:ext cx="449162" cy="276999"/>
          </a:xfrm>
          <a:prstGeom prst="rect">
            <a:avLst/>
          </a:prstGeom>
          <a:noFill/>
        </p:spPr>
        <p:txBody>
          <a:bodyPr wrap="none" rtlCol="0">
            <a:spAutoFit/>
          </a:bodyPr>
          <a:lstStyle/>
          <a:p>
            <a:r>
              <a:rPr lang="ru-RU" sz="1200" dirty="0"/>
              <a:t>или</a:t>
            </a:r>
            <a:endParaRPr lang="ru-RU" dirty="0"/>
          </a:p>
        </p:txBody>
      </p:sp>
      <p:sp>
        <p:nvSpPr>
          <p:cNvPr id="11" name="Rectangle: Rounded Corners 10">
            <a:extLst>
              <a:ext uri="{FF2B5EF4-FFF2-40B4-BE49-F238E27FC236}">
                <a16:creationId xmlns:a16="http://schemas.microsoft.com/office/drawing/2014/main" id="{D9A88DBA-0F11-42C4-BC32-DA69BE4329B2}"/>
              </a:ext>
            </a:extLst>
          </p:cNvPr>
          <p:cNvSpPr/>
          <p:nvPr/>
        </p:nvSpPr>
        <p:spPr>
          <a:xfrm>
            <a:off x="1043940" y="3577423"/>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4" name="Rectangle 13">
            <a:extLst>
              <a:ext uri="{FF2B5EF4-FFF2-40B4-BE49-F238E27FC236}">
                <a16:creationId xmlns:a16="http://schemas.microsoft.com/office/drawing/2014/main" id="{8CD0EE8D-D3A5-4B7E-BC60-1E8EDAF6EEBF}"/>
              </a:ext>
            </a:extLst>
          </p:cNvPr>
          <p:cNvSpPr/>
          <p:nvPr/>
        </p:nvSpPr>
        <p:spPr>
          <a:xfrm>
            <a:off x="6096000" y="1649187"/>
            <a:ext cx="5009131" cy="4432300"/>
          </a:xfrm>
          <a:prstGeom prst="rect">
            <a:avLst/>
          </a:prstGeom>
          <a:gradFill flip="none" rotWithShape="1">
            <a:gsLst>
              <a:gs pos="0">
                <a:srgbClr val="C00000"/>
              </a:gs>
              <a:gs pos="0">
                <a:srgbClr val="FF9A94"/>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Сердечная недостаточность превалирует</a:t>
            </a:r>
          </a:p>
        </p:txBody>
      </p:sp>
      <p:sp>
        <p:nvSpPr>
          <p:cNvPr id="15" name="Rectangle: Rounded Corners 14">
            <a:extLst>
              <a:ext uri="{FF2B5EF4-FFF2-40B4-BE49-F238E27FC236}">
                <a16:creationId xmlns:a16="http://schemas.microsoft.com/office/drawing/2014/main" id="{C43C2126-DE3D-4B19-AB23-6163BE701808}"/>
              </a:ext>
            </a:extLst>
          </p:cNvPr>
          <p:cNvSpPr/>
          <p:nvPr/>
        </p:nvSpPr>
        <p:spPr>
          <a:xfrm>
            <a:off x="6319771" y="1981051"/>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16" name="Rectangle: Rounded Corners 15">
            <a:extLst>
              <a:ext uri="{FF2B5EF4-FFF2-40B4-BE49-F238E27FC236}">
                <a16:creationId xmlns:a16="http://schemas.microsoft.com/office/drawing/2014/main" id="{779CAD5C-CCD8-4A14-80E6-F7AD8C06ED9E}"/>
              </a:ext>
            </a:extLst>
          </p:cNvPr>
          <p:cNvSpPr/>
          <p:nvPr/>
        </p:nvSpPr>
        <p:spPr>
          <a:xfrm>
            <a:off x="9004934" y="2052526"/>
            <a:ext cx="1988454" cy="89290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17" name="Rectangle: Rounded Corners 16">
            <a:extLst>
              <a:ext uri="{FF2B5EF4-FFF2-40B4-BE49-F238E27FC236}">
                <a16:creationId xmlns:a16="http://schemas.microsoft.com/office/drawing/2014/main" id="{57566E50-C655-45E6-B0E2-66B08BFE4935}"/>
              </a:ext>
            </a:extLst>
          </p:cNvPr>
          <p:cNvSpPr/>
          <p:nvPr/>
        </p:nvSpPr>
        <p:spPr>
          <a:xfrm>
            <a:off x="6414266" y="2064385"/>
            <a:ext cx="1988454" cy="89290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эффектом снижения СН в исследованиях </a:t>
            </a:r>
            <a:r>
              <a:rPr lang="en-US" sz="1100" dirty="0"/>
              <a:t>CVOT </a:t>
            </a:r>
            <a:r>
              <a:rPr lang="ru-RU" sz="1100" dirty="0"/>
              <a:t>при сохраненной СКФ</a:t>
            </a:r>
          </a:p>
        </p:txBody>
      </p:sp>
      <p:sp>
        <p:nvSpPr>
          <p:cNvPr id="18" name="Rectangle: Rounded Corners 17">
            <a:extLst>
              <a:ext uri="{FF2B5EF4-FFF2-40B4-BE49-F238E27FC236}">
                <a16:creationId xmlns:a16="http://schemas.microsoft.com/office/drawing/2014/main" id="{90809375-089A-4FE2-9BEE-0A147D2532A1}"/>
              </a:ext>
            </a:extLst>
          </p:cNvPr>
          <p:cNvSpPr/>
          <p:nvPr/>
        </p:nvSpPr>
        <p:spPr>
          <a:xfrm>
            <a:off x="6362700" y="4068523"/>
            <a:ext cx="4673616" cy="1817384"/>
          </a:xfrm>
          <a:prstGeom prst="roundRect">
            <a:avLst>
              <a:gd name="adj" fmla="val 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ru-RU" sz="1100" dirty="0"/>
              <a:t>Избегайте ТЗД</a:t>
            </a:r>
          </a:p>
          <a:p>
            <a:r>
              <a:rPr lang="ru-RU" sz="1100" dirty="0"/>
              <a:t>Выбор среди препаратов с доказанной СС безопасностью</a:t>
            </a:r>
          </a:p>
          <a:p>
            <a:pPr marL="171450" indent="-171450">
              <a:buFont typeface="Arial" panose="020B0604020202020204" pitchFamily="34" charset="0"/>
              <a:buChar char="•"/>
            </a:pPr>
            <a:r>
              <a:rPr lang="ru-RU" sz="1100" dirty="0"/>
              <a:t>Рассмотрите препараты других классов с доказанным СС эффектом</a:t>
            </a:r>
          </a:p>
          <a:p>
            <a:pPr marL="171450" indent="-171450">
              <a:buFont typeface="Arial" panose="020B0604020202020204" pitchFamily="34" charset="0"/>
              <a:buChar char="•"/>
            </a:pPr>
            <a:r>
              <a:rPr lang="ru-RU" sz="1100" dirty="0"/>
              <a:t>ДПП4 (не саксаглиптин) если пациент не на аГПП1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СМ </a:t>
            </a:r>
          </a:p>
          <a:p>
            <a:pPr algn="ctr"/>
            <a:endParaRPr lang="ru-RU" sz="1100" dirty="0"/>
          </a:p>
        </p:txBody>
      </p:sp>
      <p:sp>
        <p:nvSpPr>
          <p:cNvPr id="19" name="TextBox 18">
            <a:extLst>
              <a:ext uri="{FF2B5EF4-FFF2-40B4-BE49-F238E27FC236}">
                <a16:creationId xmlns:a16="http://schemas.microsoft.com/office/drawing/2014/main" id="{5F61C933-AEF9-41E4-87CB-288575C55E57}"/>
              </a:ext>
            </a:extLst>
          </p:cNvPr>
          <p:cNvSpPr txBox="1"/>
          <p:nvPr/>
        </p:nvSpPr>
        <p:spPr>
          <a:xfrm>
            <a:off x="8486956" y="2420302"/>
            <a:ext cx="449162" cy="276999"/>
          </a:xfrm>
          <a:prstGeom prst="rect">
            <a:avLst/>
          </a:prstGeom>
          <a:noFill/>
        </p:spPr>
        <p:txBody>
          <a:bodyPr wrap="none" rtlCol="0">
            <a:spAutoFit/>
          </a:bodyPr>
          <a:lstStyle/>
          <a:p>
            <a:r>
              <a:rPr lang="ru-RU" sz="1200" dirty="0"/>
              <a:t>или</a:t>
            </a:r>
            <a:endParaRPr lang="ru-RU" dirty="0"/>
          </a:p>
        </p:txBody>
      </p:sp>
      <p:cxnSp>
        <p:nvCxnSpPr>
          <p:cNvPr id="23" name="Straight Arrow Connector 22">
            <a:extLst>
              <a:ext uri="{FF2B5EF4-FFF2-40B4-BE49-F238E27FC236}">
                <a16:creationId xmlns:a16="http://schemas.microsoft.com/office/drawing/2014/main" id="{A02EB728-0CC0-447A-B1B1-25F419E45628}"/>
              </a:ext>
            </a:extLst>
          </p:cNvPr>
          <p:cNvCxnSpPr/>
          <p:nvPr/>
        </p:nvCxnSpPr>
        <p:spPr>
          <a:xfrm>
            <a:off x="3435706" y="3046187"/>
            <a:ext cx="0" cy="531236"/>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EECF70-6F78-4572-B07E-9A63A05A1E6C}"/>
              </a:ext>
            </a:extLst>
          </p:cNvPr>
          <p:cNvCxnSpPr>
            <a:cxnSpLocks/>
            <a:endCxn id="9" idx="0"/>
          </p:cNvCxnSpPr>
          <p:nvPr/>
        </p:nvCxnSpPr>
        <p:spPr>
          <a:xfrm>
            <a:off x="3423677" y="3829835"/>
            <a:ext cx="0" cy="23868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86BF2-B7AB-473A-85A2-26C8BFFA2D7B}"/>
              </a:ext>
            </a:extLst>
          </p:cNvPr>
          <p:cNvCxnSpPr/>
          <p:nvPr/>
        </p:nvCxnSpPr>
        <p:spPr>
          <a:xfrm>
            <a:off x="8695052" y="3046187"/>
            <a:ext cx="0" cy="531236"/>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3D1C91-F56B-4F57-9E3B-B6F47F9941A9}"/>
              </a:ext>
            </a:extLst>
          </p:cNvPr>
          <p:cNvCxnSpPr>
            <a:cxnSpLocks/>
          </p:cNvCxnSpPr>
          <p:nvPr/>
        </p:nvCxnSpPr>
        <p:spPr>
          <a:xfrm>
            <a:off x="8683023" y="3829835"/>
            <a:ext cx="0" cy="238688"/>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640C5BBE-8489-4EE1-B6EE-81A494574487}"/>
              </a:ext>
            </a:extLst>
          </p:cNvPr>
          <p:cNvSpPr/>
          <p:nvPr/>
        </p:nvSpPr>
        <p:spPr>
          <a:xfrm>
            <a:off x="6319771" y="3577423"/>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36" name="TextBox 35">
            <a:extLst>
              <a:ext uri="{FF2B5EF4-FFF2-40B4-BE49-F238E27FC236}">
                <a16:creationId xmlns:a16="http://schemas.microsoft.com/office/drawing/2014/main" id="{3B3F5A08-6E51-46C6-A2EF-5F51101C1BAB}"/>
              </a:ext>
            </a:extLst>
          </p:cNvPr>
          <p:cNvSpPr txBox="1"/>
          <p:nvPr/>
        </p:nvSpPr>
        <p:spPr>
          <a:xfrm>
            <a:off x="1017202" y="1190172"/>
            <a:ext cx="5920210" cy="369332"/>
          </a:xfrm>
          <a:prstGeom prst="rect">
            <a:avLst/>
          </a:prstGeom>
          <a:noFill/>
        </p:spPr>
        <p:txBody>
          <a:bodyPr wrap="none" rtlCol="0">
            <a:spAutoFit/>
          </a:bodyPr>
          <a:lstStyle/>
          <a:p>
            <a:r>
              <a:rPr lang="ru-RU" dirty="0"/>
              <a:t>Наличие ССЗ – фактор, который нельзя игнорировать</a:t>
            </a:r>
          </a:p>
        </p:txBody>
      </p:sp>
      <p:sp>
        <p:nvSpPr>
          <p:cNvPr id="2" name="Slide Number Placeholder 1">
            <a:extLst>
              <a:ext uri="{FF2B5EF4-FFF2-40B4-BE49-F238E27FC236}">
                <a16:creationId xmlns:a16="http://schemas.microsoft.com/office/drawing/2014/main" id="{146B9B44-5803-4A1F-A53B-561AC1AE16C9}"/>
              </a:ext>
            </a:extLst>
          </p:cNvPr>
          <p:cNvSpPr>
            <a:spLocks noGrp="1"/>
          </p:cNvSpPr>
          <p:nvPr>
            <p:ph type="sldNum" sz="quarter" idx="12"/>
          </p:nvPr>
        </p:nvSpPr>
        <p:spPr/>
        <p:txBody>
          <a:bodyPr/>
          <a:lstStyle/>
          <a:p>
            <a:fld id="{5F3F9096-8ED8-4F14-8F69-892A89853C22}" type="slidenum">
              <a:rPr lang="ru-RU" smtClean="0"/>
              <a:t>30</a:t>
            </a:fld>
            <a:endParaRPr lang="ru-RU" dirty="0"/>
          </a:p>
        </p:txBody>
      </p:sp>
    </p:spTree>
    <p:extLst>
      <p:ext uri="{BB962C8B-B14F-4D97-AF65-F5344CB8AC3E}">
        <p14:creationId xmlns:p14="http://schemas.microsoft.com/office/powerpoint/2010/main" val="211175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8D7CF9-C7EC-4B16-8F41-65239B0BDE47}"/>
              </a:ext>
            </a:extLst>
          </p:cNvPr>
          <p:cNvGraphicFramePr>
            <a:graphicFrameLocks noChangeAspect="1"/>
          </p:cNvGraphicFramePr>
          <p:nvPr>
            <p:custDataLst>
              <p:tags r:id="rId2"/>
            </p:custDataLst>
            <p:extLst>
              <p:ext uri="{D42A27DB-BD31-4B8C-83A1-F6EECF244321}">
                <p14:modId xmlns:p14="http://schemas.microsoft.com/office/powerpoint/2010/main" val="159211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CE8D7CF9-C7EC-4B16-8F41-65239B0BDE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631626-19AF-473F-8AED-1636B5F3288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EFA360C0-CE1A-470C-AECB-FB6A5AF94371}"/>
              </a:ext>
            </a:extLst>
          </p:cNvPr>
          <p:cNvSpPr>
            <a:spLocks noGrp="1"/>
          </p:cNvSpPr>
          <p:nvPr>
            <p:ph type="title"/>
          </p:nvPr>
        </p:nvSpPr>
        <p:spPr/>
        <p:txBody>
          <a:bodyPr/>
          <a:lstStyle/>
          <a:p>
            <a:r>
              <a:rPr lang="ru-RU" dirty="0"/>
              <a:t>Новая рекомендация (с 2015 года)</a:t>
            </a:r>
          </a:p>
        </p:txBody>
      </p:sp>
      <p:sp>
        <p:nvSpPr>
          <p:cNvPr id="5" name="TextBox 4">
            <a:extLst>
              <a:ext uri="{FF2B5EF4-FFF2-40B4-BE49-F238E27FC236}">
                <a16:creationId xmlns:a16="http://schemas.microsoft.com/office/drawing/2014/main" id="{8106EF7E-8A6D-436C-9027-9655FCB7E6C5}"/>
              </a:ext>
            </a:extLst>
          </p:cNvPr>
          <p:cNvSpPr txBox="1"/>
          <p:nvPr/>
        </p:nvSpPr>
        <p:spPr>
          <a:xfrm>
            <a:off x="1277257" y="1465943"/>
            <a:ext cx="72572" cy="369332"/>
          </a:xfrm>
          <a:prstGeom prst="rect">
            <a:avLst/>
          </a:prstGeom>
          <a:noFill/>
        </p:spPr>
        <p:txBody>
          <a:bodyPr wrap="square" rtlCol="0">
            <a:spAutoFit/>
          </a:bodyPr>
          <a:lstStyle/>
          <a:p>
            <a:endParaRPr lang="ru-RU" dirty="0"/>
          </a:p>
        </p:txBody>
      </p:sp>
      <p:sp>
        <p:nvSpPr>
          <p:cNvPr id="6" name="Rectangle: Rounded Corners 5">
            <a:extLst>
              <a:ext uri="{FF2B5EF4-FFF2-40B4-BE49-F238E27FC236}">
                <a16:creationId xmlns:a16="http://schemas.microsoft.com/office/drawing/2014/main" id="{E5C7BB8B-D860-47B2-9088-1BAB9FAAF336}"/>
              </a:ext>
            </a:extLst>
          </p:cNvPr>
          <p:cNvSpPr/>
          <p:nvPr/>
        </p:nvSpPr>
        <p:spPr>
          <a:xfrm>
            <a:off x="1669143" y="1959882"/>
            <a:ext cx="9245599" cy="3014402"/>
          </a:xfrm>
          <a:prstGeom prst="roundRect">
            <a:avLst>
              <a:gd name="adj" fmla="val 2704"/>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539" dirty="0">
                <a:solidFill>
                  <a:schemeClr val="tx1"/>
                </a:solidFill>
                <a:latin typeface="DINPro-Medium" panose="02000503030000020004" pitchFamily="50" charset="0"/>
                <a:ea typeface="+mj-ea"/>
                <a:cs typeface="+mj-cs"/>
              </a:rPr>
              <a:t>Оценка важных сопутствующих заболеваний которые могут повлиять на выбор сахароснижающей терапии </a:t>
            </a:r>
          </a:p>
          <a:p>
            <a:pPr algn="ctr"/>
            <a:endParaRPr lang="ru-RU" sz="2539" dirty="0">
              <a:solidFill>
                <a:schemeClr val="tx1"/>
              </a:solidFill>
              <a:latin typeface="DINPro-Medium" panose="02000503030000020004" pitchFamily="50" charset="0"/>
              <a:ea typeface="+mj-ea"/>
              <a:cs typeface="+mj-cs"/>
            </a:endParaRPr>
          </a:p>
          <a:p>
            <a:r>
              <a:rPr lang="ru-RU" sz="2539" dirty="0">
                <a:solidFill>
                  <a:schemeClr val="tx1"/>
                </a:solidFill>
                <a:latin typeface="DINPro-Medium" panose="02000503030000020004" pitchFamily="50" charset="0"/>
                <a:ea typeface="+mj-ea"/>
                <a:cs typeface="+mj-cs"/>
              </a:rPr>
              <a:t>Среди пациентов с АССЗ препараты НГЗТ-2 и </a:t>
            </a:r>
            <a:r>
              <a:rPr lang="en-US" sz="2539" dirty="0">
                <a:solidFill>
                  <a:schemeClr val="tx1"/>
                </a:solidFill>
                <a:latin typeface="DINPro-Medium" panose="02000503030000020004" pitchFamily="50" charset="0"/>
                <a:ea typeface="+mj-ea"/>
                <a:cs typeface="+mj-cs"/>
              </a:rPr>
              <a:t>a</a:t>
            </a:r>
            <a:r>
              <a:rPr lang="ru-RU" sz="2539" dirty="0">
                <a:solidFill>
                  <a:schemeClr val="tx1"/>
                </a:solidFill>
                <a:latin typeface="DINPro-Medium" panose="02000503030000020004" pitchFamily="50" charset="0"/>
                <a:ea typeface="+mj-ea"/>
                <a:cs typeface="+mj-cs"/>
              </a:rPr>
              <a:t>ГПП-1 с доказанным сердечно-сосудистым эффектом рекомендованы как часть сахароснижающей терапии </a:t>
            </a:r>
          </a:p>
        </p:txBody>
      </p:sp>
      <p:sp>
        <p:nvSpPr>
          <p:cNvPr id="7" name="Slide Number Placeholder 6">
            <a:extLst>
              <a:ext uri="{FF2B5EF4-FFF2-40B4-BE49-F238E27FC236}">
                <a16:creationId xmlns:a16="http://schemas.microsoft.com/office/drawing/2014/main" id="{B31C6442-7EEB-4548-8B09-E01E7B763F86}"/>
              </a:ext>
            </a:extLst>
          </p:cNvPr>
          <p:cNvSpPr>
            <a:spLocks noGrp="1"/>
          </p:cNvSpPr>
          <p:nvPr>
            <p:ph type="sldNum" sz="quarter" idx="12"/>
          </p:nvPr>
        </p:nvSpPr>
        <p:spPr/>
        <p:txBody>
          <a:bodyPr/>
          <a:lstStyle/>
          <a:p>
            <a:fld id="{5F3F9096-8ED8-4F14-8F69-892A89853C22}" type="slidenum">
              <a:rPr lang="ru-RU" smtClean="0"/>
              <a:t>31</a:t>
            </a:fld>
            <a:endParaRPr lang="ru-RU" dirty="0"/>
          </a:p>
        </p:txBody>
      </p:sp>
    </p:spTree>
    <p:extLst>
      <p:ext uri="{BB962C8B-B14F-4D97-AF65-F5344CB8AC3E}">
        <p14:creationId xmlns:p14="http://schemas.microsoft.com/office/powerpoint/2010/main" val="4171001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34D1E1-E3E0-4CF2-83EB-7D9B001E094A}"/>
              </a:ext>
            </a:extLst>
          </p:cNvPr>
          <p:cNvGraphicFramePr>
            <a:graphicFrameLocks noChangeAspect="1"/>
          </p:cNvGraphicFramePr>
          <p:nvPr>
            <p:custDataLst>
              <p:tags r:id="rId2"/>
            </p:custDataLst>
            <p:extLst>
              <p:ext uri="{D42A27DB-BD31-4B8C-83A1-F6EECF244321}">
                <p14:modId xmlns:p14="http://schemas.microsoft.com/office/powerpoint/2010/main" val="306753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4" imgW="362" imgH="362" progId="TCLayout.ActiveDocument.1">
                  <p:embed/>
                </p:oleObj>
              </mc:Choice>
              <mc:Fallback>
                <p:oleObj name="think-cell Slide" r:id="rId4" imgW="362" imgH="362" progId="TCLayout.ActiveDocument.1">
                  <p:embed/>
                  <p:pic>
                    <p:nvPicPr>
                      <p:cNvPr id="3" name="Object 2" hidden="1">
                        <a:extLst>
                          <a:ext uri="{FF2B5EF4-FFF2-40B4-BE49-F238E27FC236}">
                            <a16:creationId xmlns:a16="http://schemas.microsoft.com/office/drawing/2014/main" id="{1834D1E1-E3E0-4CF2-83EB-7D9B001E09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E100E6-5BE5-4FE4-8C30-86FBD4A0E626}"/>
              </a:ext>
            </a:extLst>
          </p:cNvPr>
          <p:cNvSpPr>
            <a:spLocks noGrp="1"/>
          </p:cNvSpPr>
          <p:nvPr>
            <p:ph type="title"/>
          </p:nvPr>
        </p:nvSpPr>
        <p:spPr/>
        <p:txBody>
          <a:bodyPr/>
          <a:lstStyle/>
          <a:p>
            <a:r>
              <a:rPr lang="ru-RU" dirty="0"/>
              <a:t>Замечание</a:t>
            </a:r>
          </a:p>
        </p:txBody>
      </p:sp>
      <p:sp>
        <p:nvSpPr>
          <p:cNvPr id="4" name="TextBox 3">
            <a:extLst>
              <a:ext uri="{FF2B5EF4-FFF2-40B4-BE49-F238E27FC236}">
                <a16:creationId xmlns:a16="http://schemas.microsoft.com/office/drawing/2014/main" id="{C4273060-5E73-4256-B241-CA9A8D3FE4DA}"/>
              </a:ext>
            </a:extLst>
          </p:cNvPr>
          <p:cNvSpPr txBox="1"/>
          <p:nvPr/>
        </p:nvSpPr>
        <p:spPr>
          <a:xfrm>
            <a:off x="1451429" y="1611086"/>
            <a:ext cx="9913257" cy="2862322"/>
          </a:xfrm>
          <a:prstGeom prst="rect">
            <a:avLst/>
          </a:prstGeom>
          <a:noFill/>
        </p:spPr>
        <p:txBody>
          <a:bodyPr wrap="square" rtlCol="0">
            <a:spAutoFit/>
          </a:bodyPr>
          <a:lstStyle/>
          <a:p>
            <a:r>
              <a:rPr lang="ru-RU" dirty="0"/>
              <a:t>АССЗ определяется по разному в КИ:</a:t>
            </a:r>
          </a:p>
          <a:p>
            <a:pPr marL="342900" indent="-342900">
              <a:buAutoNum type="arabicPeriod"/>
            </a:pPr>
            <a:r>
              <a:rPr lang="ru-RU" dirty="0"/>
              <a:t>Установленная ССЗ (ИМ, инсульт, реваскуляризация)</a:t>
            </a:r>
          </a:p>
          <a:p>
            <a:pPr marL="342900" indent="-342900">
              <a:buAutoNum type="arabicPeriod"/>
            </a:pPr>
            <a:r>
              <a:rPr lang="ru-RU" dirty="0"/>
              <a:t>Очень высокий СС риск</a:t>
            </a:r>
          </a:p>
          <a:p>
            <a:pPr marL="342900" indent="-342900">
              <a:buAutoNum type="arabicPeriod"/>
            </a:pPr>
            <a:endParaRPr lang="ru-RU" dirty="0"/>
          </a:p>
          <a:p>
            <a:r>
              <a:rPr lang="ru-RU" dirty="0"/>
              <a:t>Каждое </a:t>
            </a:r>
            <a:r>
              <a:rPr lang="en-US" dirty="0"/>
              <a:t>CVOT </a:t>
            </a:r>
            <a:r>
              <a:rPr lang="ru-RU" dirty="0"/>
              <a:t>исследование представляет собой большой, но однократный эксперимент. </a:t>
            </a:r>
          </a:p>
          <a:p>
            <a:r>
              <a:rPr lang="ru-RU" dirty="0"/>
              <a:t>Не всегда понятно, связаны ли различия, полученные в результаты исследований, внутри препаратов одного класса, с индивидуальными различиями в препаратах, или с дизайном исследований.</a:t>
            </a:r>
          </a:p>
          <a:p>
            <a:endParaRPr lang="ru-RU" dirty="0"/>
          </a:p>
          <a:p>
            <a:r>
              <a:rPr lang="ru-RU" dirty="0"/>
              <a:t>В этой связи вводится иерархия препаратов.</a:t>
            </a:r>
          </a:p>
        </p:txBody>
      </p:sp>
      <p:sp>
        <p:nvSpPr>
          <p:cNvPr id="5" name="Slide Number Placeholder 4">
            <a:extLst>
              <a:ext uri="{FF2B5EF4-FFF2-40B4-BE49-F238E27FC236}">
                <a16:creationId xmlns:a16="http://schemas.microsoft.com/office/drawing/2014/main" id="{BD2D964B-A202-4E32-9016-6104E5B432E3}"/>
              </a:ext>
            </a:extLst>
          </p:cNvPr>
          <p:cNvSpPr>
            <a:spLocks noGrp="1"/>
          </p:cNvSpPr>
          <p:nvPr>
            <p:ph type="sldNum" sz="quarter" idx="12"/>
          </p:nvPr>
        </p:nvSpPr>
        <p:spPr/>
        <p:txBody>
          <a:bodyPr/>
          <a:lstStyle/>
          <a:p>
            <a:fld id="{5F3F9096-8ED8-4F14-8F69-892A89853C22}" type="slidenum">
              <a:rPr lang="ru-RU" smtClean="0"/>
              <a:t>32</a:t>
            </a:fld>
            <a:endParaRPr lang="ru-RU" dirty="0"/>
          </a:p>
        </p:txBody>
      </p:sp>
    </p:spTree>
    <p:extLst>
      <p:ext uri="{BB962C8B-B14F-4D97-AF65-F5344CB8AC3E}">
        <p14:creationId xmlns:p14="http://schemas.microsoft.com/office/powerpoint/2010/main" val="1883287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34D1E1-E3E0-4CF2-83EB-7D9B001E094A}"/>
              </a:ext>
            </a:extLst>
          </p:cNvPr>
          <p:cNvGraphicFramePr>
            <a:graphicFrameLocks noChangeAspect="1"/>
          </p:cNvGraphicFramePr>
          <p:nvPr>
            <p:custDataLst>
              <p:tags r:id="rId2"/>
            </p:custDataLst>
            <p:extLst>
              <p:ext uri="{D42A27DB-BD31-4B8C-83A1-F6EECF244321}">
                <p14:modId xmlns:p14="http://schemas.microsoft.com/office/powerpoint/2010/main" val="370359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5" imgW="362" imgH="362" progId="TCLayout.ActiveDocument.1">
                  <p:embed/>
                </p:oleObj>
              </mc:Choice>
              <mc:Fallback>
                <p:oleObj name="think-cell Slide" r:id="rId5" imgW="362" imgH="362" progId="TCLayout.ActiveDocument.1">
                  <p:embed/>
                  <p:pic>
                    <p:nvPicPr>
                      <p:cNvPr id="3" name="Object 2" hidden="1">
                        <a:extLst>
                          <a:ext uri="{FF2B5EF4-FFF2-40B4-BE49-F238E27FC236}">
                            <a16:creationId xmlns:a16="http://schemas.microsoft.com/office/drawing/2014/main" id="{1834D1E1-E3E0-4CF2-83EB-7D9B001E0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93DE5B6-16B9-4CEB-AAFE-1289BE71870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48E100E6-5BE5-4FE4-8C30-86FBD4A0E626}"/>
              </a:ext>
            </a:extLst>
          </p:cNvPr>
          <p:cNvSpPr>
            <a:spLocks noGrp="1"/>
          </p:cNvSpPr>
          <p:nvPr>
            <p:ph type="title"/>
          </p:nvPr>
        </p:nvSpPr>
        <p:spPr/>
        <p:txBody>
          <a:bodyPr/>
          <a:lstStyle/>
          <a:p>
            <a:r>
              <a:rPr lang="ru-RU" dirty="0"/>
              <a:t>Если АССЗ превалирует</a:t>
            </a:r>
          </a:p>
        </p:txBody>
      </p:sp>
      <p:sp>
        <p:nvSpPr>
          <p:cNvPr id="4" name="TextBox 3">
            <a:extLst>
              <a:ext uri="{FF2B5EF4-FFF2-40B4-BE49-F238E27FC236}">
                <a16:creationId xmlns:a16="http://schemas.microsoft.com/office/drawing/2014/main" id="{C4273060-5E73-4256-B241-CA9A8D3FE4DA}"/>
              </a:ext>
            </a:extLst>
          </p:cNvPr>
          <p:cNvSpPr txBox="1"/>
          <p:nvPr/>
        </p:nvSpPr>
        <p:spPr>
          <a:xfrm>
            <a:off x="498612" y="1587826"/>
            <a:ext cx="6207349" cy="2031325"/>
          </a:xfrm>
          <a:prstGeom prst="rect">
            <a:avLst/>
          </a:prstGeom>
          <a:noFill/>
        </p:spPr>
        <p:txBody>
          <a:bodyPr wrap="square" rtlCol="0">
            <a:spAutoFit/>
          </a:bodyPr>
          <a:lstStyle/>
          <a:p>
            <a:r>
              <a:rPr lang="en-US" dirty="0"/>
              <a:t>a</a:t>
            </a:r>
            <a:r>
              <a:rPr lang="ru-RU" dirty="0"/>
              <a:t>ГПП-1 </a:t>
            </a:r>
            <a:r>
              <a:rPr lang="ru-RU" i="1" dirty="0"/>
              <a:t>с доказанным сердечно-сосудистым эффектом</a:t>
            </a:r>
          </a:p>
          <a:p>
            <a:endParaRPr lang="ru-RU" dirty="0"/>
          </a:p>
          <a:p>
            <a:pPr marL="285750" indent="-285750">
              <a:buFont typeface="Arial" panose="020B0604020202020204" pitchFamily="34" charset="0"/>
              <a:buChar char="•"/>
            </a:pPr>
            <a:r>
              <a:rPr lang="ru-RU" dirty="0"/>
              <a:t>Лираглутид </a:t>
            </a:r>
            <a:r>
              <a:rPr lang="en-US" dirty="0"/>
              <a:t>&gt; </a:t>
            </a:r>
            <a:r>
              <a:rPr lang="ru-RU" dirty="0"/>
              <a:t>семаглутид </a:t>
            </a:r>
            <a:r>
              <a:rPr lang="en-US" dirty="0"/>
              <a:t>&gt; </a:t>
            </a:r>
            <a:r>
              <a:rPr lang="ru-RU" dirty="0"/>
              <a:t>эксенатид </a:t>
            </a:r>
            <a:r>
              <a:rPr lang="en-US" dirty="0"/>
              <a:t>LAR</a:t>
            </a:r>
          </a:p>
          <a:p>
            <a:endParaRPr lang="en-US" dirty="0"/>
          </a:p>
          <a:p>
            <a:r>
              <a:rPr lang="ru-RU" dirty="0"/>
              <a:t>иНГЗТ-2 </a:t>
            </a:r>
            <a:r>
              <a:rPr lang="ru-RU" i="1" dirty="0"/>
              <a:t>с доказанным сердечно-сосудистым эффектом</a:t>
            </a:r>
          </a:p>
          <a:p>
            <a:endParaRPr lang="ru-RU" dirty="0"/>
          </a:p>
          <a:p>
            <a:pPr marL="285750" indent="-285750">
              <a:buFont typeface="Arial" panose="020B0604020202020204" pitchFamily="34" charset="0"/>
              <a:buChar char="•"/>
            </a:pPr>
            <a:r>
              <a:rPr lang="ru-RU" dirty="0"/>
              <a:t>Эмпаглифлозин </a:t>
            </a:r>
            <a:r>
              <a:rPr lang="en-US" dirty="0"/>
              <a:t>&gt;</a:t>
            </a:r>
            <a:r>
              <a:rPr lang="ru-RU" dirty="0"/>
              <a:t> канаглифлозин</a:t>
            </a:r>
            <a:r>
              <a:rPr lang="en-US" dirty="0"/>
              <a:t> </a:t>
            </a:r>
            <a:endParaRPr lang="ru-RU" dirty="0"/>
          </a:p>
        </p:txBody>
      </p:sp>
      <p:sp>
        <p:nvSpPr>
          <p:cNvPr id="6" name="Rectangle 5">
            <a:extLst>
              <a:ext uri="{FF2B5EF4-FFF2-40B4-BE49-F238E27FC236}">
                <a16:creationId xmlns:a16="http://schemas.microsoft.com/office/drawing/2014/main" id="{5A02D05E-147D-4AFF-BCCB-51123D4554A6}"/>
              </a:ext>
            </a:extLst>
          </p:cNvPr>
          <p:cNvSpPr/>
          <p:nvPr/>
        </p:nvSpPr>
        <p:spPr>
          <a:xfrm>
            <a:off x="6736760" y="1629229"/>
            <a:ext cx="5101518" cy="4432300"/>
          </a:xfrm>
          <a:prstGeom prst="rect">
            <a:avLst/>
          </a:prstGeom>
          <a:gradFill flip="none" rotWithShape="1">
            <a:gsLst>
              <a:gs pos="0">
                <a:srgbClr val="7030A0"/>
              </a:gs>
              <a:gs pos="0">
                <a:srgbClr val="B797CF"/>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АССЗ превалирует</a:t>
            </a:r>
          </a:p>
        </p:txBody>
      </p:sp>
      <p:sp>
        <p:nvSpPr>
          <p:cNvPr id="7" name="Rectangle: Rounded Corners 6">
            <a:extLst>
              <a:ext uri="{FF2B5EF4-FFF2-40B4-BE49-F238E27FC236}">
                <a16:creationId xmlns:a16="http://schemas.microsoft.com/office/drawing/2014/main" id="{16327A81-F87C-451D-967A-30A48E9B35D5}"/>
              </a:ext>
            </a:extLst>
          </p:cNvPr>
          <p:cNvSpPr/>
          <p:nvPr/>
        </p:nvSpPr>
        <p:spPr>
          <a:xfrm>
            <a:off x="6820626" y="1961093"/>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8" name="Rectangle: Rounded Corners 7">
            <a:extLst>
              <a:ext uri="{FF2B5EF4-FFF2-40B4-BE49-F238E27FC236}">
                <a16:creationId xmlns:a16="http://schemas.microsoft.com/office/drawing/2014/main" id="{BACF8C87-102E-4FB4-8D77-BBDAE7AAA371}"/>
              </a:ext>
            </a:extLst>
          </p:cNvPr>
          <p:cNvSpPr/>
          <p:nvPr/>
        </p:nvSpPr>
        <p:spPr>
          <a:xfrm>
            <a:off x="6924514" y="2046424"/>
            <a:ext cx="1988454" cy="890904"/>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9" name="Rectangle: Rounded Corners 8">
            <a:extLst>
              <a:ext uri="{FF2B5EF4-FFF2-40B4-BE49-F238E27FC236}">
                <a16:creationId xmlns:a16="http://schemas.microsoft.com/office/drawing/2014/main" id="{35A92178-7526-4671-B8C9-62F883F90FF2}"/>
              </a:ext>
            </a:extLst>
          </p:cNvPr>
          <p:cNvSpPr/>
          <p:nvPr/>
        </p:nvSpPr>
        <p:spPr>
          <a:xfrm>
            <a:off x="9505789" y="2046423"/>
            <a:ext cx="1988454" cy="890904"/>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СС эффектом при сохраненной СКФ </a:t>
            </a:r>
          </a:p>
        </p:txBody>
      </p:sp>
      <p:sp>
        <p:nvSpPr>
          <p:cNvPr id="10" name="Rectangle: Rounded Corners 9">
            <a:extLst>
              <a:ext uri="{FF2B5EF4-FFF2-40B4-BE49-F238E27FC236}">
                <a16:creationId xmlns:a16="http://schemas.microsoft.com/office/drawing/2014/main" id="{58172426-8621-47DF-9793-A137F881CD5D}"/>
              </a:ext>
            </a:extLst>
          </p:cNvPr>
          <p:cNvSpPr/>
          <p:nvPr/>
        </p:nvSpPr>
        <p:spPr>
          <a:xfrm>
            <a:off x="6863555" y="4048565"/>
            <a:ext cx="4673616" cy="1817384"/>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a:t>Если пациенту показана дальнейшая интенсификация или </a:t>
            </a:r>
          </a:p>
          <a:p>
            <a:pPr algn="ctr"/>
            <a:r>
              <a:rPr lang="ru-RU" sz="1100" dirty="0"/>
              <a:t>отмечается плохая переносимость аГПП1 или НГЗТ-2 выберите препараты с доказанной СС безопасностью</a:t>
            </a:r>
          </a:p>
          <a:p>
            <a:pPr algn="ctr"/>
            <a:endParaRPr lang="ru-RU" sz="1100" dirty="0"/>
          </a:p>
          <a:p>
            <a:pPr marL="171450" indent="-171450">
              <a:buFont typeface="Arial" panose="020B0604020202020204" pitchFamily="34" charset="0"/>
              <a:buChar char="•"/>
            </a:pPr>
            <a:r>
              <a:rPr lang="ru-RU" sz="1100" dirty="0"/>
              <a:t>Рассмотрите добавление другого препарата с доказанным сердечно-сосудистым эффектом</a:t>
            </a:r>
          </a:p>
          <a:p>
            <a:pPr marL="171450" indent="-171450">
              <a:buFont typeface="Arial" panose="020B0604020202020204" pitchFamily="34" charset="0"/>
              <a:buChar char="•"/>
            </a:pPr>
            <a:r>
              <a:rPr lang="ru-RU" sz="1100" dirty="0"/>
              <a:t>ДПП4 если пациент не на </a:t>
            </a:r>
            <a:r>
              <a:rPr lang="en-US" sz="1100" dirty="0"/>
              <a:t>a</a:t>
            </a:r>
            <a:r>
              <a:rPr lang="ru-RU" sz="1100" dirty="0"/>
              <a:t>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ТЗД</a:t>
            </a:r>
          </a:p>
          <a:p>
            <a:pPr marL="171450" indent="-171450">
              <a:buFont typeface="Arial" panose="020B0604020202020204" pitchFamily="34" charset="0"/>
              <a:buChar char="•"/>
            </a:pPr>
            <a:r>
              <a:rPr lang="ru-RU" sz="1100" dirty="0"/>
              <a:t>СМ</a:t>
            </a:r>
          </a:p>
        </p:txBody>
      </p:sp>
      <p:sp>
        <p:nvSpPr>
          <p:cNvPr id="11" name="TextBox 10">
            <a:extLst>
              <a:ext uri="{FF2B5EF4-FFF2-40B4-BE49-F238E27FC236}">
                <a16:creationId xmlns:a16="http://schemas.microsoft.com/office/drawing/2014/main" id="{A7EF20C5-D5F1-45B9-8BA4-D7E60A86A075}"/>
              </a:ext>
            </a:extLst>
          </p:cNvPr>
          <p:cNvSpPr txBox="1"/>
          <p:nvPr/>
        </p:nvSpPr>
        <p:spPr>
          <a:xfrm>
            <a:off x="8987811" y="2400344"/>
            <a:ext cx="449162" cy="276999"/>
          </a:xfrm>
          <a:prstGeom prst="rect">
            <a:avLst/>
          </a:prstGeom>
          <a:noFill/>
        </p:spPr>
        <p:txBody>
          <a:bodyPr wrap="none" rtlCol="0">
            <a:spAutoFit/>
          </a:bodyPr>
          <a:lstStyle/>
          <a:p>
            <a:r>
              <a:rPr lang="ru-RU" sz="1200" dirty="0"/>
              <a:t>или</a:t>
            </a:r>
            <a:endParaRPr lang="ru-RU" dirty="0"/>
          </a:p>
        </p:txBody>
      </p:sp>
      <p:sp>
        <p:nvSpPr>
          <p:cNvPr id="12" name="Rectangle: Rounded Corners 11">
            <a:extLst>
              <a:ext uri="{FF2B5EF4-FFF2-40B4-BE49-F238E27FC236}">
                <a16:creationId xmlns:a16="http://schemas.microsoft.com/office/drawing/2014/main" id="{98DB2FD4-7811-417E-9091-F3FFFD00EE3A}"/>
              </a:ext>
            </a:extLst>
          </p:cNvPr>
          <p:cNvSpPr/>
          <p:nvPr/>
        </p:nvSpPr>
        <p:spPr>
          <a:xfrm>
            <a:off x="6820626" y="3557465"/>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cxnSp>
        <p:nvCxnSpPr>
          <p:cNvPr id="13" name="Straight Arrow Connector 12">
            <a:extLst>
              <a:ext uri="{FF2B5EF4-FFF2-40B4-BE49-F238E27FC236}">
                <a16:creationId xmlns:a16="http://schemas.microsoft.com/office/drawing/2014/main" id="{2072B4DD-02DB-45F4-B41E-935B87A078F4}"/>
              </a:ext>
            </a:extLst>
          </p:cNvPr>
          <p:cNvCxnSpPr/>
          <p:nvPr/>
        </p:nvCxnSpPr>
        <p:spPr>
          <a:xfrm>
            <a:off x="9212392" y="3026229"/>
            <a:ext cx="0" cy="531236"/>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958BD7-82C2-436C-BAB0-729B283AFCAB}"/>
              </a:ext>
            </a:extLst>
          </p:cNvPr>
          <p:cNvCxnSpPr>
            <a:cxnSpLocks/>
            <a:endCxn id="10" idx="0"/>
          </p:cNvCxnSpPr>
          <p:nvPr/>
        </p:nvCxnSpPr>
        <p:spPr>
          <a:xfrm>
            <a:off x="9200363" y="3809877"/>
            <a:ext cx="0" cy="23868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F08B104B-CD95-4550-AAC4-85F1D6C0178E}"/>
              </a:ext>
            </a:extLst>
          </p:cNvPr>
          <p:cNvSpPr>
            <a:spLocks noGrp="1"/>
          </p:cNvSpPr>
          <p:nvPr>
            <p:ph type="sldNum" sz="quarter" idx="12"/>
          </p:nvPr>
        </p:nvSpPr>
        <p:spPr/>
        <p:txBody>
          <a:bodyPr/>
          <a:lstStyle/>
          <a:p>
            <a:fld id="{5F3F9096-8ED8-4F14-8F69-892A89853C22}" type="slidenum">
              <a:rPr lang="ru-RU" smtClean="0"/>
              <a:t>33</a:t>
            </a:fld>
            <a:endParaRPr lang="ru-RU" dirty="0"/>
          </a:p>
        </p:txBody>
      </p:sp>
    </p:spTree>
    <p:extLst>
      <p:ext uri="{BB962C8B-B14F-4D97-AF65-F5344CB8AC3E}">
        <p14:creationId xmlns:p14="http://schemas.microsoft.com/office/powerpoint/2010/main" val="115236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0D2C26F-E88A-4F7A-BA8F-68BDFB43B2E2}"/>
              </a:ext>
            </a:extLst>
          </p:cNvPr>
          <p:cNvGraphicFramePr>
            <a:graphicFrameLocks noChangeAspect="1"/>
          </p:cNvGraphicFramePr>
          <p:nvPr>
            <p:custDataLst>
              <p:tags r:id="rId2"/>
            </p:custDataLst>
            <p:extLst>
              <p:ext uri="{D42A27DB-BD31-4B8C-83A1-F6EECF244321}">
                <p14:modId xmlns:p14="http://schemas.microsoft.com/office/powerpoint/2010/main" val="2103850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6" imgW="362" imgH="362" progId="TCLayout.ActiveDocument.1">
                  <p:embed/>
                </p:oleObj>
              </mc:Choice>
              <mc:Fallback>
                <p:oleObj name="think-cell Slide" r:id="rId6" imgW="362" imgH="362" progId="TCLayout.ActiveDocument.1">
                  <p:embed/>
                  <p:pic>
                    <p:nvPicPr>
                      <p:cNvPr id="3" name="Object 2" hidden="1">
                        <a:extLst>
                          <a:ext uri="{FF2B5EF4-FFF2-40B4-BE49-F238E27FC236}">
                            <a16:creationId xmlns:a16="http://schemas.microsoft.com/office/drawing/2014/main" id="{00D2C26F-E88A-4F7A-BA8F-68BDFB43B2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C3C57E-373F-4515-A28B-90B407994B6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39" b="1" dirty="0">
              <a:latin typeface="DINPro-Medium" panose="02000503030000020004" pitchFamily="50" charset="0"/>
              <a:ea typeface="+mj-ea"/>
              <a:cs typeface="+mj-cs"/>
              <a:sym typeface="DINPro-Medium" panose="02000503030000020004" pitchFamily="50" charset="0"/>
            </a:endParaRPr>
          </a:p>
        </p:txBody>
      </p:sp>
      <p:sp>
        <p:nvSpPr>
          <p:cNvPr id="38" name="Title 37"/>
          <p:cNvSpPr>
            <a:spLocks noGrp="1"/>
          </p:cNvSpPr>
          <p:nvPr>
            <p:ph type="title"/>
          </p:nvPr>
        </p:nvSpPr>
        <p:spPr/>
        <p:txBody>
          <a:bodyPr/>
          <a:lstStyle/>
          <a:p>
            <a:pPr algn="ctr"/>
            <a:r>
              <a:rPr lang="en-US" b="1" dirty="0">
                <a:solidFill>
                  <a:srgbClr val="002060"/>
                </a:solidFill>
              </a:rPr>
              <a:t>EMPA-REG Outcome </a:t>
            </a:r>
            <a:r>
              <a:rPr lang="ru-RU" b="1" dirty="0">
                <a:solidFill>
                  <a:srgbClr val="002060"/>
                </a:solidFill>
              </a:rPr>
              <a:t>          </a:t>
            </a:r>
            <a:r>
              <a:rPr lang="en-US" b="1" dirty="0">
                <a:solidFill>
                  <a:srgbClr val="002060"/>
                </a:solidFill>
              </a:rPr>
              <a:t>vs 		LEADER</a:t>
            </a:r>
            <a:endParaRPr lang="ru-RU" dirty="0">
              <a:latin typeface="+mn-lt"/>
            </a:endParaRPr>
          </a:p>
        </p:txBody>
      </p:sp>
      <p:sp>
        <p:nvSpPr>
          <p:cNvPr id="41" name="Rectangle 40"/>
          <p:cNvSpPr/>
          <p:nvPr/>
        </p:nvSpPr>
        <p:spPr>
          <a:xfrm>
            <a:off x="1807098" y="1277663"/>
            <a:ext cx="8501605" cy="307777"/>
          </a:xfrm>
          <a:prstGeom prst="rect">
            <a:avLst/>
          </a:prstGeom>
        </p:spPr>
        <p:txBody>
          <a:bodyPr wrap="square">
            <a:spAutoFit/>
          </a:bodyPr>
          <a:lstStyle/>
          <a:p>
            <a:pPr algn="ctr" defTabSz="829178"/>
            <a:r>
              <a:rPr lang="en-US" sz="1400" dirty="0">
                <a:solidFill>
                  <a:srgbClr val="384B86"/>
                </a:solidFill>
                <a:latin typeface="DINPro-Medium"/>
              </a:rPr>
              <a:t>MACE</a:t>
            </a:r>
            <a:r>
              <a:rPr lang="ru-RU" sz="1400" dirty="0">
                <a:solidFill>
                  <a:srgbClr val="384B86"/>
                </a:solidFill>
                <a:latin typeface="DINPro-Medium"/>
              </a:rPr>
              <a:t>: </a:t>
            </a:r>
            <a:r>
              <a:rPr lang="ru-RU" sz="1400" dirty="0" err="1">
                <a:solidFill>
                  <a:srgbClr val="384B86"/>
                </a:solidFill>
                <a:latin typeface="DINPro-Medium"/>
              </a:rPr>
              <a:t>нефатальный</a:t>
            </a:r>
            <a:r>
              <a:rPr lang="ru-RU" sz="1400" dirty="0">
                <a:solidFill>
                  <a:srgbClr val="384B86"/>
                </a:solidFill>
                <a:latin typeface="DINPro-Medium"/>
              </a:rPr>
              <a:t> инфаркт +</a:t>
            </a:r>
            <a:r>
              <a:rPr lang="ru-RU" sz="1400" dirty="0" err="1">
                <a:solidFill>
                  <a:srgbClr val="384B86"/>
                </a:solidFill>
                <a:latin typeface="DINPro-Medium"/>
              </a:rPr>
              <a:t>нефатальный</a:t>
            </a:r>
            <a:r>
              <a:rPr lang="ru-RU" sz="1400" dirty="0">
                <a:solidFill>
                  <a:srgbClr val="384B86"/>
                </a:solidFill>
                <a:latin typeface="DINPro-Medium"/>
              </a:rPr>
              <a:t> инсульт+ смерть от сердечно-сосудистых причин</a:t>
            </a:r>
          </a:p>
        </p:txBody>
      </p:sp>
      <p:sp>
        <p:nvSpPr>
          <p:cNvPr id="44" name="Rectangle 43"/>
          <p:cNvSpPr/>
          <p:nvPr/>
        </p:nvSpPr>
        <p:spPr>
          <a:xfrm>
            <a:off x="1697127" y="981260"/>
            <a:ext cx="3637855" cy="369332"/>
          </a:xfrm>
          <a:prstGeom prst="rect">
            <a:avLst/>
          </a:prstGeom>
        </p:spPr>
        <p:txBody>
          <a:bodyPr wrap="none">
            <a:spAutoFit/>
          </a:bodyPr>
          <a:lstStyle/>
          <a:p>
            <a:pPr marL="12701" marR="5080" defTabSz="829178"/>
            <a:r>
              <a:rPr lang="ru-RU" b="1" u="sng" dirty="0">
                <a:solidFill>
                  <a:srgbClr val="001864"/>
                </a:solidFill>
                <a:latin typeface="DINPro-Medium"/>
                <a:cs typeface="Verdana"/>
              </a:rPr>
              <a:t>Макрососудистые осложнения</a:t>
            </a:r>
            <a:endParaRPr lang="ru-RU" u="sng" dirty="0">
              <a:solidFill>
                <a:prstClr val="black"/>
              </a:solidFill>
              <a:latin typeface="DINPro-Medium"/>
              <a:cs typeface="Verdana"/>
            </a:endParaRPr>
          </a:p>
        </p:txBody>
      </p:sp>
      <p:graphicFrame>
        <p:nvGraphicFramePr>
          <p:cNvPr id="50" name="Chart 49"/>
          <p:cNvGraphicFramePr>
            <a:graphicFrameLocks/>
          </p:cNvGraphicFramePr>
          <p:nvPr>
            <p:extLst>
              <p:ext uri="{D42A27DB-BD31-4B8C-83A1-F6EECF244321}">
                <p14:modId xmlns:p14="http://schemas.microsoft.com/office/powerpoint/2010/main" val="2223864869"/>
              </p:ext>
            </p:extLst>
          </p:nvPr>
        </p:nvGraphicFramePr>
        <p:xfrm>
          <a:off x="257628" y="1665319"/>
          <a:ext cx="5800272" cy="456458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Chart 50"/>
          <p:cNvGraphicFramePr>
            <a:graphicFrameLocks/>
          </p:cNvGraphicFramePr>
          <p:nvPr>
            <p:extLst>
              <p:ext uri="{D42A27DB-BD31-4B8C-83A1-F6EECF244321}">
                <p14:modId xmlns:p14="http://schemas.microsoft.com/office/powerpoint/2010/main" val="1709190441"/>
              </p:ext>
            </p:extLst>
          </p:nvPr>
        </p:nvGraphicFramePr>
        <p:xfrm>
          <a:off x="6057899" y="1585440"/>
          <a:ext cx="5800272" cy="4902446"/>
        </p:xfrm>
        <a:graphic>
          <a:graphicData uri="http://schemas.openxmlformats.org/drawingml/2006/chart">
            <c:chart xmlns:c="http://schemas.openxmlformats.org/drawingml/2006/chart" xmlns:r="http://schemas.openxmlformats.org/officeDocument/2006/relationships" r:id="rId9"/>
          </a:graphicData>
        </a:graphic>
      </p:graphicFrame>
      <p:sp>
        <p:nvSpPr>
          <p:cNvPr id="4" name="Slide Number Placeholder 3"/>
          <p:cNvSpPr>
            <a:spLocks noGrp="1"/>
          </p:cNvSpPr>
          <p:nvPr>
            <p:ph type="sldNum" sz="quarter" idx="12"/>
          </p:nvPr>
        </p:nvSpPr>
        <p:spPr/>
        <p:txBody>
          <a:bodyPr/>
          <a:lstStyle/>
          <a:p>
            <a:pPr defTabSz="829178"/>
            <a:fld id="{9E679260-4640-46FA-9BEC-1CA762B2F5B1}" type="slidenum">
              <a:rPr lang="ru-RU">
                <a:solidFill>
                  <a:prstClr val="black">
                    <a:tint val="75000"/>
                  </a:prstClr>
                </a:solidFill>
              </a:rPr>
              <a:pPr defTabSz="829178"/>
              <a:t>34</a:t>
            </a:fld>
            <a:endParaRPr lang="ru-RU">
              <a:solidFill>
                <a:prstClr val="black">
                  <a:tint val="75000"/>
                </a:prstClr>
              </a:solidFill>
            </a:endParaRPr>
          </a:p>
        </p:txBody>
      </p:sp>
    </p:spTree>
    <p:extLst>
      <p:ext uri="{BB962C8B-B14F-4D97-AF65-F5344CB8AC3E}">
        <p14:creationId xmlns:p14="http://schemas.microsoft.com/office/powerpoint/2010/main" val="1252146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59"/>
          <p:cNvSpPr txBox="1"/>
          <p:nvPr/>
        </p:nvSpPr>
        <p:spPr>
          <a:xfrm>
            <a:off x="5050665" y="1208846"/>
            <a:ext cx="2754630" cy="246221"/>
          </a:xfrm>
          <a:prstGeom prst="rect">
            <a:avLst/>
          </a:prstGeom>
        </p:spPr>
        <p:txBody>
          <a:bodyPr vert="horz" wrap="square" lIns="0" tIns="0" rIns="0" bIns="0" rtlCol="0">
            <a:spAutoFit/>
          </a:bodyPr>
          <a:lstStyle/>
          <a:p>
            <a:pPr marL="12701" defTabSz="829178">
              <a:tabLst>
                <a:tab pos="455303" algn="l"/>
                <a:tab pos="2741347" algn="l"/>
                <a:tab pos="2968682" algn="l"/>
                <a:tab pos="3640524" algn="l"/>
                <a:tab pos="5697328" algn="l"/>
              </a:tabLst>
            </a:pPr>
            <a:r>
              <a:rPr lang="ru-RU" sz="1600" u="sng" spc="-5" dirty="0">
                <a:solidFill>
                  <a:srgbClr val="001864"/>
                </a:solidFill>
                <a:latin typeface="DINPro-Medium"/>
                <a:cs typeface="Verdana"/>
              </a:rPr>
              <a:t>Сердечно-сосудистая смерть</a:t>
            </a:r>
            <a:endParaRPr sz="1600" u="sng" spc="-5" dirty="0">
              <a:solidFill>
                <a:srgbClr val="001864"/>
              </a:solidFill>
              <a:latin typeface="DINPro-Medium"/>
              <a:cs typeface="Verdana"/>
            </a:endParaRPr>
          </a:p>
        </p:txBody>
      </p:sp>
      <p:sp>
        <p:nvSpPr>
          <p:cNvPr id="74" name="Title 73"/>
          <p:cNvSpPr>
            <a:spLocks noGrp="1"/>
          </p:cNvSpPr>
          <p:nvPr>
            <p:ph type="title"/>
          </p:nvPr>
        </p:nvSpPr>
        <p:spPr/>
        <p:txBody>
          <a:bodyPr/>
          <a:lstStyle/>
          <a:p>
            <a:r>
              <a:rPr lang="en-US" b="1" dirty="0">
                <a:solidFill>
                  <a:srgbClr val="002060"/>
                </a:solidFill>
              </a:rPr>
              <a:t>EMPA-REG Outcome </a:t>
            </a:r>
            <a:r>
              <a:rPr lang="ru-RU" b="1" dirty="0">
                <a:solidFill>
                  <a:srgbClr val="002060"/>
                </a:solidFill>
              </a:rPr>
              <a:t>          </a:t>
            </a:r>
            <a:r>
              <a:rPr lang="en-US" b="1" dirty="0">
                <a:solidFill>
                  <a:srgbClr val="002060"/>
                </a:solidFill>
              </a:rPr>
              <a:t>vs 		LEADER</a:t>
            </a:r>
            <a:endParaRPr lang="ru-RU" dirty="0">
              <a:latin typeface="+mn-lt"/>
            </a:endParaRPr>
          </a:p>
        </p:txBody>
      </p:sp>
      <p:sp>
        <p:nvSpPr>
          <p:cNvPr id="79" name="Rectangle 78"/>
          <p:cNvSpPr/>
          <p:nvPr/>
        </p:nvSpPr>
        <p:spPr>
          <a:xfrm>
            <a:off x="1675966" y="937359"/>
            <a:ext cx="3637855" cy="369332"/>
          </a:xfrm>
          <a:prstGeom prst="rect">
            <a:avLst/>
          </a:prstGeom>
        </p:spPr>
        <p:txBody>
          <a:bodyPr wrap="none">
            <a:spAutoFit/>
          </a:bodyPr>
          <a:lstStyle/>
          <a:p>
            <a:pPr marL="12701" marR="5080" defTabSz="829178"/>
            <a:r>
              <a:rPr lang="ru-RU" b="1" u="sng" dirty="0">
                <a:solidFill>
                  <a:srgbClr val="001864"/>
                </a:solidFill>
                <a:latin typeface="DINPro-Medium"/>
                <a:cs typeface="Verdana"/>
              </a:rPr>
              <a:t>Макрососудистые осложнения</a:t>
            </a:r>
            <a:endParaRPr lang="ru-RU" u="sng" dirty="0">
              <a:solidFill>
                <a:prstClr val="black"/>
              </a:solidFill>
              <a:latin typeface="DINPro-Medium"/>
              <a:cs typeface="Verdana"/>
            </a:endParaRPr>
          </a:p>
        </p:txBody>
      </p:sp>
      <p:graphicFrame>
        <p:nvGraphicFramePr>
          <p:cNvPr id="90" name="Chart 89"/>
          <p:cNvGraphicFramePr>
            <a:graphicFrameLocks/>
          </p:cNvGraphicFramePr>
          <p:nvPr>
            <p:extLst/>
          </p:nvPr>
        </p:nvGraphicFramePr>
        <p:xfrm>
          <a:off x="1524001" y="1578177"/>
          <a:ext cx="4444409" cy="4397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1" name="Chart 90"/>
          <p:cNvGraphicFramePr>
            <a:graphicFrameLocks/>
          </p:cNvGraphicFramePr>
          <p:nvPr>
            <p:extLst/>
          </p:nvPr>
        </p:nvGraphicFramePr>
        <p:xfrm>
          <a:off x="6057900" y="1578178"/>
          <a:ext cx="4450612" cy="4662883"/>
        </p:xfrm>
        <a:graphic>
          <a:graphicData uri="http://schemas.openxmlformats.org/drawingml/2006/chart">
            <c:chart xmlns:c="http://schemas.openxmlformats.org/drawingml/2006/chart" xmlns:r="http://schemas.openxmlformats.org/officeDocument/2006/relationships" r:id="rId4"/>
          </a:graphicData>
        </a:graphic>
      </p:graphicFrame>
      <p:sp>
        <p:nvSpPr>
          <p:cNvPr id="62" name="Slide Number Placeholder 61"/>
          <p:cNvSpPr>
            <a:spLocks noGrp="1"/>
          </p:cNvSpPr>
          <p:nvPr>
            <p:ph type="sldNum" sz="quarter" idx="12"/>
          </p:nvPr>
        </p:nvSpPr>
        <p:spPr/>
        <p:txBody>
          <a:bodyPr/>
          <a:lstStyle/>
          <a:p>
            <a:pPr defTabSz="829178"/>
            <a:fld id="{9E679260-4640-46FA-9BEC-1CA762B2F5B1}" type="slidenum">
              <a:rPr lang="ru-RU">
                <a:solidFill>
                  <a:prstClr val="black">
                    <a:tint val="75000"/>
                  </a:prstClr>
                </a:solidFill>
              </a:rPr>
              <a:pPr defTabSz="829178"/>
              <a:t>35</a:t>
            </a:fld>
            <a:endParaRPr lang="ru-RU">
              <a:solidFill>
                <a:prstClr val="black">
                  <a:tint val="75000"/>
                </a:prstClr>
              </a:solidFill>
            </a:endParaRPr>
          </a:p>
        </p:txBody>
      </p:sp>
    </p:spTree>
    <p:extLst>
      <p:ext uri="{BB962C8B-B14F-4D97-AF65-F5344CB8AC3E}">
        <p14:creationId xmlns:p14="http://schemas.microsoft.com/office/powerpoint/2010/main" val="2783542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b="1" dirty="0">
                <a:solidFill>
                  <a:srgbClr val="002060"/>
                </a:solidFill>
              </a:rPr>
              <a:t>EMPA-REG Outcome </a:t>
            </a:r>
            <a:r>
              <a:rPr lang="ru-RU" b="1" dirty="0">
                <a:solidFill>
                  <a:srgbClr val="002060"/>
                </a:solidFill>
              </a:rPr>
              <a:t>          </a:t>
            </a:r>
            <a:r>
              <a:rPr lang="en-US" b="1" dirty="0">
                <a:solidFill>
                  <a:srgbClr val="002060"/>
                </a:solidFill>
              </a:rPr>
              <a:t>vs 		LEADER</a:t>
            </a:r>
            <a:endParaRPr lang="ru-RU" dirty="0">
              <a:solidFill>
                <a:srgbClr val="002060"/>
              </a:solidFill>
              <a:latin typeface="+mn-lt"/>
            </a:endParaRPr>
          </a:p>
        </p:txBody>
      </p:sp>
      <p:sp>
        <p:nvSpPr>
          <p:cNvPr id="44" name="Rectangle 43"/>
          <p:cNvSpPr/>
          <p:nvPr/>
        </p:nvSpPr>
        <p:spPr>
          <a:xfrm>
            <a:off x="1697127" y="981260"/>
            <a:ext cx="3637855" cy="369332"/>
          </a:xfrm>
          <a:prstGeom prst="rect">
            <a:avLst/>
          </a:prstGeom>
        </p:spPr>
        <p:txBody>
          <a:bodyPr wrap="none">
            <a:spAutoFit/>
          </a:bodyPr>
          <a:lstStyle/>
          <a:p>
            <a:pPr marL="12701" marR="5080" defTabSz="829178"/>
            <a:r>
              <a:rPr lang="ru-RU" b="1" u="sng" dirty="0">
                <a:solidFill>
                  <a:srgbClr val="002060"/>
                </a:solidFill>
                <a:latin typeface="DINPro-Medium"/>
                <a:cs typeface="Verdana"/>
              </a:rPr>
              <a:t>Макрососудистые осложнения</a:t>
            </a:r>
            <a:endParaRPr lang="ru-RU" u="sng" dirty="0">
              <a:solidFill>
                <a:srgbClr val="002060"/>
              </a:solidFill>
              <a:latin typeface="DINPro-Medium"/>
              <a:cs typeface="Verdana"/>
            </a:endParaRPr>
          </a:p>
        </p:txBody>
      </p:sp>
      <p:graphicFrame>
        <p:nvGraphicFramePr>
          <p:cNvPr id="50" name="Chart 49"/>
          <p:cNvGraphicFramePr>
            <a:graphicFrameLocks/>
          </p:cNvGraphicFramePr>
          <p:nvPr>
            <p:extLst/>
          </p:nvPr>
        </p:nvGraphicFramePr>
        <p:xfrm>
          <a:off x="1507978" y="2472407"/>
          <a:ext cx="4533900" cy="4597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p:cNvGraphicFramePr>
            <a:graphicFrameLocks/>
          </p:cNvGraphicFramePr>
          <p:nvPr>
            <p:extLst/>
          </p:nvPr>
        </p:nvGraphicFramePr>
        <p:xfrm>
          <a:off x="6041876" y="2392527"/>
          <a:ext cx="4482510" cy="459725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pPr defTabSz="829178"/>
            <a:fld id="{9E679260-4640-46FA-9BEC-1CA762B2F5B1}" type="slidenum">
              <a:rPr lang="ru-RU">
                <a:solidFill>
                  <a:srgbClr val="002060"/>
                </a:solidFill>
              </a:rPr>
              <a:pPr defTabSz="829178"/>
              <a:t>36</a:t>
            </a:fld>
            <a:endParaRPr lang="ru-RU">
              <a:solidFill>
                <a:srgbClr val="002060"/>
              </a:solidFill>
            </a:endParaRPr>
          </a:p>
        </p:txBody>
      </p:sp>
      <p:pic>
        <p:nvPicPr>
          <p:cNvPr id="11" name="Picture 10"/>
          <p:cNvPicPr>
            <a:picLocks noChangeAspect="1"/>
          </p:cNvPicPr>
          <p:nvPr/>
        </p:nvPicPr>
        <p:blipFill>
          <a:blip r:embed="rId5"/>
          <a:stretch>
            <a:fillRect/>
          </a:stretch>
        </p:blipFill>
        <p:spPr>
          <a:xfrm>
            <a:off x="410987" y="1287761"/>
            <a:ext cx="2003849" cy="1333470"/>
          </a:xfrm>
          <a:prstGeom prst="rect">
            <a:avLst/>
          </a:prstGeom>
        </p:spPr>
      </p:pic>
      <p:pic>
        <p:nvPicPr>
          <p:cNvPr id="12" name="Picture 11"/>
          <p:cNvPicPr>
            <a:picLocks noChangeAspect="1"/>
          </p:cNvPicPr>
          <p:nvPr/>
        </p:nvPicPr>
        <p:blipFill>
          <a:blip r:embed="rId6"/>
          <a:stretch>
            <a:fillRect/>
          </a:stretch>
        </p:blipFill>
        <p:spPr>
          <a:xfrm>
            <a:off x="6523909" y="1555034"/>
            <a:ext cx="1164024" cy="798924"/>
          </a:xfrm>
          <a:prstGeom prst="rect">
            <a:avLst/>
          </a:prstGeom>
        </p:spPr>
      </p:pic>
      <p:sp>
        <p:nvSpPr>
          <p:cNvPr id="13" name="TextBox 12"/>
          <p:cNvSpPr txBox="1"/>
          <p:nvPr/>
        </p:nvSpPr>
        <p:spPr>
          <a:xfrm>
            <a:off x="2345225" y="3682577"/>
            <a:ext cx="3302511" cy="845809"/>
          </a:xfrm>
          <a:prstGeom prst="rect">
            <a:avLst/>
          </a:prstGeom>
          <a:solidFill>
            <a:schemeClr val="accent1">
              <a:lumMod val="40000"/>
              <a:lumOff val="60000"/>
              <a:alpha val="62000"/>
            </a:schemeClr>
          </a:solidFill>
          <a:ln w="9525" cap="flat" cmpd="sng" algn="ctr">
            <a:solidFill>
              <a:schemeClr val="dk1">
                <a:alpha val="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defTabSz="829178"/>
            <a:r>
              <a:rPr lang="ru-RU" sz="1632" dirty="0">
                <a:solidFill>
                  <a:srgbClr val="002060"/>
                </a:solidFill>
                <a:latin typeface="DINPro-Medium"/>
              </a:rPr>
              <a:t>Быстрое наступление эффекта</a:t>
            </a:r>
          </a:p>
          <a:p>
            <a:pPr defTabSz="829178"/>
            <a:r>
              <a:rPr lang="ru-RU" sz="1632" dirty="0">
                <a:solidFill>
                  <a:srgbClr val="002060"/>
                </a:solidFill>
                <a:latin typeface="DINPro-Medium"/>
              </a:rPr>
              <a:t>Основное влияние на сердечную недостаточность</a:t>
            </a:r>
            <a:endParaRPr lang="en-US" sz="1632" dirty="0">
              <a:solidFill>
                <a:srgbClr val="002060"/>
              </a:solidFill>
              <a:latin typeface="DINPro-Medium"/>
            </a:endParaRPr>
          </a:p>
        </p:txBody>
      </p:sp>
      <p:sp>
        <p:nvSpPr>
          <p:cNvPr id="14" name="TextBox 13"/>
          <p:cNvSpPr txBox="1"/>
          <p:nvPr/>
        </p:nvSpPr>
        <p:spPr>
          <a:xfrm>
            <a:off x="6830159" y="3682576"/>
            <a:ext cx="3400043" cy="845809"/>
          </a:xfrm>
          <a:prstGeom prst="rect">
            <a:avLst/>
          </a:prstGeom>
          <a:solidFill>
            <a:schemeClr val="accent1">
              <a:lumMod val="40000"/>
              <a:lumOff val="60000"/>
              <a:alpha val="62000"/>
            </a:schemeClr>
          </a:solidFill>
          <a:ln w="9525" cap="flat" cmpd="sng" algn="ctr">
            <a:solidFill>
              <a:schemeClr val="dk1">
                <a:alpha val="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defTabSz="829178"/>
            <a:r>
              <a:rPr lang="ru-RU" sz="1632" dirty="0">
                <a:solidFill>
                  <a:srgbClr val="002060"/>
                </a:solidFill>
                <a:latin typeface="DINPro-Medium"/>
              </a:rPr>
              <a:t>Медленное наступление эффекта</a:t>
            </a:r>
          </a:p>
          <a:p>
            <a:pPr defTabSz="829178"/>
            <a:r>
              <a:rPr lang="ru-RU" sz="1632" dirty="0">
                <a:solidFill>
                  <a:srgbClr val="002060"/>
                </a:solidFill>
                <a:latin typeface="DINPro-Medium"/>
              </a:rPr>
              <a:t>Основное влияние на летальность</a:t>
            </a:r>
          </a:p>
        </p:txBody>
      </p:sp>
      <p:grpSp>
        <p:nvGrpSpPr>
          <p:cNvPr id="17" name="Group 16"/>
          <p:cNvGrpSpPr/>
          <p:nvPr/>
        </p:nvGrpSpPr>
        <p:grpSpPr>
          <a:xfrm>
            <a:off x="8931523" y="1081836"/>
            <a:ext cx="2033748" cy="594650"/>
            <a:chOff x="6413500" y="187728"/>
            <a:chExt cx="2242772" cy="655767"/>
          </a:xfrm>
        </p:grpSpPr>
        <p:sp>
          <p:nvSpPr>
            <p:cNvPr id="18" name="Oval 17"/>
            <p:cNvSpPr/>
            <p:nvPr/>
          </p:nvSpPr>
          <p:spPr>
            <a:xfrm>
              <a:off x="6413500" y="200025"/>
              <a:ext cx="685800" cy="609600"/>
            </a:xfrm>
            <a:prstGeom prst="ellipse">
              <a:avLst/>
            </a:prstGeom>
            <a:solidFill>
              <a:schemeClr val="bg1"/>
            </a:solidFill>
            <a:ln w="603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829178"/>
              <a:r>
                <a:rPr lang="ru-RU" sz="3627" dirty="0">
                  <a:solidFill>
                    <a:srgbClr val="FF0000"/>
                  </a:solidFill>
                  <a:latin typeface="DINPro-Medium"/>
                </a:rPr>
                <a:t>! </a:t>
              </a:r>
              <a:endParaRPr lang="en-US" sz="1632" dirty="0">
                <a:solidFill>
                  <a:srgbClr val="FF0000"/>
                </a:solidFill>
                <a:latin typeface="DINPro-Medium"/>
              </a:endParaRPr>
            </a:p>
          </p:txBody>
        </p:sp>
        <p:sp>
          <p:nvSpPr>
            <p:cNvPr id="19" name="TextBox 18"/>
            <p:cNvSpPr txBox="1"/>
            <p:nvPr/>
          </p:nvSpPr>
          <p:spPr>
            <a:xfrm>
              <a:off x="7102061" y="187728"/>
              <a:ext cx="1554211" cy="655767"/>
            </a:xfrm>
            <a:prstGeom prst="rect">
              <a:avLst/>
            </a:prstGeom>
            <a:noFill/>
          </p:spPr>
          <p:txBody>
            <a:bodyPr wrap="none" rtlCol="0">
              <a:spAutoFit/>
            </a:bodyPr>
            <a:lstStyle/>
            <a:p>
              <a:pPr defTabSz="829178"/>
              <a:r>
                <a:rPr lang="ru-RU" sz="1632" dirty="0">
                  <a:solidFill>
                    <a:srgbClr val="FF0000"/>
                  </a:solidFill>
                  <a:latin typeface="DINPro-Medium"/>
                </a:rPr>
                <a:t>НЕПРЯМОЕ </a:t>
              </a:r>
            </a:p>
            <a:p>
              <a:pPr defTabSz="829178"/>
              <a:r>
                <a:rPr lang="ru-RU" sz="1632" dirty="0">
                  <a:solidFill>
                    <a:srgbClr val="FF0000"/>
                  </a:solidFill>
                  <a:latin typeface="DINPro-Medium"/>
                </a:rPr>
                <a:t>СРАВНЕНИЕ</a:t>
              </a:r>
              <a:endParaRPr lang="en-US" sz="1632" dirty="0">
                <a:solidFill>
                  <a:srgbClr val="FF0000"/>
                </a:solidFill>
                <a:latin typeface="DINPro-Medium"/>
              </a:endParaRPr>
            </a:p>
          </p:txBody>
        </p:sp>
      </p:grpSp>
    </p:spTree>
    <p:extLst>
      <p:ext uri="{BB962C8B-B14F-4D97-AF65-F5344CB8AC3E}">
        <p14:creationId xmlns:p14="http://schemas.microsoft.com/office/powerpoint/2010/main" val="731300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2060"/>
              </a:solidFill>
            </a:endParaRPr>
          </a:p>
        </p:txBody>
      </p:sp>
      <p:pic>
        <p:nvPicPr>
          <p:cNvPr id="4" name="Picture 3"/>
          <p:cNvPicPr>
            <a:picLocks noChangeAspect="1"/>
          </p:cNvPicPr>
          <p:nvPr/>
        </p:nvPicPr>
        <p:blipFill>
          <a:blip r:embed="rId2"/>
          <a:stretch>
            <a:fillRect/>
          </a:stretch>
        </p:blipFill>
        <p:spPr>
          <a:xfrm>
            <a:off x="1811910" y="112285"/>
            <a:ext cx="3325353" cy="656433"/>
          </a:xfrm>
          <a:prstGeom prst="rect">
            <a:avLst/>
          </a:prstGeom>
        </p:spPr>
      </p:pic>
      <p:pic>
        <p:nvPicPr>
          <p:cNvPr id="48" name="Picture 47"/>
          <p:cNvPicPr>
            <a:picLocks noChangeAspect="1"/>
          </p:cNvPicPr>
          <p:nvPr/>
        </p:nvPicPr>
        <p:blipFill rotWithShape="1">
          <a:blip r:embed="rId3"/>
          <a:srcRect l="17061" t="3658" b="27735"/>
          <a:stretch/>
        </p:blipFill>
        <p:spPr>
          <a:xfrm>
            <a:off x="2295597" y="1770642"/>
            <a:ext cx="7726004" cy="3247617"/>
          </a:xfrm>
          <a:prstGeom prst="rect">
            <a:avLst/>
          </a:prstGeom>
        </p:spPr>
      </p:pic>
      <p:cxnSp>
        <p:nvCxnSpPr>
          <p:cNvPr id="70" name="Straight Connector 69"/>
          <p:cNvCxnSpPr/>
          <p:nvPr/>
        </p:nvCxnSpPr>
        <p:spPr>
          <a:xfrm>
            <a:off x="1604614" y="1632446"/>
            <a:ext cx="4284091" cy="0"/>
          </a:xfrm>
          <a:prstGeom prst="line">
            <a:avLst/>
          </a:prstGeom>
          <a:ln w="88900" cmpd="thickThi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604615" y="1159340"/>
            <a:ext cx="2640466" cy="343492"/>
          </a:xfrm>
          <a:prstGeom prst="rect">
            <a:avLst/>
          </a:prstGeom>
          <a:noFill/>
        </p:spPr>
        <p:txBody>
          <a:bodyPr wrap="none" rtlCol="0">
            <a:spAutoFit/>
          </a:bodyPr>
          <a:lstStyle/>
          <a:p>
            <a:pPr defTabSz="829178"/>
            <a:r>
              <a:rPr lang="ru-RU" sz="1632" dirty="0">
                <a:solidFill>
                  <a:srgbClr val="002060"/>
                </a:solidFill>
                <a:latin typeface="DINPro-Medium"/>
              </a:rPr>
              <a:t>Основная конечная точка</a:t>
            </a:r>
            <a:endParaRPr lang="en-US" sz="1632" dirty="0">
              <a:solidFill>
                <a:srgbClr val="002060"/>
              </a:solidFill>
              <a:latin typeface="DINPro-Medium"/>
            </a:endParaRPr>
          </a:p>
        </p:txBody>
      </p:sp>
      <p:sp>
        <p:nvSpPr>
          <p:cNvPr id="73" name="object 8"/>
          <p:cNvSpPr txBox="1"/>
          <p:nvPr/>
        </p:nvSpPr>
        <p:spPr>
          <a:xfrm>
            <a:off x="1593098" y="5460239"/>
            <a:ext cx="3635719" cy="502445"/>
          </a:xfrm>
          <a:prstGeom prst="rect">
            <a:avLst/>
          </a:prstGeom>
        </p:spPr>
        <p:txBody>
          <a:bodyPr vert="horz" wrap="square" lIns="0" tIns="0" rIns="0" bIns="0" rtlCol="0">
            <a:spAutoFit/>
          </a:bodyPr>
          <a:lstStyle/>
          <a:p>
            <a:pPr marL="11516" defTabSz="829178"/>
            <a:r>
              <a:rPr sz="544" spc="-5" dirty="0">
                <a:solidFill>
                  <a:srgbClr val="002060"/>
                </a:solidFill>
                <a:latin typeface="Verdana"/>
                <a:cs typeface="Verdana"/>
              </a:rPr>
              <a:t>N</a:t>
            </a:r>
            <a:r>
              <a:rPr sz="544" spc="-9" dirty="0">
                <a:solidFill>
                  <a:srgbClr val="002060"/>
                </a:solidFill>
                <a:latin typeface="Verdana"/>
                <a:cs typeface="Verdana"/>
              </a:rPr>
              <a:t>o</a:t>
            </a:r>
            <a:r>
              <a:rPr sz="544" dirty="0">
                <a:solidFill>
                  <a:srgbClr val="002060"/>
                </a:solidFill>
                <a:latin typeface="Verdana"/>
                <a:cs typeface="Verdana"/>
              </a:rPr>
              <a:t>t</a:t>
            </a:r>
            <a:r>
              <a:rPr sz="544" spc="-5" dirty="0">
                <a:solidFill>
                  <a:srgbClr val="002060"/>
                </a:solidFill>
                <a:latin typeface="Verdana"/>
                <a:cs typeface="Verdana"/>
              </a:rPr>
              <a:t>e</a:t>
            </a:r>
            <a:r>
              <a:rPr sz="544" dirty="0">
                <a:solidFill>
                  <a:srgbClr val="002060"/>
                </a:solidFill>
                <a:latin typeface="Verdana"/>
                <a:cs typeface="Verdana"/>
              </a:rPr>
              <a:t>:</a:t>
            </a:r>
            <a:r>
              <a:rPr sz="544" spc="5" dirty="0">
                <a:solidFill>
                  <a:srgbClr val="002060"/>
                </a:solidFill>
                <a:latin typeface="Verdana"/>
                <a:cs typeface="Verdana"/>
              </a:rPr>
              <a:t> </a:t>
            </a:r>
            <a:r>
              <a:rPr sz="544" dirty="0">
                <a:solidFill>
                  <a:srgbClr val="002060"/>
                </a:solidFill>
                <a:latin typeface="Verdana"/>
                <a:cs typeface="Verdana"/>
              </a:rPr>
              <a:t>p-</a:t>
            </a:r>
            <a:r>
              <a:rPr sz="544" spc="-5" dirty="0">
                <a:solidFill>
                  <a:srgbClr val="002060"/>
                </a:solidFill>
                <a:latin typeface="Verdana"/>
                <a:cs typeface="Verdana"/>
              </a:rPr>
              <a:t>v</a:t>
            </a:r>
            <a:r>
              <a:rPr sz="544" dirty="0">
                <a:solidFill>
                  <a:srgbClr val="002060"/>
                </a:solidFill>
                <a:latin typeface="Verdana"/>
                <a:cs typeface="Verdana"/>
              </a:rPr>
              <a:t>a</a:t>
            </a:r>
            <a:r>
              <a:rPr sz="544" spc="9" dirty="0">
                <a:solidFill>
                  <a:srgbClr val="002060"/>
                </a:solidFill>
                <a:latin typeface="Verdana"/>
                <a:cs typeface="Verdana"/>
              </a:rPr>
              <a:t>l</a:t>
            </a:r>
            <a:r>
              <a:rPr sz="544" spc="-5" dirty="0">
                <a:solidFill>
                  <a:srgbClr val="002060"/>
                </a:solidFill>
                <a:latin typeface="Verdana"/>
                <a:cs typeface="Verdana"/>
              </a:rPr>
              <a:t>ue</a:t>
            </a:r>
            <a:r>
              <a:rPr sz="544" spc="-18" dirty="0">
                <a:solidFill>
                  <a:srgbClr val="002060"/>
                </a:solidFill>
                <a:latin typeface="Verdana"/>
                <a:cs typeface="Verdana"/>
              </a:rPr>
              <a:t> </a:t>
            </a:r>
            <a:r>
              <a:rPr sz="544" spc="9" dirty="0">
                <a:solidFill>
                  <a:srgbClr val="002060"/>
                </a:solidFill>
                <a:latin typeface="Verdana"/>
                <a:cs typeface="Verdana"/>
              </a:rPr>
              <a:t>i</a:t>
            </a:r>
            <a:r>
              <a:rPr sz="544" spc="-5" dirty="0">
                <a:solidFill>
                  <a:srgbClr val="002060"/>
                </a:solidFill>
                <a:latin typeface="Verdana"/>
                <a:cs typeface="Verdana"/>
              </a:rPr>
              <a:t>s</a:t>
            </a:r>
            <a:r>
              <a:rPr sz="544" spc="-18" dirty="0">
                <a:solidFill>
                  <a:srgbClr val="002060"/>
                </a:solidFill>
                <a:latin typeface="Verdana"/>
                <a:cs typeface="Verdana"/>
              </a:rPr>
              <a:t> </a:t>
            </a:r>
            <a:r>
              <a:rPr sz="544" dirty="0">
                <a:solidFill>
                  <a:srgbClr val="002060"/>
                </a:solidFill>
                <a:latin typeface="Verdana"/>
                <a:cs typeface="Verdana"/>
              </a:rPr>
              <a:t>t</a:t>
            </a:r>
            <a:r>
              <a:rPr sz="544" spc="-5" dirty="0">
                <a:solidFill>
                  <a:srgbClr val="002060"/>
                </a:solidFill>
                <a:latin typeface="Verdana"/>
                <a:cs typeface="Verdana"/>
              </a:rPr>
              <a:t>w</a:t>
            </a:r>
            <a:r>
              <a:rPr sz="544" dirty="0">
                <a:solidFill>
                  <a:srgbClr val="002060"/>
                </a:solidFill>
                <a:latin typeface="Verdana"/>
                <a:cs typeface="Verdana"/>
              </a:rPr>
              <a:t>o-s</a:t>
            </a:r>
            <a:r>
              <a:rPr sz="544" spc="9" dirty="0">
                <a:solidFill>
                  <a:srgbClr val="002060"/>
                </a:solidFill>
                <a:latin typeface="Verdana"/>
                <a:cs typeface="Verdana"/>
              </a:rPr>
              <a:t>i</a:t>
            </a:r>
            <a:r>
              <a:rPr sz="544" spc="-5" dirty="0">
                <a:solidFill>
                  <a:srgbClr val="002060"/>
                </a:solidFill>
                <a:latin typeface="Verdana"/>
                <a:cs typeface="Verdana"/>
              </a:rPr>
              <a:t>ded,</a:t>
            </a:r>
            <a:r>
              <a:rPr sz="544" spc="-23" dirty="0">
                <a:solidFill>
                  <a:srgbClr val="002060"/>
                </a:solidFill>
                <a:latin typeface="Verdana"/>
                <a:cs typeface="Verdana"/>
              </a:rPr>
              <a:t> </a:t>
            </a:r>
            <a:r>
              <a:rPr sz="544" spc="-5" dirty="0">
                <a:solidFill>
                  <a:srgbClr val="002060"/>
                </a:solidFill>
                <a:latin typeface="Verdana"/>
                <a:cs typeface="Verdana"/>
              </a:rPr>
              <a:t>p</a:t>
            </a:r>
            <a:r>
              <a:rPr sz="544" spc="-9" dirty="0">
                <a:solidFill>
                  <a:srgbClr val="002060"/>
                </a:solidFill>
                <a:latin typeface="Verdana"/>
                <a:cs typeface="Verdana"/>
              </a:rPr>
              <a:t>oo</a:t>
            </a:r>
            <a:r>
              <a:rPr sz="544" spc="9" dirty="0">
                <a:solidFill>
                  <a:srgbClr val="002060"/>
                </a:solidFill>
                <a:latin typeface="Verdana"/>
                <a:cs typeface="Verdana"/>
              </a:rPr>
              <a:t>l</a:t>
            </a:r>
            <a:r>
              <a:rPr sz="544" spc="-5" dirty="0">
                <a:solidFill>
                  <a:srgbClr val="002060"/>
                </a:solidFill>
                <a:latin typeface="Verdana"/>
                <a:cs typeface="Verdana"/>
              </a:rPr>
              <a:t>e</a:t>
            </a:r>
            <a:r>
              <a:rPr sz="544" dirty="0">
                <a:solidFill>
                  <a:srgbClr val="002060"/>
                </a:solidFill>
                <a:latin typeface="Verdana"/>
                <a:cs typeface="Verdana"/>
              </a:rPr>
              <a:t>d</a:t>
            </a:r>
            <a:r>
              <a:rPr sz="544" spc="-9" dirty="0">
                <a:solidFill>
                  <a:srgbClr val="002060"/>
                </a:solidFill>
                <a:latin typeface="Verdana"/>
                <a:cs typeface="Verdana"/>
              </a:rPr>
              <a:t> </a:t>
            </a:r>
            <a:r>
              <a:rPr sz="544" spc="-5" dirty="0">
                <a:solidFill>
                  <a:srgbClr val="002060"/>
                </a:solidFill>
                <a:latin typeface="Verdana"/>
                <a:cs typeface="Verdana"/>
              </a:rPr>
              <a:t>data</a:t>
            </a:r>
            <a:r>
              <a:rPr sz="544" spc="14" dirty="0">
                <a:solidFill>
                  <a:srgbClr val="002060"/>
                </a:solidFill>
                <a:latin typeface="Verdana"/>
                <a:cs typeface="Verdana"/>
              </a:rPr>
              <a:t> </a:t>
            </a:r>
            <a:r>
              <a:rPr sz="544" spc="-9" dirty="0">
                <a:solidFill>
                  <a:srgbClr val="002060"/>
                </a:solidFill>
                <a:latin typeface="Verdana"/>
                <a:cs typeface="Verdana"/>
              </a:rPr>
              <a:t>r</a:t>
            </a:r>
            <a:r>
              <a:rPr sz="544" spc="-5" dirty="0">
                <a:solidFill>
                  <a:srgbClr val="002060"/>
                </a:solidFill>
                <a:latin typeface="Verdana"/>
                <a:cs typeface="Verdana"/>
              </a:rPr>
              <a:t>ep</a:t>
            </a:r>
            <a:r>
              <a:rPr sz="544" spc="-9" dirty="0">
                <a:solidFill>
                  <a:srgbClr val="002060"/>
                </a:solidFill>
                <a:latin typeface="Verdana"/>
                <a:cs typeface="Verdana"/>
              </a:rPr>
              <a:t>or</a:t>
            </a:r>
            <a:r>
              <a:rPr sz="544" dirty="0">
                <a:solidFill>
                  <a:srgbClr val="002060"/>
                </a:solidFill>
                <a:latin typeface="Verdana"/>
                <a:cs typeface="Verdana"/>
              </a:rPr>
              <a:t>t</a:t>
            </a:r>
            <a:r>
              <a:rPr sz="544" spc="-5" dirty="0">
                <a:solidFill>
                  <a:srgbClr val="002060"/>
                </a:solidFill>
                <a:latin typeface="Verdana"/>
                <a:cs typeface="Verdana"/>
              </a:rPr>
              <a:t>e</a:t>
            </a:r>
            <a:r>
              <a:rPr sz="544" dirty="0">
                <a:solidFill>
                  <a:srgbClr val="002060"/>
                </a:solidFill>
                <a:latin typeface="Verdana"/>
                <a:cs typeface="Verdana"/>
              </a:rPr>
              <a:t>d </a:t>
            </a:r>
            <a:r>
              <a:rPr sz="544" spc="-5" dirty="0">
                <a:solidFill>
                  <a:srgbClr val="002060"/>
                </a:solidFill>
                <a:latin typeface="Verdana"/>
                <a:cs typeface="Verdana"/>
              </a:rPr>
              <a:t>f</a:t>
            </a:r>
            <a:r>
              <a:rPr sz="544" spc="-9" dirty="0">
                <a:solidFill>
                  <a:srgbClr val="002060"/>
                </a:solidFill>
                <a:latin typeface="Verdana"/>
                <a:cs typeface="Verdana"/>
              </a:rPr>
              <a:t>o</a:t>
            </a:r>
            <a:r>
              <a:rPr sz="544" spc="-5" dirty="0">
                <a:solidFill>
                  <a:srgbClr val="002060"/>
                </a:solidFill>
                <a:latin typeface="Verdana"/>
                <a:cs typeface="Verdana"/>
              </a:rPr>
              <a:t>r</a:t>
            </a:r>
            <a:r>
              <a:rPr sz="544" spc="-14" dirty="0">
                <a:solidFill>
                  <a:srgbClr val="002060"/>
                </a:solidFill>
                <a:latin typeface="Verdana"/>
                <a:cs typeface="Verdana"/>
              </a:rPr>
              <a:t> </a:t>
            </a:r>
            <a:r>
              <a:rPr sz="544" spc="-5" dirty="0">
                <a:solidFill>
                  <a:srgbClr val="002060"/>
                </a:solidFill>
                <a:latin typeface="Verdana"/>
                <a:cs typeface="Verdana"/>
              </a:rPr>
              <a:t>b</a:t>
            </a:r>
            <a:r>
              <a:rPr sz="544" spc="-9" dirty="0">
                <a:solidFill>
                  <a:srgbClr val="002060"/>
                </a:solidFill>
                <a:latin typeface="Verdana"/>
                <a:cs typeface="Verdana"/>
              </a:rPr>
              <a:t>o</a:t>
            </a:r>
            <a:r>
              <a:rPr sz="544" dirty="0">
                <a:solidFill>
                  <a:srgbClr val="002060"/>
                </a:solidFill>
                <a:latin typeface="Verdana"/>
                <a:cs typeface="Verdana"/>
              </a:rPr>
              <a:t>t</a:t>
            </a:r>
            <a:r>
              <a:rPr sz="544" spc="-5" dirty="0">
                <a:solidFill>
                  <a:srgbClr val="002060"/>
                </a:solidFill>
                <a:latin typeface="Verdana"/>
                <a:cs typeface="Verdana"/>
              </a:rPr>
              <a:t>h</a:t>
            </a:r>
            <a:r>
              <a:rPr sz="544" spc="14" dirty="0">
                <a:solidFill>
                  <a:srgbClr val="002060"/>
                </a:solidFill>
                <a:latin typeface="Verdana"/>
                <a:cs typeface="Verdana"/>
              </a:rPr>
              <a:t> </a:t>
            </a:r>
            <a:r>
              <a:rPr lang="az-Cyrl-AZ" sz="544" spc="-5" dirty="0">
                <a:solidFill>
                  <a:srgbClr val="002060"/>
                </a:solidFill>
                <a:latin typeface="Verdana"/>
                <a:cs typeface="Verdana"/>
              </a:rPr>
              <a:t>Семаглутид</a:t>
            </a:r>
            <a:r>
              <a:rPr sz="544" spc="-14" dirty="0">
                <a:solidFill>
                  <a:srgbClr val="002060"/>
                </a:solidFill>
                <a:latin typeface="Verdana"/>
                <a:cs typeface="Verdana"/>
              </a:rPr>
              <a:t> </a:t>
            </a:r>
            <a:r>
              <a:rPr sz="544" spc="-5" dirty="0">
                <a:solidFill>
                  <a:srgbClr val="002060"/>
                </a:solidFill>
                <a:latin typeface="Verdana"/>
                <a:cs typeface="Verdana"/>
              </a:rPr>
              <a:t>an</a:t>
            </a:r>
            <a:r>
              <a:rPr sz="544" dirty="0">
                <a:solidFill>
                  <a:srgbClr val="002060"/>
                </a:solidFill>
                <a:latin typeface="Verdana"/>
                <a:cs typeface="Verdana"/>
              </a:rPr>
              <a:t>d</a:t>
            </a:r>
            <a:r>
              <a:rPr sz="544" spc="-9" dirty="0">
                <a:solidFill>
                  <a:srgbClr val="002060"/>
                </a:solidFill>
                <a:latin typeface="Verdana"/>
                <a:cs typeface="Verdana"/>
              </a:rPr>
              <a:t> </a:t>
            </a:r>
            <a:r>
              <a:rPr lang="az-Cyrl-AZ" sz="544" spc="-5" dirty="0">
                <a:solidFill>
                  <a:srgbClr val="002060"/>
                </a:solidFill>
                <a:latin typeface="Verdana"/>
                <a:cs typeface="Verdana"/>
              </a:rPr>
              <a:t>плацебо</a:t>
            </a:r>
            <a:endParaRPr sz="544" dirty="0">
              <a:solidFill>
                <a:srgbClr val="002060"/>
              </a:solidFill>
              <a:latin typeface="Verdana"/>
              <a:cs typeface="Verdana"/>
            </a:endParaRPr>
          </a:p>
          <a:p>
            <a:pPr marL="11516" marR="120346" defTabSz="829178"/>
            <a:r>
              <a:rPr sz="544" spc="-9" dirty="0">
                <a:solidFill>
                  <a:srgbClr val="002060"/>
                </a:solidFill>
                <a:latin typeface="Verdana"/>
                <a:cs typeface="Verdana"/>
              </a:rPr>
              <a:t>MA</a:t>
            </a:r>
            <a:r>
              <a:rPr sz="544" spc="-5" dirty="0">
                <a:solidFill>
                  <a:srgbClr val="002060"/>
                </a:solidFill>
                <a:latin typeface="Verdana"/>
                <a:cs typeface="Verdana"/>
              </a:rPr>
              <a:t>C</a:t>
            </a:r>
            <a:r>
              <a:rPr sz="544" spc="5" dirty="0">
                <a:solidFill>
                  <a:srgbClr val="002060"/>
                </a:solidFill>
                <a:latin typeface="Verdana"/>
                <a:cs typeface="Verdana"/>
              </a:rPr>
              <a:t>E</a:t>
            </a:r>
            <a:r>
              <a:rPr sz="544" dirty="0">
                <a:solidFill>
                  <a:srgbClr val="002060"/>
                </a:solidFill>
                <a:latin typeface="Verdana"/>
                <a:cs typeface="Verdana"/>
              </a:rPr>
              <a:t>:</a:t>
            </a:r>
            <a:r>
              <a:rPr sz="544" spc="-5" dirty="0">
                <a:solidFill>
                  <a:srgbClr val="002060"/>
                </a:solidFill>
                <a:latin typeface="Verdana"/>
                <a:cs typeface="Verdana"/>
              </a:rPr>
              <a:t> </a:t>
            </a:r>
            <a:r>
              <a:rPr sz="544" spc="-9" dirty="0">
                <a:solidFill>
                  <a:srgbClr val="002060"/>
                </a:solidFill>
                <a:latin typeface="Verdana"/>
                <a:cs typeface="Verdana"/>
              </a:rPr>
              <a:t>M</a:t>
            </a:r>
            <a:r>
              <a:rPr sz="544" spc="-5" dirty="0">
                <a:solidFill>
                  <a:srgbClr val="002060"/>
                </a:solidFill>
                <a:latin typeface="Verdana"/>
                <a:cs typeface="Verdana"/>
              </a:rPr>
              <a:t>a</a:t>
            </a:r>
            <a:r>
              <a:rPr sz="544" spc="-9" dirty="0">
                <a:solidFill>
                  <a:srgbClr val="002060"/>
                </a:solidFill>
                <a:latin typeface="Verdana"/>
                <a:cs typeface="Verdana"/>
              </a:rPr>
              <a:t>jo</a:t>
            </a:r>
            <a:r>
              <a:rPr sz="544" spc="-5" dirty="0">
                <a:solidFill>
                  <a:srgbClr val="002060"/>
                </a:solidFill>
                <a:latin typeface="Verdana"/>
                <a:cs typeface="Verdana"/>
              </a:rPr>
              <a:t>r</a:t>
            </a:r>
            <a:r>
              <a:rPr sz="544" spc="9" dirty="0">
                <a:solidFill>
                  <a:srgbClr val="002060"/>
                </a:solidFill>
                <a:latin typeface="Verdana"/>
                <a:cs typeface="Verdana"/>
              </a:rPr>
              <a:t> </a:t>
            </a:r>
            <a:r>
              <a:rPr sz="544" spc="-5" dirty="0">
                <a:solidFill>
                  <a:srgbClr val="002060"/>
                </a:solidFill>
                <a:latin typeface="Verdana"/>
                <a:cs typeface="Verdana"/>
              </a:rPr>
              <a:t>a</a:t>
            </a:r>
            <a:r>
              <a:rPr sz="544" spc="-9" dirty="0">
                <a:solidFill>
                  <a:srgbClr val="002060"/>
                </a:solidFill>
                <a:latin typeface="Verdana"/>
                <a:cs typeface="Verdana"/>
              </a:rPr>
              <a:t>d</a:t>
            </a:r>
            <a:r>
              <a:rPr sz="544" spc="-5" dirty="0">
                <a:solidFill>
                  <a:srgbClr val="002060"/>
                </a:solidFill>
                <a:latin typeface="Verdana"/>
                <a:cs typeface="Verdana"/>
              </a:rPr>
              <a:t>ve</a:t>
            </a:r>
            <a:r>
              <a:rPr sz="544" spc="-9" dirty="0">
                <a:solidFill>
                  <a:srgbClr val="002060"/>
                </a:solidFill>
                <a:latin typeface="Verdana"/>
                <a:cs typeface="Verdana"/>
              </a:rPr>
              <a:t>r</a:t>
            </a:r>
            <a:r>
              <a:rPr sz="544" spc="-5" dirty="0">
                <a:solidFill>
                  <a:srgbClr val="002060"/>
                </a:solidFill>
                <a:latin typeface="Verdana"/>
                <a:cs typeface="Verdana"/>
              </a:rPr>
              <a:t>se</a:t>
            </a:r>
            <a:r>
              <a:rPr sz="544" spc="-9" dirty="0">
                <a:solidFill>
                  <a:srgbClr val="002060"/>
                </a:solidFill>
                <a:latin typeface="Verdana"/>
                <a:cs typeface="Verdana"/>
              </a:rPr>
              <a:t> </a:t>
            </a:r>
            <a:r>
              <a:rPr sz="544" spc="-5" dirty="0">
                <a:solidFill>
                  <a:srgbClr val="002060"/>
                </a:solidFill>
                <a:latin typeface="Verdana"/>
                <a:cs typeface="Verdana"/>
              </a:rPr>
              <a:t>ca</a:t>
            </a:r>
            <a:r>
              <a:rPr sz="544" spc="-9" dirty="0">
                <a:solidFill>
                  <a:srgbClr val="002060"/>
                </a:solidFill>
                <a:latin typeface="Verdana"/>
                <a:cs typeface="Verdana"/>
              </a:rPr>
              <a:t>r</a:t>
            </a:r>
            <a:r>
              <a:rPr sz="544" spc="-5" dirty="0">
                <a:solidFill>
                  <a:srgbClr val="002060"/>
                </a:solidFill>
                <a:latin typeface="Verdana"/>
                <a:cs typeface="Verdana"/>
              </a:rPr>
              <a:t>d</a:t>
            </a:r>
            <a:r>
              <a:rPr sz="544" spc="9" dirty="0">
                <a:solidFill>
                  <a:srgbClr val="002060"/>
                </a:solidFill>
                <a:latin typeface="Verdana"/>
                <a:cs typeface="Verdana"/>
              </a:rPr>
              <a:t>i</a:t>
            </a:r>
            <a:r>
              <a:rPr sz="544" spc="-9" dirty="0">
                <a:solidFill>
                  <a:srgbClr val="002060"/>
                </a:solidFill>
                <a:latin typeface="Verdana"/>
                <a:cs typeface="Verdana"/>
              </a:rPr>
              <a:t>o</a:t>
            </a:r>
            <a:r>
              <a:rPr sz="544" spc="-5" dirty="0">
                <a:solidFill>
                  <a:srgbClr val="002060"/>
                </a:solidFill>
                <a:latin typeface="Verdana"/>
                <a:cs typeface="Verdana"/>
              </a:rPr>
              <a:t>vas</a:t>
            </a:r>
            <a:r>
              <a:rPr sz="544" spc="-9" dirty="0">
                <a:solidFill>
                  <a:srgbClr val="002060"/>
                </a:solidFill>
                <a:latin typeface="Verdana"/>
                <a:cs typeface="Verdana"/>
              </a:rPr>
              <a:t>c</a:t>
            </a:r>
            <a:r>
              <a:rPr sz="544" spc="-5" dirty="0">
                <a:solidFill>
                  <a:srgbClr val="002060"/>
                </a:solidFill>
                <a:latin typeface="Verdana"/>
                <a:cs typeface="Verdana"/>
              </a:rPr>
              <a:t>u</a:t>
            </a:r>
            <a:r>
              <a:rPr sz="544" spc="9" dirty="0">
                <a:solidFill>
                  <a:srgbClr val="002060"/>
                </a:solidFill>
                <a:latin typeface="Verdana"/>
                <a:cs typeface="Verdana"/>
              </a:rPr>
              <a:t>l</a:t>
            </a:r>
            <a:r>
              <a:rPr sz="544" spc="-5" dirty="0">
                <a:solidFill>
                  <a:srgbClr val="002060"/>
                </a:solidFill>
                <a:latin typeface="Verdana"/>
                <a:cs typeface="Verdana"/>
              </a:rPr>
              <a:t>ar</a:t>
            </a:r>
            <a:r>
              <a:rPr sz="544" spc="-45" dirty="0">
                <a:solidFill>
                  <a:srgbClr val="002060"/>
                </a:solidFill>
                <a:latin typeface="Verdana"/>
                <a:cs typeface="Verdana"/>
              </a:rPr>
              <a:t> </a:t>
            </a:r>
            <a:r>
              <a:rPr sz="544" spc="-5" dirty="0">
                <a:solidFill>
                  <a:srgbClr val="002060"/>
                </a:solidFill>
                <a:latin typeface="Verdana"/>
                <a:cs typeface="Verdana"/>
              </a:rPr>
              <a:t>even</a:t>
            </a:r>
            <a:r>
              <a:rPr sz="544" dirty="0">
                <a:solidFill>
                  <a:srgbClr val="002060"/>
                </a:solidFill>
                <a:latin typeface="Verdana"/>
                <a:cs typeface="Verdana"/>
              </a:rPr>
              <a:t>t;</a:t>
            </a:r>
            <a:r>
              <a:rPr sz="544" spc="-5" dirty="0">
                <a:solidFill>
                  <a:srgbClr val="002060"/>
                </a:solidFill>
                <a:latin typeface="Verdana"/>
                <a:cs typeface="Verdana"/>
              </a:rPr>
              <a:t> </a:t>
            </a:r>
            <a:r>
              <a:rPr sz="544" dirty="0">
                <a:solidFill>
                  <a:srgbClr val="002060"/>
                </a:solidFill>
                <a:latin typeface="Verdana"/>
                <a:cs typeface="Verdana"/>
              </a:rPr>
              <a:t>3-</a:t>
            </a:r>
            <a:r>
              <a:rPr sz="544" spc="-5" dirty="0">
                <a:solidFill>
                  <a:srgbClr val="002060"/>
                </a:solidFill>
                <a:latin typeface="Verdana"/>
                <a:cs typeface="Verdana"/>
              </a:rPr>
              <a:t>p</a:t>
            </a:r>
            <a:r>
              <a:rPr sz="544" spc="-9" dirty="0">
                <a:solidFill>
                  <a:srgbClr val="002060"/>
                </a:solidFill>
                <a:latin typeface="Verdana"/>
                <a:cs typeface="Verdana"/>
              </a:rPr>
              <a:t>o</a:t>
            </a:r>
            <a:r>
              <a:rPr sz="544" spc="9" dirty="0">
                <a:solidFill>
                  <a:srgbClr val="002060"/>
                </a:solidFill>
                <a:latin typeface="Verdana"/>
                <a:cs typeface="Verdana"/>
              </a:rPr>
              <a:t>i</a:t>
            </a:r>
            <a:r>
              <a:rPr sz="544" spc="-5" dirty="0">
                <a:solidFill>
                  <a:srgbClr val="002060"/>
                </a:solidFill>
                <a:latin typeface="Verdana"/>
                <a:cs typeface="Verdana"/>
              </a:rPr>
              <a:t>n</a:t>
            </a:r>
            <a:r>
              <a:rPr sz="544" dirty="0">
                <a:solidFill>
                  <a:srgbClr val="002060"/>
                </a:solidFill>
                <a:latin typeface="Verdana"/>
                <a:cs typeface="Verdana"/>
              </a:rPr>
              <a:t>t</a:t>
            </a:r>
            <a:r>
              <a:rPr sz="544" spc="-18" dirty="0">
                <a:solidFill>
                  <a:srgbClr val="002060"/>
                </a:solidFill>
                <a:latin typeface="Verdana"/>
                <a:cs typeface="Verdana"/>
              </a:rPr>
              <a:t> </a:t>
            </a:r>
            <a:r>
              <a:rPr sz="544" spc="-9" dirty="0">
                <a:solidFill>
                  <a:srgbClr val="002060"/>
                </a:solidFill>
                <a:latin typeface="Verdana"/>
                <a:cs typeface="Verdana"/>
              </a:rPr>
              <a:t>MA</a:t>
            </a:r>
            <a:r>
              <a:rPr sz="544" spc="-5" dirty="0">
                <a:solidFill>
                  <a:srgbClr val="002060"/>
                </a:solidFill>
                <a:latin typeface="Verdana"/>
                <a:cs typeface="Verdana"/>
              </a:rPr>
              <a:t>C</a:t>
            </a:r>
            <a:r>
              <a:rPr sz="544" dirty="0">
                <a:solidFill>
                  <a:srgbClr val="002060"/>
                </a:solidFill>
                <a:latin typeface="Verdana"/>
                <a:cs typeface="Verdana"/>
              </a:rPr>
              <a:t>E</a:t>
            </a:r>
            <a:r>
              <a:rPr sz="544" spc="-5" dirty="0">
                <a:solidFill>
                  <a:srgbClr val="002060"/>
                </a:solidFill>
                <a:latin typeface="Verdana"/>
                <a:cs typeface="Verdana"/>
              </a:rPr>
              <a:t> c</a:t>
            </a:r>
            <a:r>
              <a:rPr sz="544" spc="-9" dirty="0">
                <a:solidFill>
                  <a:srgbClr val="002060"/>
                </a:solidFill>
                <a:latin typeface="Verdana"/>
                <a:cs typeface="Verdana"/>
              </a:rPr>
              <a:t>om</a:t>
            </a:r>
            <a:r>
              <a:rPr sz="544" spc="-5" dirty="0">
                <a:solidFill>
                  <a:srgbClr val="002060"/>
                </a:solidFill>
                <a:latin typeface="Verdana"/>
                <a:cs typeface="Verdana"/>
              </a:rPr>
              <a:t>p</a:t>
            </a:r>
            <a:r>
              <a:rPr sz="544" spc="-9" dirty="0">
                <a:solidFill>
                  <a:srgbClr val="002060"/>
                </a:solidFill>
                <a:latin typeface="Verdana"/>
                <a:cs typeface="Verdana"/>
              </a:rPr>
              <a:t>r</a:t>
            </a:r>
            <a:r>
              <a:rPr sz="544" spc="9" dirty="0">
                <a:solidFill>
                  <a:srgbClr val="002060"/>
                </a:solidFill>
                <a:latin typeface="Verdana"/>
                <a:cs typeface="Verdana"/>
              </a:rPr>
              <a:t>i</a:t>
            </a:r>
            <a:r>
              <a:rPr sz="544" spc="-5" dirty="0">
                <a:solidFill>
                  <a:srgbClr val="002060"/>
                </a:solidFill>
                <a:latin typeface="Verdana"/>
                <a:cs typeface="Verdana"/>
              </a:rPr>
              <a:t>ses</a:t>
            </a:r>
            <a:r>
              <a:rPr sz="544" spc="-9" dirty="0">
                <a:solidFill>
                  <a:srgbClr val="002060"/>
                </a:solidFill>
                <a:latin typeface="Verdana"/>
                <a:cs typeface="Verdana"/>
              </a:rPr>
              <a:t> </a:t>
            </a:r>
            <a:r>
              <a:rPr sz="544" spc="-5" dirty="0">
                <a:solidFill>
                  <a:srgbClr val="002060"/>
                </a:solidFill>
                <a:latin typeface="Verdana"/>
                <a:cs typeface="Verdana"/>
              </a:rPr>
              <a:t>ca</a:t>
            </a:r>
            <a:r>
              <a:rPr sz="544" spc="-9" dirty="0">
                <a:solidFill>
                  <a:srgbClr val="002060"/>
                </a:solidFill>
                <a:latin typeface="Verdana"/>
                <a:cs typeface="Verdana"/>
              </a:rPr>
              <a:t>r</a:t>
            </a:r>
            <a:r>
              <a:rPr sz="544" spc="-5" dirty="0">
                <a:solidFill>
                  <a:srgbClr val="002060"/>
                </a:solidFill>
                <a:latin typeface="Verdana"/>
                <a:cs typeface="Verdana"/>
              </a:rPr>
              <a:t>d</a:t>
            </a:r>
            <a:r>
              <a:rPr sz="544" spc="9" dirty="0">
                <a:solidFill>
                  <a:srgbClr val="002060"/>
                </a:solidFill>
                <a:latin typeface="Verdana"/>
                <a:cs typeface="Verdana"/>
              </a:rPr>
              <a:t>i</a:t>
            </a:r>
            <a:r>
              <a:rPr sz="544" spc="-9" dirty="0">
                <a:solidFill>
                  <a:srgbClr val="002060"/>
                </a:solidFill>
                <a:latin typeface="Verdana"/>
                <a:cs typeface="Verdana"/>
              </a:rPr>
              <a:t>o</a:t>
            </a:r>
            <a:r>
              <a:rPr sz="544" spc="-5" dirty="0">
                <a:solidFill>
                  <a:srgbClr val="002060"/>
                </a:solidFill>
                <a:latin typeface="Verdana"/>
                <a:cs typeface="Verdana"/>
              </a:rPr>
              <a:t>vas</a:t>
            </a:r>
            <a:r>
              <a:rPr sz="544" spc="-9" dirty="0">
                <a:solidFill>
                  <a:srgbClr val="002060"/>
                </a:solidFill>
                <a:latin typeface="Verdana"/>
                <a:cs typeface="Verdana"/>
              </a:rPr>
              <a:t>c</a:t>
            </a:r>
            <a:r>
              <a:rPr sz="544" spc="-5" dirty="0">
                <a:solidFill>
                  <a:srgbClr val="002060"/>
                </a:solidFill>
                <a:latin typeface="Verdana"/>
                <a:cs typeface="Verdana"/>
              </a:rPr>
              <a:t>u</a:t>
            </a:r>
            <a:r>
              <a:rPr sz="544" dirty="0">
                <a:solidFill>
                  <a:srgbClr val="002060"/>
                </a:solidFill>
                <a:latin typeface="Verdana"/>
                <a:cs typeface="Verdana"/>
              </a:rPr>
              <a:t>l</a:t>
            </a:r>
            <a:r>
              <a:rPr sz="544" spc="-5" dirty="0">
                <a:solidFill>
                  <a:srgbClr val="002060"/>
                </a:solidFill>
                <a:latin typeface="Verdana"/>
                <a:cs typeface="Verdana"/>
              </a:rPr>
              <a:t>ar</a:t>
            </a:r>
            <a:r>
              <a:rPr sz="544" spc="-36" dirty="0">
                <a:solidFill>
                  <a:srgbClr val="002060"/>
                </a:solidFill>
                <a:latin typeface="Verdana"/>
                <a:cs typeface="Verdana"/>
              </a:rPr>
              <a:t> </a:t>
            </a:r>
            <a:r>
              <a:rPr sz="544" spc="-5" dirty="0">
                <a:solidFill>
                  <a:srgbClr val="002060"/>
                </a:solidFill>
                <a:latin typeface="Verdana"/>
                <a:cs typeface="Verdana"/>
              </a:rPr>
              <a:t>death,</a:t>
            </a:r>
            <a:r>
              <a:rPr sz="544" spc="-9" dirty="0">
                <a:solidFill>
                  <a:srgbClr val="002060"/>
                </a:solidFill>
                <a:latin typeface="Verdana"/>
                <a:cs typeface="Verdana"/>
              </a:rPr>
              <a:t> </a:t>
            </a:r>
            <a:r>
              <a:rPr sz="544" spc="-5" dirty="0">
                <a:solidFill>
                  <a:srgbClr val="002060"/>
                </a:solidFill>
                <a:latin typeface="Verdana"/>
                <a:cs typeface="Verdana"/>
              </a:rPr>
              <a:t>n</a:t>
            </a:r>
            <a:r>
              <a:rPr sz="544" spc="-9" dirty="0">
                <a:solidFill>
                  <a:srgbClr val="002060"/>
                </a:solidFill>
                <a:latin typeface="Verdana"/>
                <a:cs typeface="Verdana"/>
              </a:rPr>
              <a:t>o</a:t>
            </a:r>
            <a:r>
              <a:rPr sz="544" spc="5" dirty="0">
                <a:solidFill>
                  <a:srgbClr val="002060"/>
                </a:solidFill>
                <a:latin typeface="Verdana"/>
                <a:cs typeface="Verdana"/>
              </a:rPr>
              <a:t>n</a:t>
            </a:r>
            <a:r>
              <a:rPr sz="544" dirty="0">
                <a:solidFill>
                  <a:srgbClr val="002060"/>
                </a:solidFill>
                <a:latin typeface="Verdana"/>
                <a:cs typeface="Verdana"/>
              </a:rPr>
              <a:t>-</a:t>
            </a:r>
            <a:r>
              <a:rPr sz="544" spc="-5" dirty="0">
                <a:solidFill>
                  <a:srgbClr val="002060"/>
                </a:solidFill>
                <a:latin typeface="Verdana"/>
                <a:cs typeface="Verdana"/>
              </a:rPr>
              <a:t>fat</a:t>
            </a:r>
            <a:r>
              <a:rPr sz="544" dirty="0">
                <a:solidFill>
                  <a:srgbClr val="002060"/>
                </a:solidFill>
                <a:latin typeface="Verdana"/>
                <a:cs typeface="Verdana"/>
              </a:rPr>
              <a:t>al </a:t>
            </a:r>
            <a:r>
              <a:rPr sz="544" spc="-5" dirty="0">
                <a:solidFill>
                  <a:srgbClr val="002060"/>
                </a:solidFill>
                <a:latin typeface="Verdana"/>
                <a:cs typeface="Verdana"/>
              </a:rPr>
              <a:t>my</a:t>
            </a:r>
            <a:r>
              <a:rPr sz="544" spc="-9" dirty="0">
                <a:solidFill>
                  <a:srgbClr val="002060"/>
                </a:solidFill>
                <a:latin typeface="Verdana"/>
                <a:cs typeface="Verdana"/>
              </a:rPr>
              <a:t>o</a:t>
            </a:r>
            <a:r>
              <a:rPr sz="544" spc="-5" dirty="0">
                <a:solidFill>
                  <a:srgbClr val="002060"/>
                </a:solidFill>
                <a:latin typeface="Verdana"/>
                <a:cs typeface="Verdana"/>
              </a:rPr>
              <a:t>ca</a:t>
            </a:r>
            <a:r>
              <a:rPr sz="544" spc="-9" dirty="0">
                <a:solidFill>
                  <a:srgbClr val="002060"/>
                </a:solidFill>
                <a:latin typeface="Verdana"/>
                <a:cs typeface="Verdana"/>
              </a:rPr>
              <a:t>r</a:t>
            </a:r>
            <a:r>
              <a:rPr sz="544" spc="-5" dirty="0">
                <a:solidFill>
                  <a:srgbClr val="002060"/>
                </a:solidFill>
                <a:latin typeface="Verdana"/>
                <a:cs typeface="Verdana"/>
              </a:rPr>
              <a:t>d</a:t>
            </a:r>
            <a:r>
              <a:rPr sz="544" spc="9" dirty="0">
                <a:solidFill>
                  <a:srgbClr val="002060"/>
                </a:solidFill>
                <a:latin typeface="Verdana"/>
                <a:cs typeface="Verdana"/>
              </a:rPr>
              <a:t>i</a:t>
            </a:r>
            <a:r>
              <a:rPr sz="544" dirty="0">
                <a:solidFill>
                  <a:srgbClr val="002060"/>
                </a:solidFill>
                <a:latin typeface="Verdana"/>
                <a:cs typeface="Verdana"/>
              </a:rPr>
              <a:t>al</a:t>
            </a:r>
            <a:r>
              <a:rPr sz="544" spc="-18" dirty="0">
                <a:solidFill>
                  <a:srgbClr val="002060"/>
                </a:solidFill>
                <a:latin typeface="Verdana"/>
                <a:cs typeface="Verdana"/>
              </a:rPr>
              <a:t> </a:t>
            </a:r>
            <a:r>
              <a:rPr sz="544" spc="9" dirty="0">
                <a:solidFill>
                  <a:srgbClr val="002060"/>
                </a:solidFill>
                <a:latin typeface="Verdana"/>
                <a:cs typeface="Verdana"/>
              </a:rPr>
              <a:t>i</a:t>
            </a:r>
            <a:r>
              <a:rPr sz="544" spc="-5" dirty="0">
                <a:solidFill>
                  <a:srgbClr val="002060"/>
                </a:solidFill>
                <a:latin typeface="Verdana"/>
                <a:cs typeface="Verdana"/>
              </a:rPr>
              <a:t>nfa</a:t>
            </a:r>
            <a:r>
              <a:rPr sz="544" spc="-9" dirty="0">
                <a:solidFill>
                  <a:srgbClr val="002060"/>
                </a:solidFill>
                <a:latin typeface="Verdana"/>
                <a:cs typeface="Verdana"/>
              </a:rPr>
              <a:t>r</a:t>
            </a:r>
            <a:r>
              <a:rPr sz="544" dirty="0">
                <a:solidFill>
                  <a:srgbClr val="002060"/>
                </a:solidFill>
                <a:latin typeface="Verdana"/>
                <a:cs typeface="Verdana"/>
              </a:rPr>
              <a:t>cti</a:t>
            </a:r>
            <a:r>
              <a:rPr sz="544" spc="-9" dirty="0">
                <a:solidFill>
                  <a:srgbClr val="002060"/>
                </a:solidFill>
                <a:latin typeface="Verdana"/>
                <a:cs typeface="Verdana"/>
              </a:rPr>
              <a:t>o</a:t>
            </a:r>
            <a:r>
              <a:rPr sz="544" spc="-5" dirty="0">
                <a:solidFill>
                  <a:srgbClr val="002060"/>
                </a:solidFill>
                <a:latin typeface="Verdana"/>
                <a:cs typeface="Verdana"/>
              </a:rPr>
              <a:t>n</a:t>
            </a:r>
            <a:r>
              <a:rPr sz="544" spc="-36" dirty="0">
                <a:solidFill>
                  <a:srgbClr val="002060"/>
                </a:solidFill>
                <a:latin typeface="Verdana"/>
                <a:cs typeface="Verdana"/>
              </a:rPr>
              <a:t> </a:t>
            </a:r>
            <a:r>
              <a:rPr sz="544" spc="-5" dirty="0">
                <a:solidFill>
                  <a:srgbClr val="002060"/>
                </a:solidFill>
                <a:latin typeface="Verdana"/>
                <a:cs typeface="Verdana"/>
              </a:rPr>
              <a:t>an</a:t>
            </a:r>
            <a:r>
              <a:rPr sz="544" dirty="0">
                <a:solidFill>
                  <a:srgbClr val="002060"/>
                </a:solidFill>
                <a:latin typeface="Verdana"/>
                <a:cs typeface="Verdana"/>
              </a:rPr>
              <a:t>d</a:t>
            </a:r>
            <a:r>
              <a:rPr sz="544" spc="-9" dirty="0">
                <a:solidFill>
                  <a:srgbClr val="002060"/>
                </a:solidFill>
                <a:latin typeface="Verdana"/>
                <a:cs typeface="Verdana"/>
              </a:rPr>
              <a:t> </a:t>
            </a:r>
            <a:r>
              <a:rPr sz="544" spc="-5" dirty="0">
                <a:solidFill>
                  <a:srgbClr val="002060"/>
                </a:solidFill>
                <a:latin typeface="Verdana"/>
                <a:cs typeface="Verdana"/>
              </a:rPr>
              <a:t>n</a:t>
            </a:r>
            <a:r>
              <a:rPr sz="544" spc="-9" dirty="0">
                <a:solidFill>
                  <a:srgbClr val="002060"/>
                </a:solidFill>
                <a:latin typeface="Verdana"/>
                <a:cs typeface="Verdana"/>
              </a:rPr>
              <a:t>o</a:t>
            </a:r>
            <a:r>
              <a:rPr sz="544" dirty="0">
                <a:solidFill>
                  <a:srgbClr val="002060"/>
                </a:solidFill>
                <a:latin typeface="Verdana"/>
                <a:cs typeface="Verdana"/>
              </a:rPr>
              <a:t>n-</a:t>
            </a:r>
            <a:r>
              <a:rPr sz="544" spc="-5" dirty="0">
                <a:solidFill>
                  <a:srgbClr val="002060"/>
                </a:solidFill>
                <a:latin typeface="Verdana"/>
                <a:cs typeface="Verdana"/>
              </a:rPr>
              <a:t>fat</a:t>
            </a:r>
            <a:r>
              <a:rPr sz="544" dirty="0">
                <a:solidFill>
                  <a:srgbClr val="002060"/>
                </a:solidFill>
                <a:latin typeface="Verdana"/>
                <a:cs typeface="Verdana"/>
              </a:rPr>
              <a:t>al</a:t>
            </a:r>
            <a:r>
              <a:rPr sz="544" spc="-18" dirty="0">
                <a:solidFill>
                  <a:srgbClr val="002060"/>
                </a:solidFill>
                <a:latin typeface="Verdana"/>
                <a:cs typeface="Verdana"/>
              </a:rPr>
              <a:t> </a:t>
            </a:r>
            <a:r>
              <a:rPr sz="544" dirty="0">
                <a:solidFill>
                  <a:srgbClr val="002060"/>
                </a:solidFill>
                <a:latin typeface="Verdana"/>
                <a:cs typeface="Verdana"/>
              </a:rPr>
              <a:t>st</a:t>
            </a:r>
            <a:r>
              <a:rPr sz="544" spc="-9" dirty="0">
                <a:solidFill>
                  <a:srgbClr val="002060"/>
                </a:solidFill>
                <a:latin typeface="Verdana"/>
                <a:cs typeface="Verdana"/>
              </a:rPr>
              <a:t>ro</a:t>
            </a:r>
            <a:r>
              <a:rPr sz="544" spc="-5" dirty="0">
                <a:solidFill>
                  <a:srgbClr val="002060"/>
                </a:solidFill>
                <a:latin typeface="Verdana"/>
                <a:cs typeface="Verdana"/>
              </a:rPr>
              <a:t>ke</a:t>
            </a:r>
            <a:r>
              <a:rPr sz="544" dirty="0">
                <a:solidFill>
                  <a:srgbClr val="002060"/>
                </a:solidFill>
                <a:latin typeface="Verdana"/>
                <a:cs typeface="Verdana"/>
              </a:rPr>
              <a:t>;</a:t>
            </a:r>
            <a:r>
              <a:rPr sz="544" spc="-5" dirty="0">
                <a:solidFill>
                  <a:srgbClr val="002060"/>
                </a:solidFill>
                <a:latin typeface="Verdana"/>
                <a:cs typeface="Verdana"/>
              </a:rPr>
              <a:t> CI</a:t>
            </a:r>
            <a:r>
              <a:rPr sz="544" dirty="0">
                <a:solidFill>
                  <a:srgbClr val="002060"/>
                </a:solidFill>
                <a:latin typeface="Verdana"/>
                <a:cs typeface="Verdana"/>
              </a:rPr>
              <a:t>:</a:t>
            </a:r>
            <a:r>
              <a:rPr sz="544" spc="5" dirty="0">
                <a:solidFill>
                  <a:srgbClr val="002060"/>
                </a:solidFill>
                <a:latin typeface="Verdana"/>
                <a:cs typeface="Verdana"/>
              </a:rPr>
              <a:t> </a:t>
            </a:r>
            <a:r>
              <a:rPr sz="544" spc="-5" dirty="0">
                <a:solidFill>
                  <a:srgbClr val="002060"/>
                </a:solidFill>
                <a:latin typeface="Verdana"/>
                <a:cs typeface="Verdana"/>
              </a:rPr>
              <a:t>Conf</a:t>
            </a:r>
            <a:r>
              <a:rPr sz="544" spc="9" dirty="0">
                <a:solidFill>
                  <a:srgbClr val="002060"/>
                </a:solidFill>
                <a:latin typeface="Verdana"/>
                <a:cs typeface="Verdana"/>
              </a:rPr>
              <a:t>i</a:t>
            </a:r>
            <a:r>
              <a:rPr sz="544" spc="-5" dirty="0">
                <a:solidFill>
                  <a:srgbClr val="002060"/>
                </a:solidFill>
                <a:latin typeface="Verdana"/>
                <a:cs typeface="Verdana"/>
              </a:rPr>
              <a:t>dence</a:t>
            </a:r>
            <a:r>
              <a:rPr sz="544" spc="-9" dirty="0">
                <a:solidFill>
                  <a:srgbClr val="002060"/>
                </a:solidFill>
                <a:latin typeface="Verdana"/>
                <a:cs typeface="Verdana"/>
              </a:rPr>
              <a:t> </a:t>
            </a:r>
            <a:r>
              <a:rPr sz="544" spc="9" dirty="0">
                <a:solidFill>
                  <a:srgbClr val="002060"/>
                </a:solidFill>
                <a:latin typeface="Verdana"/>
                <a:cs typeface="Verdana"/>
              </a:rPr>
              <a:t>i</a:t>
            </a:r>
            <a:r>
              <a:rPr sz="544" spc="-5" dirty="0">
                <a:solidFill>
                  <a:srgbClr val="002060"/>
                </a:solidFill>
                <a:latin typeface="Verdana"/>
                <a:cs typeface="Verdana"/>
              </a:rPr>
              <a:t>n</a:t>
            </a:r>
            <a:r>
              <a:rPr sz="544" dirty="0">
                <a:solidFill>
                  <a:srgbClr val="002060"/>
                </a:solidFill>
                <a:latin typeface="Verdana"/>
                <a:cs typeface="Verdana"/>
              </a:rPr>
              <a:t>t</a:t>
            </a:r>
            <a:r>
              <a:rPr sz="544" spc="-5" dirty="0">
                <a:solidFill>
                  <a:srgbClr val="002060"/>
                </a:solidFill>
                <a:latin typeface="Verdana"/>
                <a:cs typeface="Verdana"/>
              </a:rPr>
              <a:t>e</a:t>
            </a:r>
            <a:r>
              <a:rPr sz="544" spc="-9" dirty="0">
                <a:solidFill>
                  <a:srgbClr val="002060"/>
                </a:solidFill>
                <a:latin typeface="Verdana"/>
                <a:cs typeface="Verdana"/>
              </a:rPr>
              <a:t>r</a:t>
            </a:r>
            <a:r>
              <a:rPr sz="544" spc="-14" dirty="0">
                <a:solidFill>
                  <a:srgbClr val="002060"/>
                </a:solidFill>
                <a:latin typeface="Verdana"/>
                <a:cs typeface="Verdana"/>
              </a:rPr>
              <a:t>v</a:t>
            </a:r>
            <a:r>
              <a:rPr sz="544" dirty="0">
                <a:solidFill>
                  <a:srgbClr val="002060"/>
                </a:solidFill>
                <a:latin typeface="Verdana"/>
                <a:cs typeface="Verdana"/>
              </a:rPr>
              <a:t>al</a:t>
            </a:r>
          </a:p>
          <a:p>
            <a:pPr marL="11516" defTabSz="829178"/>
            <a:r>
              <a:rPr sz="544" spc="-5" dirty="0">
                <a:solidFill>
                  <a:srgbClr val="002060"/>
                </a:solidFill>
                <a:latin typeface="Verdana"/>
                <a:cs typeface="Verdana"/>
              </a:rPr>
              <a:t>*</a:t>
            </a:r>
            <a:r>
              <a:rPr sz="544" spc="5" dirty="0">
                <a:solidFill>
                  <a:srgbClr val="002060"/>
                </a:solidFill>
                <a:latin typeface="Verdana"/>
                <a:cs typeface="Verdana"/>
              </a:rPr>
              <a:t> </a:t>
            </a:r>
            <a:r>
              <a:rPr sz="544" spc="-5" dirty="0">
                <a:solidFill>
                  <a:srgbClr val="002060"/>
                </a:solidFill>
                <a:latin typeface="Verdana"/>
                <a:cs typeface="Verdana"/>
              </a:rPr>
              <a:t>No</a:t>
            </a:r>
            <a:r>
              <a:rPr sz="544" dirty="0">
                <a:solidFill>
                  <a:srgbClr val="002060"/>
                </a:solidFill>
                <a:latin typeface="Verdana"/>
                <a:cs typeface="Verdana"/>
              </a:rPr>
              <a:t> </a:t>
            </a:r>
            <a:r>
              <a:rPr sz="544" spc="-5" dirty="0">
                <a:solidFill>
                  <a:srgbClr val="002060"/>
                </a:solidFill>
                <a:latin typeface="Verdana"/>
                <a:cs typeface="Verdana"/>
              </a:rPr>
              <a:t>a</a:t>
            </a:r>
            <a:r>
              <a:rPr sz="544" spc="-9" dirty="0">
                <a:solidFill>
                  <a:srgbClr val="002060"/>
                </a:solidFill>
                <a:latin typeface="Verdana"/>
                <a:cs typeface="Verdana"/>
              </a:rPr>
              <a:t>d</a:t>
            </a:r>
            <a:r>
              <a:rPr sz="544" spc="-5" dirty="0">
                <a:solidFill>
                  <a:srgbClr val="002060"/>
                </a:solidFill>
                <a:latin typeface="Verdana"/>
                <a:cs typeface="Verdana"/>
              </a:rPr>
              <a:t>ju</a:t>
            </a:r>
            <a:r>
              <a:rPr sz="544" dirty="0">
                <a:solidFill>
                  <a:srgbClr val="002060"/>
                </a:solidFill>
                <a:latin typeface="Verdana"/>
                <a:cs typeface="Verdana"/>
              </a:rPr>
              <a:t>st</a:t>
            </a:r>
            <a:r>
              <a:rPr sz="544" spc="-5" dirty="0">
                <a:solidFill>
                  <a:srgbClr val="002060"/>
                </a:solidFill>
                <a:latin typeface="Verdana"/>
                <a:cs typeface="Verdana"/>
              </a:rPr>
              <a:t>men</a:t>
            </a:r>
            <a:r>
              <a:rPr sz="544" dirty="0">
                <a:solidFill>
                  <a:srgbClr val="002060"/>
                </a:solidFill>
                <a:latin typeface="Verdana"/>
                <a:cs typeface="Verdana"/>
              </a:rPr>
              <a:t>t</a:t>
            </a:r>
            <a:r>
              <a:rPr sz="544" spc="5" dirty="0">
                <a:solidFill>
                  <a:srgbClr val="002060"/>
                </a:solidFill>
                <a:latin typeface="Verdana"/>
                <a:cs typeface="Verdana"/>
              </a:rPr>
              <a:t> </a:t>
            </a:r>
            <a:r>
              <a:rPr sz="544" spc="-5" dirty="0">
                <a:solidFill>
                  <a:srgbClr val="002060"/>
                </a:solidFill>
                <a:latin typeface="Verdana"/>
                <a:cs typeface="Verdana"/>
              </a:rPr>
              <a:t>f</a:t>
            </a:r>
            <a:r>
              <a:rPr sz="544" spc="-9" dirty="0">
                <a:solidFill>
                  <a:srgbClr val="002060"/>
                </a:solidFill>
                <a:latin typeface="Verdana"/>
                <a:cs typeface="Verdana"/>
              </a:rPr>
              <a:t>o</a:t>
            </a:r>
            <a:r>
              <a:rPr sz="544" spc="-5" dirty="0">
                <a:solidFill>
                  <a:srgbClr val="002060"/>
                </a:solidFill>
                <a:latin typeface="Verdana"/>
                <a:cs typeface="Verdana"/>
              </a:rPr>
              <a:t>r</a:t>
            </a:r>
            <a:r>
              <a:rPr sz="544" spc="-14" dirty="0">
                <a:solidFill>
                  <a:srgbClr val="002060"/>
                </a:solidFill>
                <a:latin typeface="Verdana"/>
                <a:cs typeface="Verdana"/>
              </a:rPr>
              <a:t> </a:t>
            </a:r>
            <a:r>
              <a:rPr sz="544" spc="-5" dirty="0">
                <a:solidFill>
                  <a:srgbClr val="002060"/>
                </a:solidFill>
                <a:latin typeface="Verdana"/>
                <a:cs typeface="Verdana"/>
              </a:rPr>
              <a:t>mu</a:t>
            </a:r>
            <a:r>
              <a:rPr sz="544" spc="9" dirty="0">
                <a:solidFill>
                  <a:srgbClr val="002060"/>
                </a:solidFill>
                <a:latin typeface="Verdana"/>
                <a:cs typeface="Verdana"/>
              </a:rPr>
              <a:t>l</a:t>
            </a:r>
            <a:r>
              <a:rPr sz="544" dirty="0">
                <a:solidFill>
                  <a:srgbClr val="002060"/>
                </a:solidFill>
                <a:latin typeface="Verdana"/>
                <a:cs typeface="Verdana"/>
              </a:rPr>
              <a:t>ti</a:t>
            </a:r>
            <a:r>
              <a:rPr sz="544" spc="-5" dirty="0">
                <a:solidFill>
                  <a:srgbClr val="002060"/>
                </a:solidFill>
                <a:latin typeface="Verdana"/>
                <a:cs typeface="Verdana"/>
              </a:rPr>
              <a:t>p</a:t>
            </a:r>
            <a:r>
              <a:rPr sz="544" dirty="0">
                <a:solidFill>
                  <a:srgbClr val="002060"/>
                </a:solidFill>
                <a:latin typeface="Verdana"/>
                <a:cs typeface="Verdana"/>
              </a:rPr>
              <a:t>l</a:t>
            </a:r>
            <a:r>
              <a:rPr sz="544" spc="-5" dirty="0">
                <a:solidFill>
                  <a:srgbClr val="002060"/>
                </a:solidFill>
                <a:latin typeface="Verdana"/>
                <a:cs typeface="Verdana"/>
              </a:rPr>
              <a:t>e</a:t>
            </a:r>
            <a:r>
              <a:rPr sz="544" spc="-18" dirty="0">
                <a:solidFill>
                  <a:srgbClr val="002060"/>
                </a:solidFill>
                <a:latin typeface="Verdana"/>
                <a:cs typeface="Verdana"/>
              </a:rPr>
              <a:t> </a:t>
            </a:r>
            <a:r>
              <a:rPr sz="544" dirty="0">
                <a:solidFill>
                  <a:srgbClr val="002060"/>
                </a:solidFill>
                <a:latin typeface="Verdana"/>
                <a:cs typeface="Verdana"/>
              </a:rPr>
              <a:t>t</a:t>
            </a:r>
            <a:r>
              <a:rPr sz="544" spc="-5" dirty="0">
                <a:solidFill>
                  <a:srgbClr val="002060"/>
                </a:solidFill>
                <a:latin typeface="Verdana"/>
                <a:cs typeface="Verdana"/>
              </a:rPr>
              <a:t>e</a:t>
            </a:r>
            <a:r>
              <a:rPr sz="544" dirty="0">
                <a:solidFill>
                  <a:srgbClr val="002060"/>
                </a:solidFill>
                <a:latin typeface="Verdana"/>
                <a:cs typeface="Verdana"/>
              </a:rPr>
              <a:t>st</a:t>
            </a:r>
            <a:r>
              <a:rPr sz="544" spc="-5" dirty="0">
                <a:solidFill>
                  <a:srgbClr val="002060"/>
                </a:solidFill>
                <a:latin typeface="Verdana"/>
                <a:cs typeface="Verdana"/>
              </a:rPr>
              <a:t>s</a:t>
            </a:r>
            <a:endParaRPr sz="544" dirty="0">
              <a:solidFill>
                <a:srgbClr val="002060"/>
              </a:solidFill>
              <a:latin typeface="Verdana"/>
              <a:cs typeface="Verdana"/>
            </a:endParaRPr>
          </a:p>
          <a:p>
            <a:pPr marL="11516" defTabSz="829178"/>
            <a:r>
              <a:rPr sz="544" spc="-5" dirty="0">
                <a:solidFill>
                  <a:srgbClr val="002060"/>
                </a:solidFill>
                <a:latin typeface="Verdana"/>
                <a:cs typeface="Verdana"/>
              </a:rPr>
              <a:t>S</a:t>
            </a:r>
            <a:r>
              <a:rPr sz="544" spc="-9" dirty="0">
                <a:solidFill>
                  <a:srgbClr val="002060"/>
                </a:solidFill>
                <a:latin typeface="Verdana"/>
                <a:cs typeface="Verdana"/>
              </a:rPr>
              <a:t>o</a:t>
            </a:r>
            <a:r>
              <a:rPr sz="544" dirty="0">
                <a:solidFill>
                  <a:srgbClr val="002060"/>
                </a:solidFill>
                <a:latin typeface="Verdana"/>
                <a:cs typeface="Verdana"/>
              </a:rPr>
              <a:t>u</a:t>
            </a:r>
            <a:r>
              <a:rPr sz="544" spc="-9" dirty="0">
                <a:solidFill>
                  <a:srgbClr val="002060"/>
                </a:solidFill>
                <a:latin typeface="Verdana"/>
                <a:cs typeface="Verdana"/>
              </a:rPr>
              <a:t>r</a:t>
            </a:r>
            <a:r>
              <a:rPr sz="544" spc="-5" dirty="0">
                <a:solidFill>
                  <a:srgbClr val="002060"/>
                </a:solidFill>
                <a:latin typeface="Verdana"/>
                <a:cs typeface="Verdana"/>
              </a:rPr>
              <a:t>c</a:t>
            </a:r>
            <a:r>
              <a:rPr sz="544" dirty="0">
                <a:solidFill>
                  <a:srgbClr val="002060"/>
                </a:solidFill>
                <a:latin typeface="Verdana"/>
                <a:cs typeface="Verdana"/>
              </a:rPr>
              <a:t>e:</a:t>
            </a:r>
            <a:r>
              <a:rPr sz="544" spc="5" dirty="0">
                <a:solidFill>
                  <a:srgbClr val="002060"/>
                </a:solidFill>
                <a:latin typeface="Verdana"/>
                <a:cs typeface="Verdana"/>
              </a:rPr>
              <a:t> </a:t>
            </a:r>
            <a:r>
              <a:rPr sz="544" spc="-5" dirty="0">
                <a:solidFill>
                  <a:srgbClr val="002060"/>
                </a:solidFill>
                <a:latin typeface="Verdana"/>
                <a:cs typeface="Verdana"/>
              </a:rPr>
              <a:t>Ma</a:t>
            </a:r>
            <a:r>
              <a:rPr sz="544" spc="-9" dirty="0">
                <a:solidFill>
                  <a:srgbClr val="002060"/>
                </a:solidFill>
                <a:latin typeface="Verdana"/>
                <a:cs typeface="Verdana"/>
              </a:rPr>
              <a:t>r</a:t>
            </a:r>
            <a:r>
              <a:rPr sz="544" spc="-5" dirty="0">
                <a:solidFill>
                  <a:srgbClr val="002060"/>
                </a:solidFill>
                <a:latin typeface="Verdana"/>
                <a:cs typeface="Verdana"/>
              </a:rPr>
              <a:t>s</a:t>
            </a:r>
            <a:r>
              <a:rPr sz="544" dirty="0">
                <a:solidFill>
                  <a:srgbClr val="002060"/>
                </a:solidFill>
                <a:latin typeface="Verdana"/>
                <a:cs typeface="Verdana"/>
              </a:rPr>
              <a:t>o</a:t>
            </a:r>
            <a:r>
              <a:rPr sz="544" spc="-14" dirty="0">
                <a:solidFill>
                  <a:srgbClr val="002060"/>
                </a:solidFill>
                <a:latin typeface="Verdana"/>
                <a:cs typeface="Verdana"/>
              </a:rPr>
              <a:t> </a:t>
            </a:r>
            <a:r>
              <a:rPr sz="544" spc="-5" dirty="0">
                <a:solidFill>
                  <a:srgbClr val="002060"/>
                </a:solidFill>
                <a:latin typeface="Verdana"/>
                <a:cs typeface="Verdana"/>
              </a:rPr>
              <a:t>SP</a:t>
            </a:r>
            <a:r>
              <a:rPr sz="544" dirty="0">
                <a:solidFill>
                  <a:srgbClr val="002060"/>
                </a:solidFill>
                <a:latin typeface="Verdana"/>
                <a:cs typeface="Verdana"/>
              </a:rPr>
              <a:t>, </a:t>
            </a:r>
            <a:r>
              <a:rPr sz="544" spc="-9" dirty="0">
                <a:solidFill>
                  <a:srgbClr val="002060"/>
                </a:solidFill>
                <a:latin typeface="Verdana"/>
                <a:cs typeface="Verdana"/>
              </a:rPr>
              <a:t>B</a:t>
            </a:r>
            <a:r>
              <a:rPr sz="544" spc="-5" dirty="0">
                <a:solidFill>
                  <a:srgbClr val="002060"/>
                </a:solidFill>
                <a:latin typeface="Verdana"/>
                <a:cs typeface="Verdana"/>
              </a:rPr>
              <a:t>a</a:t>
            </a:r>
            <a:r>
              <a:rPr sz="544" spc="9" dirty="0">
                <a:solidFill>
                  <a:srgbClr val="002060"/>
                </a:solidFill>
                <a:latin typeface="Verdana"/>
                <a:cs typeface="Verdana"/>
              </a:rPr>
              <a:t>i</a:t>
            </a:r>
            <a:r>
              <a:rPr sz="544" dirty="0">
                <a:solidFill>
                  <a:srgbClr val="002060"/>
                </a:solidFill>
                <a:latin typeface="Verdana"/>
                <a:cs typeface="Verdana"/>
              </a:rPr>
              <a:t>n</a:t>
            </a:r>
            <a:r>
              <a:rPr sz="544" spc="-18" dirty="0">
                <a:solidFill>
                  <a:srgbClr val="002060"/>
                </a:solidFill>
                <a:latin typeface="Verdana"/>
                <a:cs typeface="Verdana"/>
              </a:rPr>
              <a:t> </a:t>
            </a:r>
            <a:r>
              <a:rPr sz="544" spc="-5" dirty="0">
                <a:solidFill>
                  <a:srgbClr val="002060"/>
                </a:solidFill>
                <a:latin typeface="Verdana"/>
                <a:cs typeface="Verdana"/>
              </a:rPr>
              <a:t>SC</a:t>
            </a:r>
            <a:r>
              <a:rPr sz="544" dirty="0">
                <a:solidFill>
                  <a:srgbClr val="002060"/>
                </a:solidFill>
                <a:latin typeface="Verdana"/>
                <a:cs typeface="Verdana"/>
              </a:rPr>
              <a:t>, </a:t>
            </a:r>
            <a:r>
              <a:rPr sz="544" spc="-5" dirty="0">
                <a:solidFill>
                  <a:srgbClr val="002060"/>
                </a:solidFill>
                <a:latin typeface="Verdana"/>
                <a:cs typeface="Verdana"/>
              </a:rPr>
              <a:t>C</a:t>
            </a:r>
            <a:r>
              <a:rPr sz="544" spc="-9" dirty="0">
                <a:solidFill>
                  <a:srgbClr val="002060"/>
                </a:solidFill>
                <a:latin typeface="Verdana"/>
                <a:cs typeface="Verdana"/>
              </a:rPr>
              <a:t>o</a:t>
            </a:r>
            <a:r>
              <a:rPr sz="544" dirty="0">
                <a:solidFill>
                  <a:srgbClr val="002060"/>
                </a:solidFill>
                <a:latin typeface="Verdana"/>
                <a:cs typeface="Verdana"/>
              </a:rPr>
              <a:t>n</a:t>
            </a:r>
            <a:r>
              <a:rPr sz="544" spc="-5" dirty="0">
                <a:solidFill>
                  <a:srgbClr val="002060"/>
                </a:solidFill>
                <a:latin typeface="Verdana"/>
                <a:cs typeface="Verdana"/>
              </a:rPr>
              <a:t>s</a:t>
            </a:r>
            <a:r>
              <a:rPr sz="544" spc="-9" dirty="0">
                <a:solidFill>
                  <a:srgbClr val="002060"/>
                </a:solidFill>
                <a:latin typeface="Verdana"/>
                <a:cs typeface="Verdana"/>
              </a:rPr>
              <a:t>o</a:t>
            </a:r>
            <a:r>
              <a:rPr sz="544" spc="9" dirty="0">
                <a:solidFill>
                  <a:srgbClr val="002060"/>
                </a:solidFill>
                <a:latin typeface="Verdana"/>
                <a:cs typeface="Verdana"/>
              </a:rPr>
              <a:t>l</a:t>
            </a:r>
            <a:r>
              <a:rPr sz="544" dirty="0">
                <a:solidFill>
                  <a:srgbClr val="002060"/>
                </a:solidFill>
                <a:latin typeface="Verdana"/>
                <a:cs typeface="Verdana"/>
              </a:rPr>
              <a:t>i</a:t>
            </a:r>
            <a:r>
              <a:rPr sz="544" spc="-18" dirty="0">
                <a:solidFill>
                  <a:srgbClr val="002060"/>
                </a:solidFill>
                <a:latin typeface="Verdana"/>
                <a:cs typeface="Verdana"/>
              </a:rPr>
              <a:t> </a:t>
            </a:r>
            <a:r>
              <a:rPr sz="544" spc="-5" dirty="0">
                <a:solidFill>
                  <a:srgbClr val="002060"/>
                </a:solidFill>
                <a:latin typeface="Verdana"/>
                <a:cs typeface="Verdana"/>
              </a:rPr>
              <a:t>A</a:t>
            </a:r>
            <a:r>
              <a:rPr sz="544" i="1" dirty="0">
                <a:solidFill>
                  <a:srgbClr val="002060"/>
                </a:solidFill>
                <a:latin typeface="Verdana"/>
                <a:cs typeface="Verdana"/>
              </a:rPr>
              <a:t>, et</a:t>
            </a:r>
            <a:r>
              <a:rPr sz="544" i="1" spc="5" dirty="0">
                <a:solidFill>
                  <a:srgbClr val="002060"/>
                </a:solidFill>
                <a:latin typeface="Verdana"/>
                <a:cs typeface="Verdana"/>
              </a:rPr>
              <a:t> </a:t>
            </a:r>
            <a:r>
              <a:rPr sz="544" i="1" spc="-5" dirty="0">
                <a:solidFill>
                  <a:srgbClr val="002060"/>
                </a:solidFill>
                <a:latin typeface="Verdana"/>
                <a:cs typeface="Verdana"/>
              </a:rPr>
              <a:t>a</a:t>
            </a:r>
            <a:r>
              <a:rPr sz="544" i="1" dirty="0">
                <a:solidFill>
                  <a:srgbClr val="002060"/>
                </a:solidFill>
                <a:latin typeface="Verdana"/>
                <a:cs typeface="Verdana"/>
              </a:rPr>
              <a:t>l.</a:t>
            </a:r>
            <a:r>
              <a:rPr sz="544" i="1" spc="-9" dirty="0">
                <a:solidFill>
                  <a:srgbClr val="002060"/>
                </a:solidFill>
                <a:latin typeface="Verdana"/>
                <a:cs typeface="Verdana"/>
              </a:rPr>
              <a:t> </a:t>
            </a:r>
            <a:r>
              <a:rPr lang="az-Cyrl-AZ" sz="544" spc="-5" dirty="0">
                <a:solidFill>
                  <a:srgbClr val="002060"/>
                </a:solidFill>
                <a:latin typeface="Verdana"/>
                <a:cs typeface="Verdana"/>
              </a:rPr>
              <a:t>Семаглутид</a:t>
            </a:r>
            <a:r>
              <a:rPr sz="544" spc="-27" dirty="0">
                <a:solidFill>
                  <a:srgbClr val="002060"/>
                </a:solidFill>
                <a:latin typeface="Verdana"/>
                <a:cs typeface="Verdana"/>
              </a:rPr>
              <a:t> </a:t>
            </a:r>
            <a:r>
              <a:rPr sz="544" spc="-5" dirty="0">
                <a:solidFill>
                  <a:srgbClr val="002060"/>
                </a:solidFill>
                <a:latin typeface="Verdana"/>
                <a:cs typeface="Verdana"/>
              </a:rPr>
              <a:t>a</a:t>
            </a:r>
            <a:r>
              <a:rPr sz="544" dirty="0">
                <a:solidFill>
                  <a:srgbClr val="002060"/>
                </a:solidFill>
                <a:latin typeface="Verdana"/>
                <a:cs typeface="Verdana"/>
              </a:rPr>
              <a:t>nd </a:t>
            </a:r>
            <a:r>
              <a:rPr sz="544" spc="-5" dirty="0">
                <a:solidFill>
                  <a:srgbClr val="002060"/>
                </a:solidFill>
                <a:latin typeface="Verdana"/>
                <a:cs typeface="Verdana"/>
              </a:rPr>
              <a:t>Ca</a:t>
            </a:r>
            <a:r>
              <a:rPr sz="544" spc="-9" dirty="0">
                <a:solidFill>
                  <a:srgbClr val="002060"/>
                </a:solidFill>
                <a:latin typeface="Verdana"/>
                <a:cs typeface="Verdana"/>
              </a:rPr>
              <a:t>r</a:t>
            </a:r>
            <a:r>
              <a:rPr sz="544" spc="-5" dirty="0">
                <a:solidFill>
                  <a:srgbClr val="002060"/>
                </a:solidFill>
                <a:latin typeface="Verdana"/>
                <a:cs typeface="Verdana"/>
              </a:rPr>
              <a:t>d</a:t>
            </a:r>
            <a:r>
              <a:rPr sz="544" spc="9" dirty="0">
                <a:solidFill>
                  <a:srgbClr val="002060"/>
                </a:solidFill>
                <a:latin typeface="Verdana"/>
                <a:cs typeface="Verdana"/>
              </a:rPr>
              <a:t>i</a:t>
            </a:r>
            <a:r>
              <a:rPr sz="544" spc="-9" dirty="0">
                <a:solidFill>
                  <a:srgbClr val="002060"/>
                </a:solidFill>
                <a:latin typeface="Verdana"/>
                <a:cs typeface="Verdana"/>
              </a:rPr>
              <a:t>o</a:t>
            </a:r>
            <a:r>
              <a:rPr sz="544" dirty="0">
                <a:solidFill>
                  <a:srgbClr val="002060"/>
                </a:solidFill>
                <a:latin typeface="Verdana"/>
                <a:cs typeface="Verdana"/>
              </a:rPr>
              <a:t>v</a:t>
            </a:r>
            <a:r>
              <a:rPr sz="544" spc="-5" dirty="0">
                <a:solidFill>
                  <a:srgbClr val="002060"/>
                </a:solidFill>
                <a:latin typeface="Verdana"/>
                <a:cs typeface="Verdana"/>
              </a:rPr>
              <a:t>asc</a:t>
            </a:r>
            <a:r>
              <a:rPr sz="544" dirty="0">
                <a:solidFill>
                  <a:srgbClr val="002060"/>
                </a:solidFill>
                <a:latin typeface="Verdana"/>
                <a:cs typeface="Verdana"/>
              </a:rPr>
              <a:t>u</a:t>
            </a:r>
            <a:r>
              <a:rPr sz="544" spc="9" dirty="0">
                <a:solidFill>
                  <a:srgbClr val="002060"/>
                </a:solidFill>
                <a:latin typeface="Verdana"/>
                <a:cs typeface="Verdana"/>
              </a:rPr>
              <a:t>l</a:t>
            </a:r>
            <a:r>
              <a:rPr sz="544" spc="-5" dirty="0">
                <a:solidFill>
                  <a:srgbClr val="002060"/>
                </a:solidFill>
                <a:latin typeface="Verdana"/>
                <a:cs typeface="Verdana"/>
              </a:rPr>
              <a:t>a</a:t>
            </a:r>
            <a:r>
              <a:rPr sz="544" dirty="0">
                <a:solidFill>
                  <a:srgbClr val="002060"/>
                </a:solidFill>
                <a:latin typeface="Verdana"/>
                <a:cs typeface="Verdana"/>
              </a:rPr>
              <a:t>r</a:t>
            </a:r>
            <a:r>
              <a:rPr sz="544" spc="-45" dirty="0">
                <a:solidFill>
                  <a:srgbClr val="002060"/>
                </a:solidFill>
                <a:latin typeface="Verdana"/>
                <a:cs typeface="Verdana"/>
              </a:rPr>
              <a:t> </a:t>
            </a:r>
            <a:r>
              <a:rPr sz="544" spc="-9" dirty="0">
                <a:solidFill>
                  <a:srgbClr val="002060"/>
                </a:solidFill>
                <a:latin typeface="Verdana"/>
                <a:cs typeface="Verdana"/>
              </a:rPr>
              <a:t>O</a:t>
            </a:r>
            <a:r>
              <a:rPr sz="544" dirty="0">
                <a:solidFill>
                  <a:srgbClr val="002060"/>
                </a:solidFill>
                <a:latin typeface="Verdana"/>
                <a:cs typeface="Verdana"/>
              </a:rPr>
              <a:t>ut</a:t>
            </a:r>
            <a:r>
              <a:rPr sz="544" spc="-5" dirty="0">
                <a:solidFill>
                  <a:srgbClr val="002060"/>
                </a:solidFill>
                <a:latin typeface="Verdana"/>
                <a:cs typeface="Verdana"/>
              </a:rPr>
              <a:t>c</a:t>
            </a:r>
            <a:r>
              <a:rPr sz="544" spc="-9" dirty="0">
                <a:solidFill>
                  <a:srgbClr val="002060"/>
                </a:solidFill>
                <a:latin typeface="Verdana"/>
                <a:cs typeface="Verdana"/>
              </a:rPr>
              <a:t>o</a:t>
            </a:r>
            <a:r>
              <a:rPr sz="544" dirty="0">
                <a:solidFill>
                  <a:srgbClr val="002060"/>
                </a:solidFill>
                <a:latin typeface="Verdana"/>
                <a:cs typeface="Verdana"/>
              </a:rPr>
              <a:t>mes </a:t>
            </a:r>
            <a:r>
              <a:rPr sz="544" spc="9" dirty="0">
                <a:solidFill>
                  <a:srgbClr val="002060"/>
                </a:solidFill>
                <a:latin typeface="Verdana"/>
                <a:cs typeface="Verdana"/>
              </a:rPr>
              <a:t>i</a:t>
            </a:r>
            <a:r>
              <a:rPr sz="544" dirty="0">
                <a:solidFill>
                  <a:srgbClr val="002060"/>
                </a:solidFill>
                <a:latin typeface="Verdana"/>
                <a:cs typeface="Verdana"/>
              </a:rPr>
              <a:t>n</a:t>
            </a:r>
            <a:r>
              <a:rPr sz="544" spc="-18" dirty="0">
                <a:solidFill>
                  <a:srgbClr val="002060"/>
                </a:solidFill>
                <a:latin typeface="Verdana"/>
                <a:cs typeface="Verdana"/>
              </a:rPr>
              <a:t> </a:t>
            </a:r>
            <a:r>
              <a:rPr sz="544" spc="-5" dirty="0">
                <a:solidFill>
                  <a:srgbClr val="002060"/>
                </a:solidFill>
                <a:latin typeface="Verdana"/>
                <a:cs typeface="Verdana"/>
              </a:rPr>
              <a:t>Pa</a:t>
            </a:r>
            <a:r>
              <a:rPr sz="544" dirty="0">
                <a:solidFill>
                  <a:srgbClr val="002060"/>
                </a:solidFill>
                <a:latin typeface="Verdana"/>
                <a:cs typeface="Verdana"/>
              </a:rPr>
              <a:t>t</a:t>
            </a:r>
            <a:r>
              <a:rPr sz="544" spc="9" dirty="0">
                <a:solidFill>
                  <a:srgbClr val="002060"/>
                </a:solidFill>
                <a:latin typeface="Verdana"/>
                <a:cs typeface="Verdana"/>
              </a:rPr>
              <a:t>i</a:t>
            </a:r>
            <a:r>
              <a:rPr sz="544" dirty="0">
                <a:solidFill>
                  <a:srgbClr val="002060"/>
                </a:solidFill>
                <a:latin typeface="Verdana"/>
                <a:cs typeface="Verdana"/>
              </a:rPr>
              <a:t>ents</a:t>
            </a:r>
            <a:r>
              <a:rPr sz="544" spc="-32" dirty="0">
                <a:solidFill>
                  <a:srgbClr val="002060"/>
                </a:solidFill>
                <a:latin typeface="Verdana"/>
                <a:cs typeface="Verdana"/>
              </a:rPr>
              <a:t> </a:t>
            </a:r>
            <a:r>
              <a:rPr sz="544" spc="-5" dirty="0">
                <a:solidFill>
                  <a:srgbClr val="002060"/>
                </a:solidFill>
                <a:latin typeface="Verdana"/>
                <a:cs typeface="Verdana"/>
              </a:rPr>
              <a:t>w</a:t>
            </a:r>
            <a:r>
              <a:rPr sz="544" spc="9" dirty="0">
                <a:solidFill>
                  <a:srgbClr val="002060"/>
                </a:solidFill>
                <a:latin typeface="Verdana"/>
                <a:cs typeface="Verdana"/>
              </a:rPr>
              <a:t>i</a:t>
            </a:r>
            <a:r>
              <a:rPr sz="544" dirty="0">
                <a:solidFill>
                  <a:srgbClr val="002060"/>
                </a:solidFill>
                <a:latin typeface="Verdana"/>
                <a:cs typeface="Verdana"/>
              </a:rPr>
              <a:t>th</a:t>
            </a:r>
          </a:p>
          <a:p>
            <a:pPr marL="11516" defTabSz="829178"/>
            <a:r>
              <a:rPr sz="544" dirty="0">
                <a:solidFill>
                  <a:srgbClr val="002060"/>
                </a:solidFill>
                <a:latin typeface="Verdana"/>
                <a:cs typeface="Verdana"/>
              </a:rPr>
              <a:t>T</a:t>
            </a:r>
            <a:r>
              <a:rPr sz="544" spc="-5" dirty="0">
                <a:solidFill>
                  <a:srgbClr val="002060"/>
                </a:solidFill>
                <a:latin typeface="Verdana"/>
                <a:cs typeface="Verdana"/>
              </a:rPr>
              <a:t>ype</a:t>
            </a:r>
            <a:r>
              <a:rPr sz="544" spc="5" dirty="0">
                <a:solidFill>
                  <a:srgbClr val="002060"/>
                </a:solidFill>
                <a:latin typeface="Verdana"/>
                <a:cs typeface="Verdana"/>
              </a:rPr>
              <a:t> </a:t>
            </a:r>
            <a:r>
              <a:rPr sz="544" spc="-5" dirty="0">
                <a:solidFill>
                  <a:srgbClr val="002060"/>
                </a:solidFill>
                <a:latin typeface="Verdana"/>
                <a:cs typeface="Verdana"/>
              </a:rPr>
              <a:t>2</a:t>
            </a:r>
            <a:r>
              <a:rPr sz="544" spc="5" dirty="0">
                <a:solidFill>
                  <a:srgbClr val="002060"/>
                </a:solidFill>
                <a:latin typeface="Verdana"/>
                <a:cs typeface="Verdana"/>
              </a:rPr>
              <a:t> </a:t>
            </a:r>
            <a:r>
              <a:rPr sz="544" dirty="0">
                <a:solidFill>
                  <a:srgbClr val="002060"/>
                </a:solidFill>
                <a:latin typeface="Verdana"/>
                <a:cs typeface="Verdana"/>
              </a:rPr>
              <a:t>D</a:t>
            </a:r>
            <a:r>
              <a:rPr sz="544" spc="9" dirty="0">
                <a:solidFill>
                  <a:srgbClr val="002060"/>
                </a:solidFill>
                <a:latin typeface="Verdana"/>
                <a:cs typeface="Verdana"/>
              </a:rPr>
              <a:t>i</a:t>
            </a:r>
            <a:r>
              <a:rPr sz="544" spc="-5" dirty="0">
                <a:solidFill>
                  <a:srgbClr val="002060"/>
                </a:solidFill>
                <a:latin typeface="Verdana"/>
                <a:cs typeface="Verdana"/>
              </a:rPr>
              <a:t>a</a:t>
            </a:r>
            <a:r>
              <a:rPr sz="544" spc="-9" dirty="0">
                <a:solidFill>
                  <a:srgbClr val="002060"/>
                </a:solidFill>
                <a:latin typeface="Verdana"/>
                <a:cs typeface="Verdana"/>
              </a:rPr>
              <a:t>b</a:t>
            </a:r>
            <a:r>
              <a:rPr sz="544" spc="-5" dirty="0">
                <a:solidFill>
                  <a:srgbClr val="002060"/>
                </a:solidFill>
                <a:latin typeface="Verdana"/>
                <a:cs typeface="Verdana"/>
              </a:rPr>
              <a:t>e</a:t>
            </a:r>
            <a:r>
              <a:rPr sz="544" dirty="0">
                <a:solidFill>
                  <a:srgbClr val="002060"/>
                </a:solidFill>
                <a:latin typeface="Verdana"/>
                <a:cs typeface="Verdana"/>
              </a:rPr>
              <a:t>t</a:t>
            </a:r>
            <a:r>
              <a:rPr sz="544" spc="-5" dirty="0">
                <a:solidFill>
                  <a:srgbClr val="002060"/>
                </a:solidFill>
                <a:latin typeface="Verdana"/>
                <a:cs typeface="Verdana"/>
              </a:rPr>
              <a:t>es.</a:t>
            </a:r>
            <a:r>
              <a:rPr sz="544" spc="-18" dirty="0">
                <a:solidFill>
                  <a:srgbClr val="002060"/>
                </a:solidFill>
                <a:latin typeface="Verdana"/>
                <a:cs typeface="Verdana"/>
              </a:rPr>
              <a:t> </a:t>
            </a:r>
            <a:r>
              <a:rPr sz="544" i="1" dirty="0">
                <a:solidFill>
                  <a:srgbClr val="002060"/>
                </a:solidFill>
                <a:latin typeface="Verdana"/>
                <a:cs typeface="Verdana"/>
              </a:rPr>
              <a:t>T</a:t>
            </a:r>
            <a:r>
              <a:rPr sz="544" i="1" spc="-5" dirty="0">
                <a:solidFill>
                  <a:srgbClr val="002060"/>
                </a:solidFill>
                <a:latin typeface="Verdana"/>
                <a:cs typeface="Verdana"/>
              </a:rPr>
              <a:t>he</a:t>
            </a:r>
            <a:r>
              <a:rPr sz="544" i="1" spc="-9" dirty="0">
                <a:solidFill>
                  <a:srgbClr val="002060"/>
                </a:solidFill>
                <a:latin typeface="Verdana"/>
                <a:cs typeface="Verdana"/>
              </a:rPr>
              <a:t> </a:t>
            </a:r>
            <a:r>
              <a:rPr sz="544" i="1" spc="-5" dirty="0">
                <a:solidFill>
                  <a:srgbClr val="002060"/>
                </a:solidFill>
                <a:latin typeface="Verdana"/>
                <a:cs typeface="Verdana"/>
              </a:rPr>
              <a:t>Ne</a:t>
            </a:r>
            <a:r>
              <a:rPr sz="544" i="1" dirty="0">
                <a:solidFill>
                  <a:srgbClr val="002060"/>
                </a:solidFill>
                <a:latin typeface="Verdana"/>
                <a:cs typeface="Verdana"/>
              </a:rPr>
              <a:t>w</a:t>
            </a:r>
            <a:r>
              <a:rPr sz="544" i="1" spc="5" dirty="0">
                <a:solidFill>
                  <a:srgbClr val="002060"/>
                </a:solidFill>
                <a:latin typeface="Verdana"/>
                <a:cs typeface="Verdana"/>
              </a:rPr>
              <a:t> </a:t>
            </a:r>
            <a:r>
              <a:rPr sz="544" i="1" dirty="0">
                <a:solidFill>
                  <a:srgbClr val="002060"/>
                </a:solidFill>
                <a:latin typeface="Verdana"/>
                <a:cs typeface="Verdana"/>
              </a:rPr>
              <a:t>E</a:t>
            </a:r>
            <a:r>
              <a:rPr sz="544" i="1" spc="-5" dirty="0">
                <a:solidFill>
                  <a:srgbClr val="002060"/>
                </a:solidFill>
                <a:latin typeface="Verdana"/>
                <a:cs typeface="Verdana"/>
              </a:rPr>
              <a:t>nglan</a:t>
            </a:r>
            <a:r>
              <a:rPr sz="544" i="1" dirty="0">
                <a:solidFill>
                  <a:srgbClr val="002060"/>
                </a:solidFill>
                <a:latin typeface="Verdana"/>
                <a:cs typeface="Verdana"/>
              </a:rPr>
              <a:t>d</a:t>
            </a:r>
            <a:r>
              <a:rPr sz="544" i="1" spc="-23" dirty="0">
                <a:solidFill>
                  <a:srgbClr val="002060"/>
                </a:solidFill>
                <a:latin typeface="Verdana"/>
                <a:cs typeface="Verdana"/>
              </a:rPr>
              <a:t> </a:t>
            </a:r>
            <a:r>
              <a:rPr sz="544" i="1" spc="-5" dirty="0">
                <a:solidFill>
                  <a:srgbClr val="002060"/>
                </a:solidFill>
                <a:latin typeface="Verdana"/>
                <a:cs typeface="Verdana"/>
              </a:rPr>
              <a:t>j</a:t>
            </a:r>
            <a:r>
              <a:rPr sz="544" i="1" spc="-9" dirty="0">
                <a:solidFill>
                  <a:srgbClr val="002060"/>
                </a:solidFill>
                <a:latin typeface="Verdana"/>
                <a:cs typeface="Verdana"/>
              </a:rPr>
              <a:t>o</a:t>
            </a:r>
            <a:r>
              <a:rPr sz="544" i="1" spc="-5" dirty="0">
                <a:solidFill>
                  <a:srgbClr val="002060"/>
                </a:solidFill>
                <a:latin typeface="Verdana"/>
                <a:cs typeface="Verdana"/>
              </a:rPr>
              <a:t>u</a:t>
            </a:r>
            <a:r>
              <a:rPr sz="544" i="1" spc="-9" dirty="0">
                <a:solidFill>
                  <a:srgbClr val="002060"/>
                </a:solidFill>
                <a:latin typeface="Verdana"/>
                <a:cs typeface="Verdana"/>
              </a:rPr>
              <a:t>r</a:t>
            </a:r>
            <a:r>
              <a:rPr sz="544" i="1" spc="-5" dirty="0">
                <a:solidFill>
                  <a:srgbClr val="002060"/>
                </a:solidFill>
                <a:latin typeface="Verdana"/>
                <a:cs typeface="Verdana"/>
              </a:rPr>
              <a:t>n</a:t>
            </a:r>
            <a:r>
              <a:rPr sz="544" i="1" dirty="0">
                <a:solidFill>
                  <a:srgbClr val="002060"/>
                </a:solidFill>
                <a:latin typeface="Verdana"/>
                <a:cs typeface="Verdana"/>
              </a:rPr>
              <a:t>al</a:t>
            </a:r>
            <a:r>
              <a:rPr sz="544" i="1" spc="-5" dirty="0">
                <a:solidFill>
                  <a:srgbClr val="002060"/>
                </a:solidFill>
                <a:latin typeface="Verdana"/>
                <a:cs typeface="Verdana"/>
              </a:rPr>
              <a:t> </a:t>
            </a:r>
            <a:r>
              <a:rPr sz="544" i="1" spc="-9" dirty="0">
                <a:solidFill>
                  <a:srgbClr val="002060"/>
                </a:solidFill>
                <a:latin typeface="Verdana"/>
                <a:cs typeface="Verdana"/>
              </a:rPr>
              <a:t>o</a:t>
            </a:r>
            <a:r>
              <a:rPr sz="544" i="1" spc="-5" dirty="0">
                <a:solidFill>
                  <a:srgbClr val="002060"/>
                </a:solidFill>
                <a:latin typeface="Verdana"/>
                <a:cs typeface="Verdana"/>
              </a:rPr>
              <a:t>f </a:t>
            </a:r>
            <a:r>
              <a:rPr sz="544" i="1" dirty="0">
                <a:solidFill>
                  <a:srgbClr val="002060"/>
                </a:solidFill>
                <a:latin typeface="Verdana"/>
                <a:cs typeface="Verdana"/>
              </a:rPr>
              <a:t>m</a:t>
            </a:r>
            <a:r>
              <a:rPr sz="544" i="1" spc="-5" dirty="0">
                <a:solidFill>
                  <a:srgbClr val="002060"/>
                </a:solidFill>
                <a:latin typeface="Verdana"/>
                <a:cs typeface="Verdana"/>
              </a:rPr>
              <a:t>ed</a:t>
            </a:r>
            <a:r>
              <a:rPr sz="544" i="1" dirty="0">
                <a:solidFill>
                  <a:srgbClr val="002060"/>
                </a:solidFill>
                <a:latin typeface="Verdana"/>
                <a:cs typeface="Verdana"/>
              </a:rPr>
              <a:t>ici</a:t>
            </a:r>
            <a:r>
              <a:rPr sz="544" i="1" spc="-5" dirty="0">
                <a:solidFill>
                  <a:srgbClr val="002060"/>
                </a:solidFill>
                <a:latin typeface="Verdana"/>
                <a:cs typeface="Verdana"/>
              </a:rPr>
              <a:t>n</a:t>
            </a:r>
            <a:r>
              <a:rPr sz="544" i="1" spc="5" dirty="0">
                <a:solidFill>
                  <a:srgbClr val="002060"/>
                </a:solidFill>
                <a:latin typeface="Verdana"/>
                <a:cs typeface="Verdana"/>
              </a:rPr>
              <a:t>e</a:t>
            </a:r>
            <a:r>
              <a:rPr sz="544" spc="-5" dirty="0">
                <a:solidFill>
                  <a:srgbClr val="002060"/>
                </a:solidFill>
                <a:latin typeface="Verdana"/>
                <a:cs typeface="Verdana"/>
              </a:rPr>
              <a:t>.</a:t>
            </a:r>
            <a:r>
              <a:rPr sz="544" spc="-9" dirty="0">
                <a:solidFill>
                  <a:srgbClr val="002060"/>
                </a:solidFill>
                <a:latin typeface="Verdana"/>
                <a:cs typeface="Verdana"/>
              </a:rPr>
              <a:t> </a:t>
            </a:r>
            <a:r>
              <a:rPr sz="544" spc="-5" dirty="0">
                <a:solidFill>
                  <a:srgbClr val="002060"/>
                </a:solidFill>
                <a:latin typeface="Verdana"/>
                <a:cs typeface="Verdana"/>
              </a:rPr>
              <a:t>2016</a:t>
            </a:r>
            <a:endParaRPr sz="544" dirty="0">
              <a:solidFill>
                <a:srgbClr val="002060"/>
              </a:solidFill>
              <a:latin typeface="Verdana"/>
              <a:cs typeface="Verdana"/>
            </a:endParaRPr>
          </a:p>
        </p:txBody>
      </p:sp>
      <p:sp>
        <p:nvSpPr>
          <p:cNvPr id="74" name="TextBox 73"/>
          <p:cNvSpPr txBox="1"/>
          <p:nvPr/>
        </p:nvSpPr>
        <p:spPr>
          <a:xfrm rot="16200000">
            <a:off x="619497" y="3354214"/>
            <a:ext cx="3040322" cy="287771"/>
          </a:xfrm>
          <a:prstGeom prst="rect">
            <a:avLst/>
          </a:prstGeom>
          <a:noFill/>
        </p:spPr>
        <p:txBody>
          <a:bodyPr wrap="square" rtlCol="0">
            <a:spAutoFit/>
          </a:bodyPr>
          <a:lstStyle/>
          <a:p>
            <a:pPr algn="ctr" defTabSz="829178"/>
            <a:r>
              <a:rPr lang="ru-RU" sz="1270" dirty="0">
                <a:solidFill>
                  <a:srgbClr val="002060"/>
                </a:solidFill>
                <a:latin typeface="DINPro-Medium"/>
              </a:rPr>
              <a:t>Частота встречаемости событий (%)</a:t>
            </a:r>
            <a:endParaRPr lang="en-US" sz="1270" dirty="0">
              <a:solidFill>
                <a:srgbClr val="002060"/>
              </a:solidFill>
              <a:latin typeface="DINPro-Medium"/>
            </a:endParaRPr>
          </a:p>
        </p:txBody>
      </p:sp>
      <p:sp>
        <p:nvSpPr>
          <p:cNvPr id="75" name="TextBox 74"/>
          <p:cNvSpPr txBox="1"/>
          <p:nvPr/>
        </p:nvSpPr>
        <p:spPr>
          <a:xfrm>
            <a:off x="9205421" y="5024594"/>
            <a:ext cx="721672" cy="287771"/>
          </a:xfrm>
          <a:prstGeom prst="rect">
            <a:avLst/>
          </a:prstGeom>
          <a:noFill/>
        </p:spPr>
        <p:txBody>
          <a:bodyPr wrap="none" rtlCol="0">
            <a:spAutoFit/>
          </a:bodyPr>
          <a:lstStyle/>
          <a:p>
            <a:pPr defTabSz="829178"/>
            <a:r>
              <a:rPr lang="ru-RU" sz="1270" dirty="0">
                <a:solidFill>
                  <a:srgbClr val="002060"/>
                </a:solidFill>
                <a:latin typeface="DINPro-Medium"/>
              </a:rPr>
              <a:t>недель</a:t>
            </a:r>
            <a:endParaRPr lang="en-US" sz="1632" dirty="0">
              <a:solidFill>
                <a:srgbClr val="002060"/>
              </a:solidFill>
              <a:latin typeface="DINPro-Medium"/>
            </a:endParaRPr>
          </a:p>
        </p:txBody>
      </p:sp>
      <p:sp>
        <p:nvSpPr>
          <p:cNvPr id="76" name="TextBox 75"/>
          <p:cNvSpPr txBox="1"/>
          <p:nvPr/>
        </p:nvSpPr>
        <p:spPr>
          <a:xfrm>
            <a:off x="8338199" y="3191098"/>
            <a:ext cx="1237839" cy="315599"/>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defTabSz="829178"/>
            <a:r>
              <a:rPr lang="ru-RU" sz="1451" dirty="0">
                <a:solidFill>
                  <a:srgbClr val="002060"/>
                </a:solidFill>
                <a:latin typeface="DINPro-Medium"/>
              </a:rPr>
              <a:t>Семаглутид </a:t>
            </a:r>
            <a:endParaRPr lang="en-US" sz="1814" dirty="0">
              <a:solidFill>
                <a:srgbClr val="002060"/>
              </a:solidFill>
              <a:latin typeface="DINPro-Medium"/>
            </a:endParaRPr>
          </a:p>
        </p:txBody>
      </p:sp>
      <p:sp>
        <p:nvSpPr>
          <p:cNvPr id="77" name="TextBox 76"/>
          <p:cNvSpPr txBox="1"/>
          <p:nvPr/>
        </p:nvSpPr>
        <p:spPr>
          <a:xfrm>
            <a:off x="8354322" y="2016428"/>
            <a:ext cx="1265688" cy="3155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829178"/>
            <a:r>
              <a:rPr lang="ru-RU" sz="1451" dirty="0">
                <a:solidFill>
                  <a:srgbClr val="002060"/>
                </a:solidFill>
                <a:latin typeface="DINPro-Medium"/>
              </a:rPr>
              <a:t>Плацебо</a:t>
            </a:r>
            <a:endParaRPr lang="en-US" sz="1814" dirty="0">
              <a:solidFill>
                <a:srgbClr val="002060"/>
              </a:solidFill>
              <a:latin typeface="DINPro-Medium"/>
            </a:endParaRPr>
          </a:p>
        </p:txBody>
      </p:sp>
      <p:sp>
        <p:nvSpPr>
          <p:cNvPr id="78" name="Rectangle 77"/>
          <p:cNvSpPr/>
          <p:nvPr/>
        </p:nvSpPr>
        <p:spPr>
          <a:xfrm>
            <a:off x="1391562" y="6286537"/>
            <a:ext cx="8994287" cy="238848"/>
          </a:xfrm>
          <a:prstGeom prst="rect">
            <a:avLst/>
          </a:prstGeom>
        </p:spPr>
        <p:txBody>
          <a:bodyPr wrap="square">
            <a:spAutoFit/>
          </a:bodyPr>
          <a:lstStyle/>
          <a:p>
            <a:pPr defTabSz="829178"/>
            <a:r>
              <a:rPr lang="en-US" sz="952" dirty="0" err="1">
                <a:solidFill>
                  <a:prstClr val="black"/>
                </a:solidFill>
                <a:latin typeface="DINPro-Medium"/>
              </a:rPr>
              <a:t>Marso</a:t>
            </a:r>
            <a:r>
              <a:rPr lang="en-US" sz="952" dirty="0">
                <a:solidFill>
                  <a:prstClr val="black"/>
                </a:solidFill>
                <a:latin typeface="DINPro-Medium"/>
              </a:rPr>
              <a:t>, S. P. </a:t>
            </a:r>
            <a:r>
              <a:rPr lang="en-US" sz="952" i="1" dirty="0">
                <a:solidFill>
                  <a:prstClr val="black"/>
                </a:solidFill>
                <a:latin typeface="DINPro-Medium"/>
              </a:rPr>
              <a:t>et al.</a:t>
            </a:r>
            <a:r>
              <a:rPr lang="en-US" sz="952" dirty="0">
                <a:solidFill>
                  <a:prstClr val="black"/>
                </a:solidFill>
                <a:latin typeface="DINPro-Medium"/>
              </a:rPr>
              <a:t> </a:t>
            </a:r>
            <a:r>
              <a:rPr lang="en-US" sz="952" i="1" dirty="0">
                <a:solidFill>
                  <a:prstClr val="black"/>
                </a:solidFill>
                <a:latin typeface="DINPro-Medium"/>
              </a:rPr>
              <a:t>N. Engl. J. Med.</a:t>
            </a:r>
            <a:r>
              <a:rPr lang="en-US" sz="952" dirty="0">
                <a:solidFill>
                  <a:prstClr val="black"/>
                </a:solidFill>
                <a:latin typeface="DINPro-Medium"/>
              </a:rPr>
              <a:t> </a:t>
            </a:r>
            <a:r>
              <a:rPr lang="en-US" sz="952" b="1" dirty="0">
                <a:solidFill>
                  <a:prstClr val="black"/>
                </a:solidFill>
                <a:latin typeface="DINPro-Medium"/>
              </a:rPr>
              <a:t>375,</a:t>
            </a:r>
            <a:r>
              <a:rPr lang="en-US" sz="952" dirty="0">
                <a:solidFill>
                  <a:prstClr val="black"/>
                </a:solidFill>
                <a:latin typeface="DINPro-Medium"/>
              </a:rPr>
              <a:t> 311–322 (2016).</a:t>
            </a:r>
          </a:p>
        </p:txBody>
      </p:sp>
      <p:sp>
        <p:nvSpPr>
          <p:cNvPr id="79" name="Rectangle 78"/>
          <p:cNvSpPr/>
          <p:nvPr/>
        </p:nvSpPr>
        <p:spPr>
          <a:xfrm>
            <a:off x="5543214" y="112285"/>
            <a:ext cx="2400978" cy="650499"/>
          </a:xfrm>
          <a:prstGeom prst="rect">
            <a:avLst/>
          </a:prstGeom>
        </p:spPr>
        <p:txBody>
          <a:bodyPr wrap="none">
            <a:spAutoFit/>
          </a:bodyPr>
          <a:lstStyle/>
          <a:p>
            <a:pPr defTabSz="829178"/>
            <a:r>
              <a:rPr lang="en-US" sz="3627" cap="all" dirty="0">
                <a:solidFill>
                  <a:srgbClr val="002060"/>
                </a:solidFill>
                <a:latin typeface="DINPro-Medium" panose="02000503030000020004" pitchFamily="50" charset="0"/>
              </a:rPr>
              <a:t>SUSTAIN 6</a:t>
            </a:r>
          </a:p>
        </p:txBody>
      </p:sp>
      <p:sp>
        <p:nvSpPr>
          <p:cNvPr id="3" name="Slide Number Placeholder 2">
            <a:extLst>
              <a:ext uri="{FF2B5EF4-FFF2-40B4-BE49-F238E27FC236}">
                <a16:creationId xmlns:a16="http://schemas.microsoft.com/office/drawing/2014/main" id="{E27CAEB1-0C33-4724-92FF-E2DE88F9A0C7}"/>
              </a:ext>
            </a:extLst>
          </p:cNvPr>
          <p:cNvSpPr>
            <a:spLocks noGrp="1"/>
          </p:cNvSpPr>
          <p:nvPr>
            <p:ph type="sldNum" sz="quarter" idx="12"/>
          </p:nvPr>
        </p:nvSpPr>
        <p:spPr/>
        <p:txBody>
          <a:bodyPr/>
          <a:lstStyle/>
          <a:p>
            <a:fld id="{5F3F9096-8ED8-4F14-8F69-892A89853C22}" type="slidenum">
              <a:rPr lang="ru-RU" smtClean="0"/>
              <a:t>37</a:t>
            </a:fld>
            <a:endParaRPr lang="ru-RU"/>
          </a:p>
        </p:txBody>
      </p:sp>
    </p:spTree>
    <p:extLst>
      <p:ext uri="{BB962C8B-B14F-4D97-AF65-F5344CB8AC3E}">
        <p14:creationId xmlns:p14="http://schemas.microsoft.com/office/powerpoint/2010/main" val="3728334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F3ACD3-4280-40A9-94EA-744A9144248C}"/>
              </a:ext>
            </a:extLst>
          </p:cNvPr>
          <p:cNvGraphicFramePr>
            <a:graphicFrameLocks noChangeAspect="1"/>
          </p:cNvGraphicFramePr>
          <p:nvPr>
            <p:custDataLst>
              <p:tags r:id="rId2"/>
            </p:custDataLst>
            <p:extLst>
              <p:ext uri="{D42A27DB-BD31-4B8C-83A1-F6EECF244321}">
                <p14:modId xmlns:p14="http://schemas.microsoft.com/office/powerpoint/2010/main" val="2146726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5" imgW="362" imgH="362" progId="TCLayout.ActiveDocument.1">
                  <p:embed/>
                </p:oleObj>
              </mc:Choice>
              <mc:Fallback>
                <p:oleObj name="think-cell Slide" r:id="rId5" imgW="362" imgH="362" progId="TCLayout.ActiveDocument.1">
                  <p:embed/>
                  <p:pic>
                    <p:nvPicPr>
                      <p:cNvPr id="3" name="Object 2" hidden="1">
                        <a:extLst>
                          <a:ext uri="{FF2B5EF4-FFF2-40B4-BE49-F238E27FC236}">
                            <a16:creationId xmlns:a16="http://schemas.microsoft.com/office/drawing/2014/main" id="{3AF3ACD3-4280-40A9-94EA-744A914424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DD77C1-36FB-4961-A73E-0DD57DC5837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AA43A6C4-78AE-487C-ADF6-9C74C5706512}"/>
              </a:ext>
            </a:extLst>
          </p:cNvPr>
          <p:cNvSpPr>
            <a:spLocks noGrp="1"/>
          </p:cNvSpPr>
          <p:nvPr>
            <p:ph type="title"/>
          </p:nvPr>
        </p:nvSpPr>
        <p:spPr/>
        <p:txBody>
          <a:bodyPr/>
          <a:lstStyle/>
          <a:p>
            <a:r>
              <a:rPr lang="ru-RU" dirty="0"/>
              <a:t>Проблемы и вопросы</a:t>
            </a:r>
          </a:p>
        </p:txBody>
      </p:sp>
      <p:sp>
        <p:nvSpPr>
          <p:cNvPr id="5" name="Rectangle 4">
            <a:extLst>
              <a:ext uri="{FF2B5EF4-FFF2-40B4-BE49-F238E27FC236}">
                <a16:creationId xmlns:a16="http://schemas.microsoft.com/office/drawing/2014/main" id="{37C3A031-B45F-4564-80E8-71FFA4D91BB9}"/>
              </a:ext>
            </a:extLst>
          </p:cNvPr>
          <p:cNvSpPr/>
          <p:nvPr/>
        </p:nvSpPr>
        <p:spPr>
          <a:xfrm>
            <a:off x="6736760" y="1629229"/>
            <a:ext cx="5101518" cy="4432300"/>
          </a:xfrm>
          <a:prstGeom prst="rect">
            <a:avLst/>
          </a:prstGeom>
          <a:gradFill flip="none" rotWithShape="1">
            <a:gsLst>
              <a:gs pos="0">
                <a:srgbClr val="7030A0"/>
              </a:gs>
              <a:gs pos="0">
                <a:srgbClr val="B797CF"/>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АССЗ превалирует</a:t>
            </a:r>
          </a:p>
        </p:txBody>
      </p:sp>
      <p:sp>
        <p:nvSpPr>
          <p:cNvPr id="6" name="Rectangle: Rounded Corners 5">
            <a:extLst>
              <a:ext uri="{FF2B5EF4-FFF2-40B4-BE49-F238E27FC236}">
                <a16:creationId xmlns:a16="http://schemas.microsoft.com/office/drawing/2014/main" id="{BD8AED3C-6E82-4A3F-B2F5-E3DA381F46C9}"/>
              </a:ext>
            </a:extLst>
          </p:cNvPr>
          <p:cNvSpPr/>
          <p:nvPr/>
        </p:nvSpPr>
        <p:spPr>
          <a:xfrm>
            <a:off x="6820626" y="1961093"/>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7" name="Rectangle: Rounded Corners 6">
            <a:extLst>
              <a:ext uri="{FF2B5EF4-FFF2-40B4-BE49-F238E27FC236}">
                <a16:creationId xmlns:a16="http://schemas.microsoft.com/office/drawing/2014/main" id="{90E84BB3-48AD-44E8-A175-6D0387B74E24}"/>
              </a:ext>
            </a:extLst>
          </p:cNvPr>
          <p:cNvSpPr/>
          <p:nvPr/>
        </p:nvSpPr>
        <p:spPr>
          <a:xfrm>
            <a:off x="6924514" y="2046424"/>
            <a:ext cx="1988454" cy="890904"/>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8" name="Rectangle: Rounded Corners 7">
            <a:extLst>
              <a:ext uri="{FF2B5EF4-FFF2-40B4-BE49-F238E27FC236}">
                <a16:creationId xmlns:a16="http://schemas.microsoft.com/office/drawing/2014/main" id="{22124622-E064-4ACD-847E-ECE2FC3A409C}"/>
              </a:ext>
            </a:extLst>
          </p:cNvPr>
          <p:cNvSpPr/>
          <p:nvPr/>
        </p:nvSpPr>
        <p:spPr>
          <a:xfrm>
            <a:off x="9505789" y="2046423"/>
            <a:ext cx="1988454" cy="890904"/>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СС эффектом при сохраненной СКФ </a:t>
            </a:r>
          </a:p>
        </p:txBody>
      </p:sp>
      <p:sp>
        <p:nvSpPr>
          <p:cNvPr id="9" name="Rectangle: Rounded Corners 8">
            <a:extLst>
              <a:ext uri="{FF2B5EF4-FFF2-40B4-BE49-F238E27FC236}">
                <a16:creationId xmlns:a16="http://schemas.microsoft.com/office/drawing/2014/main" id="{64ADA8D4-0726-4AC4-A3D5-1A7D8DC0EE6A}"/>
              </a:ext>
            </a:extLst>
          </p:cNvPr>
          <p:cNvSpPr/>
          <p:nvPr/>
        </p:nvSpPr>
        <p:spPr>
          <a:xfrm>
            <a:off x="6863555" y="4048565"/>
            <a:ext cx="4673616" cy="1817384"/>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a:t>Если пациенту показана дальнейшая интенсификация или </a:t>
            </a:r>
          </a:p>
          <a:p>
            <a:pPr algn="ctr"/>
            <a:r>
              <a:rPr lang="ru-RU" sz="1100" dirty="0"/>
              <a:t>отмечается плохая переносимость аГПП1или НГЗТ-2 выберите препараты с доказанной СС безопасностью</a:t>
            </a:r>
          </a:p>
          <a:p>
            <a:pPr algn="ctr"/>
            <a:endParaRPr lang="ru-RU" sz="1100" dirty="0"/>
          </a:p>
          <a:p>
            <a:pPr marL="171450" indent="-171450">
              <a:buFont typeface="Arial" panose="020B0604020202020204" pitchFamily="34" charset="0"/>
              <a:buChar char="•"/>
            </a:pPr>
            <a:r>
              <a:rPr lang="ru-RU" sz="1100" dirty="0"/>
              <a:t>Рассмотрите добавление другого препарата с доказанным сердечно-сосудистым эффектом</a:t>
            </a:r>
          </a:p>
          <a:p>
            <a:pPr marL="171450" indent="-171450">
              <a:buFont typeface="Arial" panose="020B0604020202020204" pitchFamily="34" charset="0"/>
              <a:buChar char="•"/>
            </a:pPr>
            <a:r>
              <a:rPr lang="ru-RU" sz="1100" dirty="0"/>
              <a:t>ДПП4 если пациент не на </a:t>
            </a:r>
            <a:r>
              <a:rPr lang="en-US" sz="1100" dirty="0"/>
              <a:t>a</a:t>
            </a:r>
            <a:r>
              <a:rPr lang="ru-RU" sz="1100" dirty="0"/>
              <a:t>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ТЗД</a:t>
            </a:r>
          </a:p>
          <a:p>
            <a:pPr marL="171450" indent="-171450">
              <a:buFont typeface="Arial" panose="020B0604020202020204" pitchFamily="34" charset="0"/>
              <a:buChar char="•"/>
            </a:pPr>
            <a:r>
              <a:rPr lang="ru-RU" sz="1100" dirty="0"/>
              <a:t>СМ</a:t>
            </a:r>
          </a:p>
        </p:txBody>
      </p:sp>
      <p:sp>
        <p:nvSpPr>
          <p:cNvPr id="10" name="TextBox 9">
            <a:extLst>
              <a:ext uri="{FF2B5EF4-FFF2-40B4-BE49-F238E27FC236}">
                <a16:creationId xmlns:a16="http://schemas.microsoft.com/office/drawing/2014/main" id="{3626F9CF-C28E-445C-831B-3DF7C82BC3F0}"/>
              </a:ext>
            </a:extLst>
          </p:cNvPr>
          <p:cNvSpPr txBox="1"/>
          <p:nvPr/>
        </p:nvSpPr>
        <p:spPr>
          <a:xfrm>
            <a:off x="8987811" y="2400344"/>
            <a:ext cx="449162" cy="276999"/>
          </a:xfrm>
          <a:prstGeom prst="rect">
            <a:avLst/>
          </a:prstGeom>
          <a:noFill/>
        </p:spPr>
        <p:txBody>
          <a:bodyPr wrap="none" rtlCol="0">
            <a:spAutoFit/>
          </a:bodyPr>
          <a:lstStyle/>
          <a:p>
            <a:r>
              <a:rPr lang="ru-RU" sz="1200" dirty="0"/>
              <a:t>или</a:t>
            </a:r>
            <a:endParaRPr lang="ru-RU" dirty="0"/>
          </a:p>
        </p:txBody>
      </p:sp>
      <p:sp>
        <p:nvSpPr>
          <p:cNvPr id="11" name="Rectangle: Rounded Corners 10">
            <a:extLst>
              <a:ext uri="{FF2B5EF4-FFF2-40B4-BE49-F238E27FC236}">
                <a16:creationId xmlns:a16="http://schemas.microsoft.com/office/drawing/2014/main" id="{FBAB61D6-F0E3-4DA3-A7BD-E363604A2BBE}"/>
              </a:ext>
            </a:extLst>
          </p:cNvPr>
          <p:cNvSpPr/>
          <p:nvPr/>
        </p:nvSpPr>
        <p:spPr>
          <a:xfrm>
            <a:off x="6820626" y="3557465"/>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cxnSp>
        <p:nvCxnSpPr>
          <p:cNvPr id="12" name="Straight Arrow Connector 11">
            <a:extLst>
              <a:ext uri="{FF2B5EF4-FFF2-40B4-BE49-F238E27FC236}">
                <a16:creationId xmlns:a16="http://schemas.microsoft.com/office/drawing/2014/main" id="{C7FADDCE-663E-4182-8F14-52857E139190}"/>
              </a:ext>
            </a:extLst>
          </p:cNvPr>
          <p:cNvCxnSpPr/>
          <p:nvPr/>
        </p:nvCxnSpPr>
        <p:spPr>
          <a:xfrm>
            <a:off x="9212392" y="3026229"/>
            <a:ext cx="0" cy="531236"/>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577B67-D26E-412B-B557-EA444E1C1ECE}"/>
              </a:ext>
            </a:extLst>
          </p:cNvPr>
          <p:cNvCxnSpPr>
            <a:cxnSpLocks/>
            <a:endCxn id="9" idx="0"/>
          </p:cNvCxnSpPr>
          <p:nvPr/>
        </p:nvCxnSpPr>
        <p:spPr>
          <a:xfrm>
            <a:off x="9200363" y="3809877"/>
            <a:ext cx="0" cy="23868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61DA0D-964A-4899-A96A-E8ABB30B550C}"/>
              </a:ext>
            </a:extLst>
          </p:cNvPr>
          <p:cNvSpPr txBox="1"/>
          <p:nvPr/>
        </p:nvSpPr>
        <p:spPr>
          <a:xfrm>
            <a:off x="711200" y="1629229"/>
            <a:ext cx="5544457" cy="1754326"/>
          </a:xfrm>
          <a:prstGeom prst="rect">
            <a:avLst/>
          </a:prstGeom>
          <a:noFill/>
        </p:spPr>
        <p:txBody>
          <a:bodyPr wrap="square" rtlCol="0">
            <a:spAutoFit/>
          </a:bodyPr>
          <a:lstStyle/>
          <a:p>
            <a:r>
              <a:rPr lang="ru-RU" dirty="0"/>
              <a:t>Нет данных о СС преимуществах у пациентов с низким СС риском</a:t>
            </a:r>
          </a:p>
          <a:p>
            <a:endParaRPr lang="ru-RU" dirty="0"/>
          </a:p>
          <a:p>
            <a:r>
              <a:rPr lang="ru-RU" dirty="0"/>
              <a:t>Комбинация НГЗТ-2 и </a:t>
            </a:r>
            <a:r>
              <a:rPr lang="en-US" dirty="0"/>
              <a:t>a</a:t>
            </a:r>
            <a:r>
              <a:rPr lang="ru-RU" dirty="0"/>
              <a:t>ГПП-1 не были исследованы в рамках единого исследования сердечно-сосудистой безопасности</a:t>
            </a:r>
          </a:p>
        </p:txBody>
      </p:sp>
      <p:sp>
        <p:nvSpPr>
          <p:cNvPr id="15" name="Slide Number Placeholder 14">
            <a:extLst>
              <a:ext uri="{FF2B5EF4-FFF2-40B4-BE49-F238E27FC236}">
                <a16:creationId xmlns:a16="http://schemas.microsoft.com/office/drawing/2014/main" id="{67C1B94C-E80E-432E-9AA1-1C762F297E2F}"/>
              </a:ext>
            </a:extLst>
          </p:cNvPr>
          <p:cNvSpPr>
            <a:spLocks noGrp="1"/>
          </p:cNvSpPr>
          <p:nvPr>
            <p:ph type="sldNum" sz="quarter" idx="12"/>
          </p:nvPr>
        </p:nvSpPr>
        <p:spPr/>
        <p:txBody>
          <a:bodyPr/>
          <a:lstStyle/>
          <a:p>
            <a:fld id="{5F3F9096-8ED8-4F14-8F69-892A89853C22}" type="slidenum">
              <a:rPr lang="ru-RU" smtClean="0"/>
              <a:t>38</a:t>
            </a:fld>
            <a:endParaRPr lang="ru-RU" dirty="0"/>
          </a:p>
        </p:txBody>
      </p:sp>
    </p:spTree>
    <p:extLst>
      <p:ext uri="{BB962C8B-B14F-4D97-AF65-F5344CB8AC3E}">
        <p14:creationId xmlns:p14="http://schemas.microsoft.com/office/powerpoint/2010/main" val="380122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06884A0A-5B81-4E5A-8F6B-4816B1B74230}"/>
              </a:ext>
            </a:extLst>
          </p:cNvPr>
          <p:cNvGraphicFramePr>
            <a:graphicFrameLocks noChangeAspect="1"/>
          </p:cNvGraphicFramePr>
          <p:nvPr>
            <p:custDataLst>
              <p:tags r:id="rId2"/>
            </p:custDataLst>
            <p:extLst>
              <p:ext uri="{D42A27DB-BD31-4B8C-83A1-F6EECF244321}">
                <p14:modId xmlns:p14="http://schemas.microsoft.com/office/powerpoint/2010/main" val="3930308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5" imgW="362" imgH="362" progId="TCLayout.ActiveDocument.1">
                  <p:embed/>
                </p:oleObj>
              </mc:Choice>
              <mc:Fallback>
                <p:oleObj name="think-cell Slide" r:id="rId5" imgW="362" imgH="362" progId="TCLayout.ActiveDocument.1">
                  <p:embed/>
                  <p:pic>
                    <p:nvPicPr>
                      <p:cNvPr id="17" name="Object 16" hidden="1">
                        <a:extLst>
                          <a:ext uri="{FF2B5EF4-FFF2-40B4-BE49-F238E27FC236}">
                            <a16:creationId xmlns:a16="http://schemas.microsoft.com/office/drawing/2014/main" id="{06884A0A-5B81-4E5A-8F6B-4816B1B742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22F47962-F745-4EC8-8F8D-C5F0C528F57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4F95A9A3-65A8-4D24-A7AB-B1FE5758773F}"/>
              </a:ext>
            </a:extLst>
          </p:cNvPr>
          <p:cNvSpPr>
            <a:spLocks noGrp="1"/>
          </p:cNvSpPr>
          <p:nvPr>
            <p:ph type="title"/>
          </p:nvPr>
        </p:nvSpPr>
        <p:spPr/>
        <p:txBody>
          <a:bodyPr>
            <a:normAutofit fontScale="90000"/>
          </a:bodyPr>
          <a:lstStyle/>
          <a:p>
            <a:r>
              <a:rPr lang="ru-RU" dirty="0"/>
              <a:t>Выбор препарата в пациентов с АССЗ </a:t>
            </a:r>
            <a:r>
              <a:rPr lang="en-US" dirty="0"/>
              <a:t>&amp; </a:t>
            </a:r>
            <a:r>
              <a:rPr lang="ru-RU" dirty="0"/>
              <a:t>сердечной недостаточностью</a:t>
            </a:r>
          </a:p>
        </p:txBody>
      </p:sp>
      <p:sp>
        <p:nvSpPr>
          <p:cNvPr id="3" name="Rectangle 2">
            <a:extLst>
              <a:ext uri="{FF2B5EF4-FFF2-40B4-BE49-F238E27FC236}">
                <a16:creationId xmlns:a16="http://schemas.microsoft.com/office/drawing/2014/main" id="{7F737361-40EC-4954-86D2-B52835AB50AB}"/>
              </a:ext>
            </a:extLst>
          </p:cNvPr>
          <p:cNvSpPr/>
          <p:nvPr/>
        </p:nvSpPr>
        <p:spPr>
          <a:xfrm>
            <a:off x="2336800" y="1212850"/>
            <a:ext cx="7823199" cy="4607379"/>
          </a:xfrm>
          <a:prstGeom prst="rect">
            <a:avLst/>
          </a:prstGeom>
          <a:gradFill flip="none" rotWithShape="1">
            <a:gsLst>
              <a:gs pos="0">
                <a:srgbClr val="C00000"/>
              </a:gs>
              <a:gs pos="0">
                <a:srgbClr val="FF9A94"/>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400" dirty="0">
                <a:solidFill>
                  <a:schemeClr val="tx1"/>
                </a:solidFill>
              </a:rPr>
              <a:t>Сердечная недостаточность превалирует</a:t>
            </a:r>
          </a:p>
        </p:txBody>
      </p:sp>
      <p:sp>
        <p:nvSpPr>
          <p:cNvPr id="4" name="Rectangle: Rounded Corners 3">
            <a:extLst>
              <a:ext uri="{FF2B5EF4-FFF2-40B4-BE49-F238E27FC236}">
                <a16:creationId xmlns:a16="http://schemas.microsoft.com/office/drawing/2014/main" id="{9906BFAF-D282-49D9-B598-ED685A575BDE}"/>
              </a:ext>
            </a:extLst>
          </p:cNvPr>
          <p:cNvSpPr/>
          <p:nvPr/>
        </p:nvSpPr>
        <p:spPr>
          <a:xfrm>
            <a:off x="2640263" y="1689853"/>
            <a:ext cx="7366241" cy="1107209"/>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400" dirty="0"/>
          </a:p>
        </p:txBody>
      </p:sp>
      <p:sp>
        <p:nvSpPr>
          <p:cNvPr id="5" name="Rectangle: Rounded Corners 4">
            <a:extLst>
              <a:ext uri="{FF2B5EF4-FFF2-40B4-BE49-F238E27FC236}">
                <a16:creationId xmlns:a16="http://schemas.microsoft.com/office/drawing/2014/main" id="{44836938-9614-44F7-ADEC-89EBFD1441F6}"/>
              </a:ext>
            </a:extLst>
          </p:cNvPr>
          <p:cNvSpPr/>
          <p:nvPr/>
        </p:nvSpPr>
        <p:spPr>
          <a:xfrm>
            <a:off x="6671256" y="1779372"/>
            <a:ext cx="3105543" cy="92817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a:t>
            </a:r>
            <a:r>
              <a:rPr lang="ru-RU" sz="1400" dirty="0"/>
              <a:t>ГПП-1 с доказанным СС эффектом</a:t>
            </a:r>
          </a:p>
        </p:txBody>
      </p:sp>
      <p:sp>
        <p:nvSpPr>
          <p:cNvPr id="6" name="Rectangle: Rounded Corners 5">
            <a:extLst>
              <a:ext uri="{FF2B5EF4-FFF2-40B4-BE49-F238E27FC236}">
                <a16:creationId xmlns:a16="http://schemas.microsoft.com/office/drawing/2014/main" id="{50846914-8D06-4C07-88AA-B3B5E3D4270D}"/>
              </a:ext>
            </a:extLst>
          </p:cNvPr>
          <p:cNvSpPr/>
          <p:nvPr/>
        </p:nvSpPr>
        <p:spPr>
          <a:xfrm>
            <a:off x="2801599" y="1761328"/>
            <a:ext cx="3105543" cy="92817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 с доказанным эффектом снижения СН в исследованиях </a:t>
            </a:r>
            <a:r>
              <a:rPr lang="en-US" sz="1400" dirty="0"/>
              <a:t>CVOT </a:t>
            </a:r>
            <a:r>
              <a:rPr lang="ru-RU" sz="1400" dirty="0"/>
              <a:t>при сохраненной СКФ</a:t>
            </a:r>
          </a:p>
        </p:txBody>
      </p:sp>
      <p:sp>
        <p:nvSpPr>
          <p:cNvPr id="7" name="Rectangle: Rounded Corners 6">
            <a:extLst>
              <a:ext uri="{FF2B5EF4-FFF2-40B4-BE49-F238E27FC236}">
                <a16:creationId xmlns:a16="http://schemas.microsoft.com/office/drawing/2014/main" id="{3C67B521-3B40-4690-AF62-CB6221C44137}"/>
              </a:ext>
            </a:extLst>
          </p:cNvPr>
          <p:cNvSpPr/>
          <p:nvPr/>
        </p:nvSpPr>
        <p:spPr>
          <a:xfrm>
            <a:off x="2694884" y="3777326"/>
            <a:ext cx="7299195" cy="1889172"/>
          </a:xfrm>
          <a:prstGeom prst="roundRect">
            <a:avLst>
              <a:gd name="adj" fmla="val 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ru-RU" sz="1400" dirty="0"/>
              <a:t>Избегайте ТЗД</a:t>
            </a:r>
          </a:p>
          <a:p>
            <a:r>
              <a:rPr lang="ru-RU" sz="1400" dirty="0"/>
              <a:t>Выбор среди препаратов с доказанной СС безопасностью</a:t>
            </a:r>
          </a:p>
          <a:p>
            <a:pPr marL="171450" indent="-171450">
              <a:buFont typeface="Arial" panose="020B0604020202020204" pitchFamily="34" charset="0"/>
              <a:buChar char="•"/>
            </a:pPr>
            <a:r>
              <a:rPr lang="ru-RU" sz="1400" dirty="0"/>
              <a:t>Рассмотрите препараты других классов с доказанным СС эффектом</a:t>
            </a:r>
          </a:p>
          <a:p>
            <a:pPr marL="171450" indent="-171450">
              <a:buFont typeface="Arial" panose="020B0604020202020204" pitchFamily="34" charset="0"/>
              <a:buChar char="•"/>
            </a:pPr>
            <a:r>
              <a:rPr lang="ru-RU" sz="1400" dirty="0"/>
              <a:t>ДПП4 (не саксаглиптин) если пациент не на аГПП1</a:t>
            </a:r>
          </a:p>
          <a:p>
            <a:pPr marL="171450" indent="-171450">
              <a:buFont typeface="Arial" panose="020B0604020202020204" pitchFamily="34" charset="0"/>
              <a:buChar char="•"/>
            </a:pPr>
            <a:r>
              <a:rPr lang="ru-RU" sz="1400" dirty="0"/>
              <a:t>Базальный инсулин</a:t>
            </a:r>
          </a:p>
          <a:p>
            <a:pPr marL="171450" indent="-171450">
              <a:buFont typeface="Arial" panose="020B0604020202020204" pitchFamily="34" charset="0"/>
              <a:buChar char="•"/>
            </a:pPr>
            <a:r>
              <a:rPr lang="ru-RU" sz="1400" dirty="0"/>
              <a:t>СМ </a:t>
            </a:r>
          </a:p>
          <a:p>
            <a:pPr algn="ctr"/>
            <a:endParaRPr lang="ru-RU" sz="1400" dirty="0"/>
          </a:p>
        </p:txBody>
      </p:sp>
      <p:sp>
        <p:nvSpPr>
          <p:cNvPr id="8" name="TextBox 7">
            <a:extLst>
              <a:ext uri="{FF2B5EF4-FFF2-40B4-BE49-F238E27FC236}">
                <a16:creationId xmlns:a16="http://schemas.microsoft.com/office/drawing/2014/main" id="{1DD3AD19-8243-41B3-90CB-908809CFEEDB}"/>
              </a:ext>
            </a:extLst>
          </p:cNvPr>
          <p:cNvSpPr txBox="1"/>
          <p:nvPr/>
        </p:nvSpPr>
        <p:spPr>
          <a:xfrm>
            <a:off x="5955246" y="2096578"/>
            <a:ext cx="701496" cy="338554"/>
          </a:xfrm>
          <a:prstGeom prst="rect">
            <a:avLst/>
          </a:prstGeom>
          <a:noFill/>
        </p:spPr>
        <p:txBody>
          <a:bodyPr wrap="square" rtlCol="0">
            <a:spAutoFit/>
          </a:bodyPr>
          <a:lstStyle/>
          <a:p>
            <a:pPr algn="ctr"/>
            <a:r>
              <a:rPr lang="ru-RU" sz="1600" dirty="0"/>
              <a:t>или</a:t>
            </a:r>
            <a:endParaRPr lang="ru-RU" sz="2400" dirty="0"/>
          </a:p>
        </p:txBody>
      </p:sp>
      <p:cxnSp>
        <p:nvCxnSpPr>
          <p:cNvPr id="9" name="Straight Arrow Connector 8">
            <a:extLst>
              <a:ext uri="{FF2B5EF4-FFF2-40B4-BE49-F238E27FC236}">
                <a16:creationId xmlns:a16="http://schemas.microsoft.com/office/drawing/2014/main" id="{A5ABE1BC-36DC-4B45-8E37-BBE4F13D6EA3}"/>
              </a:ext>
            </a:extLst>
          </p:cNvPr>
          <p:cNvCxnSpPr>
            <a:cxnSpLocks/>
          </p:cNvCxnSpPr>
          <p:nvPr/>
        </p:nvCxnSpPr>
        <p:spPr>
          <a:xfrm>
            <a:off x="6300195" y="2754990"/>
            <a:ext cx="0" cy="552221"/>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2B49838-A845-4A80-B830-4E07BD020368}"/>
              </a:ext>
            </a:extLst>
          </p:cNvPr>
          <p:cNvCxnSpPr>
            <a:cxnSpLocks/>
          </p:cNvCxnSpPr>
          <p:nvPr/>
        </p:nvCxnSpPr>
        <p:spPr>
          <a:xfrm>
            <a:off x="6288166" y="3538638"/>
            <a:ext cx="0" cy="248117"/>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7EFFBE9-0889-4885-835D-0A2AFF51146A}"/>
              </a:ext>
            </a:extLst>
          </p:cNvPr>
          <p:cNvSpPr/>
          <p:nvPr/>
        </p:nvSpPr>
        <p:spPr>
          <a:xfrm>
            <a:off x="2651956" y="3286226"/>
            <a:ext cx="7299198" cy="26238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Если </a:t>
            </a:r>
            <a:r>
              <a:rPr lang="en-US" sz="1400" dirty="0"/>
              <a:t>HbA1c </a:t>
            </a:r>
            <a:r>
              <a:rPr lang="ru-RU" sz="1400" dirty="0"/>
              <a:t>выше целей</a:t>
            </a:r>
          </a:p>
        </p:txBody>
      </p:sp>
      <p:sp>
        <p:nvSpPr>
          <p:cNvPr id="12" name="Slide Number Placeholder 11">
            <a:extLst>
              <a:ext uri="{FF2B5EF4-FFF2-40B4-BE49-F238E27FC236}">
                <a16:creationId xmlns:a16="http://schemas.microsoft.com/office/drawing/2014/main" id="{457FFC67-AD33-4418-A847-E0165A1F7F7E}"/>
              </a:ext>
            </a:extLst>
          </p:cNvPr>
          <p:cNvSpPr>
            <a:spLocks noGrp="1"/>
          </p:cNvSpPr>
          <p:nvPr>
            <p:ph type="sldNum" sz="quarter" idx="12"/>
          </p:nvPr>
        </p:nvSpPr>
        <p:spPr/>
        <p:txBody>
          <a:bodyPr/>
          <a:lstStyle/>
          <a:p>
            <a:fld id="{5F3F9096-8ED8-4F14-8F69-892A89853C22}" type="slidenum">
              <a:rPr lang="ru-RU" smtClean="0"/>
              <a:t>39</a:t>
            </a:fld>
            <a:endParaRPr lang="ru-RU" dirty="0"/>
          </a:p>
        </p:txBody>
      </p:sp>
    </p:spTree>
    <p:extLst>
      <p:ext uri="{BB962C8B-B14F-4D97-AF65-F5344CB8AC3E}">
        <p14:creationId xmlns:p14="http://schemas.microsoft.com/office/powerpoint/2010/main" val="247961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263" dirty="0">
                <a:solidFill>
                  <a:srgbClr val="002060"/>
                </a:solidFill>
              </a:rPr>
              <a:t>Заявление об отказе об ответственности</a:t>
            </a:r>
          </a:p>
        </p:txBody>
      </p:sp>
      <p:sp>
        <p:nvSpPr>
          <p:cNvPr id="3" name="Content Placeholder 2"/>
          <p:cNvSpPr>
            <a:spLocks noGrp="1"/>
          </p:cNvSpPr>
          <p:nvPr>
            <p:ph idx="1"/>
          </p:nvPr>
        </p:nvSpPr>
        <p:spPr>
          <a:xfrm>
            <a:off x="6328894" y="1449730"/>
            <a:ext cx="5222738" cy="2791726"/>
          </a:xfrm>
        </p:spPr>
        <p:txBody>
          <a:bodyPr>
            <a:normAutofit fontScale="92500" lnSpcReduction="10000"/>
          </a:bodyPr>
          <a:lstStyle/>
          <a:p>
            <a:pPr marL="323362" indent="-323362">
              <a:buFont typeface="+mj-lt"/>
              <a:buAutoNum type="arabicPeriod"/>
            </a:pPr>
            <a:r>
              <a:rPr lang="ru-RU" sz="1697" dirty="0">
                <a:solidFill>
                  <a:srgbClr val="002060"/>
                </a:solidFill>
              </a:rPr>
              <a:t>Мнение автора может не совпадать с позицией компании- производителя</a:t>
            </a:r>
          </a:p>
          <a:p>
            <a:pPr marL="323362" indent="-323362">
              <a:buFont typeface="+mj-lt"/>
              <a:buAutoNum type="arabicPeriod"/>
            </a:pPr>
            <a:r>
              <a:rPr lang="ru-RU" sz="1697" dirty="0">
                <a:solidFill>
                  <a:srgbClr val="002060"/>
                </a:solidFill>
              </a:rPr>
              <a:t>Информация о препаратах, которые обсуждается в данной презентации может выходить за пределы разрешенной к применению инструкции по применению препарата.</a:t>
            </a:r>
          </a:p>
          <a:p>
            <a:pPr marL="323362" indent="-323362">
              <a:buFont typeface="+mj-lt"/>
              <a:buAutoNum type="arabicPeriod"/>
            </a:pPr>
            <a:r>
              <a:rPr lang="ru-RU" sz="1697" dirty="0">
                <a:solidFill>
                  <a:srgbClr val="002060"/>
                </a:solidFill>
              </a:rPr>
              <a:t>Информация из данной презентации не является рекомендацией к его применению</a:t>
            </a:r>
          </a:p>
          <a:p>
            <a:pPr marL="323362" indent="-323362">
              <a:buFont typeface="+mj-lt"/>
              <a:buAutoNum type="arabicPeriod"/>
            </a:pPr>
            <a:r>
              <a:rPr lang="ru-RU" sz="1697" dirty="0">
                <a:solidFill>
                  <a:srgbClr val="002060"/>
                </a:solidFill>
              </a:rPr>
              <a:t>В презентации обсуждаются в том числе и препараты, которые не зарегистрированы на территории РФ.</a:t>
            </a:r>
          </a:p>
        </p:txBody>
      </p:sp>
      <p:sp>
        <p:nvSpPr>
          <p:cNvPr id="4" name="Slide Number Placeholder 3">
            <a:extLst>
              <a:ext uri="{FF2B5EF4-FFF2-40B4-BE49-F238E27FC236}">
                <a16:creationId xmlns:a16="http://schemas.microsoft.com/office/drawing/2014/main" id="{FBB0F5BC-7072-4B45-A7BA-F2A66073980B}"/>
              </a:ext>
            </a:extLst>
          </p:cNvPr>
          <p:cNvSpPr>
            <a:spLocks noGrp="1"/>
          </p:cNvSpPr>
          <p:nvPr>
            <p:ph type="sldNum" sz="quarter" idx="12"/>
          </p:nvPr>
        </p:nvSpPr>
        <p:spPr/>
        <p:txBody>
          <a:bodyPr/>
          <a:lstStyle/>
          <a:p>
            <a:fld id="{5F3F9096-8ED8-4F14-8F69-892A89853C22}" type="slidenum">
              <a:rPr lang="ru-RU" smtClean="0"/>
              <a:pPr/>
              <a:t>4</a:t>
            </a:fld>
            <a:endParaRPr lang="ru-RU" dirty="0"/>
          </a:p>
        </p:txBody>
      </p:sp>
    </p:spTree>
    <p:extLst>
      <p:ext uri="{BB962C8B-B14F-4D97-AF65-F5344CB8AC3E}">
        <p14:creationId xmlns:p14="http://schemas.microsoft.com/office/powerpoint/2010/main" val="3510979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1C75C01-7DC6-4027-8E2C-460E1A5C882F}"/>
              </a:ext>
            </a:extLst>
          </p:cNvPr>
          <p:cNvGraphicFramePr>
            <a:graphicFrameLocks noChangeAspect="1"/>
          </p:cNvGraphicFramePr>
          <p:nvPr>
            <p:custDataLst>
              <p:tags r:id="rId2"/>
            </p:custDataLst>
            <p:extLst>
              <p:ext uri="{D42A27DB-BD31-4B8C-83A1-F6EECF244321}">
                <p14:modId xmlns:p14="http://schemas.microsoft.com/office/powerpoint/2010/main" val="2797427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5" imgW="362" imgH="362" progId="TCLayout.ActiveDocument.1">
                  <p:embed/>
                </p:oleObj>
              </mc:Choice>
              <mc:Fallback>
                <p:oleObj name="think-cell Slide" r:id="rId5" imgW="362" imgH="362" progId="TCLayout.ActiveDocument.1">
                  <p:embed/>
                  <p:pic>
                    <p:nvPicPr>
                      <p:cNvPr id="13" name="Object 12" hidden="1">
                        <a:extLst>
                          <a:ext uri="{FF2B5EF4-FFF2-40B4-BE49-F238E27FC236}">
                            <a16:creationId xmlns:a16="http://schemas.microsoft.com/office/drawing/2014/main" id="{11C75C01-7DC6-4027-8E2C-460E1A5C88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E9A1F81E-29A4-4662-A244-0D1280055C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AE442359-DBBC-4A6C-87E1-326832E2860C}"/>
              </a:ext>
            </a:extLst>
          </p:cNvPr>
          <p:cNvSpPr>
            <a:spLocks noGrp="1"/>
          </p:cNvSpPr>
          <p:nvPr>
            <p:ph type="title"/>
          </p:nvPr>
        </p:nvSpPr>
        <p:spPr/>
        <p:txBody>
          <a:bodyPr>
            <a:normAutofit fontScale="90000"/>
          </a:bodyPr>
          <a:lstStyle/>
          <a:p>
            <a:r>
              <a:rPr lang="ru-RU" dirty="0"/>
              <a:t> В случае превалирования сердечной недостаточности, рассмотрите НГЗТ-2 в качестве стратегии лечения</a:t>
            </a:r>
          </a:p>
        </p:txBody>
      </p:sp>
      <p:sp>
        <p:nvSpPr>
          <p:cNvPr id="3" name="Rectangle 2">
            <a:extLst>
              <a:ext uri="{FF2B5EF4-FFF2-40B4-BE49-F238E27FC236}">
                <a16:creationId xmlns:a16="http://schemas.microsoft.com/office/drawing/2014/main" id="{DB897ED5-429A-4BD9-872D-7CD176F996D9}"/>
              </a:ext>
            </a:extLst>
          </p:cNvPr>
          <p:cNvSpPr/>
          <p:nvPr/>
        </p:nvSpPr>
        <p:spPr>
          <a:xfrm>
            <a:off x="6734629" y="1475016"/>
            <a:ext cx="5009131" cy="4432300"/>
          </a:xfrm>
          <a:prstGeom prst="rect">
            <a:avLst/>
          </a:prstGeom>
          <a:gradFill flip="none" rotWithShape="1">
            <a:gsLst>
              <a:gs pos="0">
                <a:srgbClr val="C00000"/>
              </a:gs>
              <a:gs pos="0">
                <a:srgbClr val="FF9A94"/>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Сердечная недостаточность превалирует</a:t>
            </a:r>
          </a:p>
        </p:txBody>
      </p:sp>
      <p:sp>
        <p:nvSpPr>
          <p:cNvPr id="4" name="Rectangle: Rounded Corners 3">
            <a:extLst>
              <a:ext uri="{FF2B5EF4-FFF2-40B4-BE49-F238E27FC236}">
                <a16:creationId xmlns:a16="http://schemas.microsoft.com/office/drawing/2014/main" id="{B94F06DD-B035-4A07-9885-6CA0A9068EFD}"/>
              </a:ext>
            </a:extLst>
          </p:cNvPr>
          <p:cNvSpPr/>
          <p:nvPr/>
        </p:nvSpPr>
        <p:spPr>
          <a:xfrm>
            <a:off x="6958400" y="1806880"/>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5" name="Rectangle: Rounded Corners 4">
            <a:extLst>
              <a:ext uri="{FF2B5EF4-FFF2-40B4-BE49-F238E27FC236}">
                <a16:creationId xmlns:a16="http://schemas.microsoft.com/office/drawing/2014/main" id="{08E6193F-5FE5-4BBC-BC4F-713379C36F97}"/>
              </a:ext>
            </a:extLst>
          </p:cNvPr>
          <p:cNvSpPr/>
          <p:nvPr/>
        </p:nvSpPr>
        <p:spPr>
          <a:xfrm>
            <a:off x="9643563" y="1878355"/>
            <a:ext cx="1988454" cy="89290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6" name="Rectangle: Rounded Corners 5">
            <a:extLst>
              <a:ext uri="{FF2B5EF4-FFF2-40B4-BE49-F238E27FC236}">
                <a16:creationId xmlns:a16="http://schemas.microsoft.com/office/drawing/2014/main" id="{10D539FC-7D1F-4D46-89ED-13335BF537CA}"/>
              </a:ext>
            </a:extLst>
          </p:cNvPr>
          <p:cNvSpPr/>
          <p:nvPr/>
        </p:nvSpPr>
        <p:spPr>
          <a:xfrm>
            <a:off x="7052895" y="1890214"/>
            <a:ext cx="1988454" cy="89290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эффектом снижения СН в исследованиях </a:t>
            </a:r>
            <a:r>
              <a:rPr lang="en-US" sz="1100" dirty="0"/>
              <a:t>CVOT </a:t>
            </a:r>
            <a:r>
              <a:rPr lang="ru-RU" sz="1100" dirty="0"/>
              <a:t>при сохраненной СКФ</a:t>
            </a:r>
          </a:p>
        </p:txBody>
      </p:sp>
      <p:sp>
        <p:nvSpPr>
          <p:cNvPr id="7" name="Rectangle: Rounded Corners 6">
            <a:extLst>
              <a:ext uri="{FF2B5EF4-FFF2-40B4-BE49-F238E27FC236}">
                <a16:creationId xmlns:a16="http://schemas.microsoft.com/office/drawing/2014/main" id="{E16BD539-3AE6-4FBD-B557-CBEC204AA282}"/>
              </a:ext>
            </a:extLst>
          </p:cNvPr>
          <p:cNvSpPr/>
          <p:nvPr/>
        </p:nvSpPr>
        <p:spPr>
          <a:xfrm>
            <a:off x="7001329" y="3894352"/>
            <a:ext cx="4673616" cy="1817384"/>
          </a:xfrm>
          <a:prstGeom prst="roundRect">
            <a:avLst>
              <a:gd name="adj" fmla="val 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ru-RU" sz="1100" dirty="0"/>
              <a:t>Избегайте ТЗД</a:t>
            </a:r>
          </a:p>
          <a:p>
            <a:r>
              <a:rPr lang="ru-RU" sz="1100" dirty="0"/>
              <a:t>Выбор среди препаратов с доказанной СС безопасностью</a:t>
            </a:r>
          </a:p>
          <a:p>
            <a:pPr marL="171450" indent="-171450">
              <a:buFont typeface="Arial" panose="020B0604020202020204" pitchFamily="34" charset="0"/>
              <a:buChar char="•"/>
            </a:pPr>
            <a:r>
              <a:rPr lang="ru-RU" sz="1100" dirty="0"/>
              <a:t>Рассмотрите препараты других классов с доказанным СС эффектом</a:t>
            </a:r>
          </a:p>
          <a:p>
            <a:pPr marL="171450" indent="-171450">
              <a:buFont typeface="Arial" panose="020B0604020202020204" pitchFamily="34" charset="0"/>
              <a:buChar char="•"/>
            </a:pPr>
            <a:r>
              <a:rPr lang="ru-RU" sz="1100" dirty="0"/>
              <a:t>ДПП4 (не саксаглиптин) если пациент не на аГПП1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СМ </a:t>
            </a:r>
          </a:p>
          <a:p>
            <a:pPr algn="ctr"/>
            <a:endParaRPr lang="ru-RU" sz="1100" dirty="0"/>
          </a:p>
        </p:txBody>
      </p:sp>
      <p:sp>
        <p:nvSpPr>
          <p:cNvPr id="8" name="TextBox 7">
            <a:extLst>
              <a:ext uri="{FF2B5EF4-FFF2-40B4-BE49-F238E27FC236}">
                <a16:creationId xmlns:a16="http://schemas.microsoft.com/office/drawing/2014/main" id="{DC99E06D-7CE9-43B2-B69A-FAE960856623}"/>
              </a:ext>
            </a:extLst>
          </p:cNvPr>
          <p:cNvSpPr txBox="1"/>
          <p:nvPr/>
        </p:nvSpPr>
        <p:spPr>
          <a:xfrm>
            <a:off x="9125585" y="2246131"/>
            <a:ext cx="449162" cy="276999"/>
          </a:xfrm>
          <a:prstGeom prst="rect">
            <a:avLst/>
          </a:prstGeom>
          <a:noFill/>
        </p:spPr>
        <p:txBody>
          <a:bodyPr wrap="none" rtlCol="0">
            <a:spAutoFit/>
          </a:bodyPr>
          <a:lstStyle/>
          <a:p>
            <a:r>
              <a:rPr lang="ru-RU" sz="1200" dirty="0"/>
              <a:t>или</a:t>
            </a:r>
            <a:endParaRPr lang="ru-RU" dirty="0"/>
          </a:p>
        </p:txBody>
      </p:sp>
      <p:cxnSp>
        <p:nvCxnSpPr>
          <p:cNvPr id="9" name="Straight Arrow Connector 8">
            <a:extLst>
              <a:ext uri="{FF2B5EF4-FFF2-40B4-BE49-F238E27FC236}">
                <a16:creationId xmlns:a16="http://schemas.microsoft.com/office/drawing/2014/main" id="{A2C5AE8E-6A22-4D59-9D09-690632A461DB}"/>
              </a:ext>
            </a:extLst>
          </p:cNvPr>
          <p:cNvCxnSpPr/>
          <p:nvPr/>
        </p:nvCxnSpPr>
        <p:spPr>
          <a:xfrm>
            <a:off x="9333681" y="2872016"/>
            <a:ext cx="0" cy="531236"/>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E97955-1176-4116-89A4-1B5A9A9999F2}"/>
              </a:ext>
            </a:extLst>
          </p:cNvPr>
          <p:cNvCxnSpPr>
            <a:cxnSpLocks/>
          </p:cNvCxnSpPr>
          <p:nvPr/>
        </p:nvCxnSpPr>
        <p:spPr>
          <a:xfrm>
            <a:off x="9321652" y="3655664"/>
            <a:ext cx="0" cy="238688"/>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53A6405-DC55-4DDD-AC6D-C1F38F73D63A}"/>
              </a:ext>
            </a:extLst>
          </p:cNvPr>
          <p:cNvSpPr/>
          <p:nvPr/>
        </p:nvSpPr>
        <p:spPr>
          <a:xfrm>
            <a:off x="6958400" y="3403252"/>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4" name="TextBox 13">
            <a:extLst>
              <a:ext uri="{FF2B5EF4-FFF2-40B4-BE49-F238E27FC236}">
                <a16:creationId xmlns:a16="http://schemas.microsoft.com/office/drawing/2014/main" id="{F41AB5D2-471E-44BA-B7B4-4B177197CB11}"/>
              </a:ext>
            </a:extLst>
          </p:cNvPr>
          <p:cNvSpPr txBox="1"/>
          <p:nvPr/>
        </p:nvSpPr>
        <p:spPr>
          <a:xfrm>
            <a:off x="850901" y="1475016"/>
            <a:ext cx="5245100" cy="3416320"/>
          </a:xfrm>
          <a:prstGeom prst="rect">
            <a:avLst/>
          </a:prstGeom>
          <a:noFill/>
        </p:spPr>
        <p:txBody>
          <a:bodyPr wrap="square" rtlCol="0">
            <a:spAutoFit/>
          </a:bodyPr>
          <a:lstStyle/>
          <a:p>
            <a:r>
              <a:rPr lang="ru-RU" dirty="0"/>
              <a:t>Обоснование: Пациенты с СД2 в зоне риска СГ со сниженной или сохраненной ФВ. </a:t>
            </a:r>
          </a:p>
          <a:p>
            <a:endParaRPr lang="ru-RU" dirty="0"/>
          </a:p>
          <a:p>
            <a:r>
              <a:rPr lang="ru-RU" dirty="0"/>
              <a:t>Значимое, выраженное снижение риска госпитализаций по поводу СН было зафиксировано с исследованиях НГЗТ-2</a:t>
            </a:r>
          </a:p>
          <a:p>
            <a:endParaRPr lang="ru-RU" dirty="0"/>
          </a:p>
          <a:p>
            <a:r>
              <a:rPr lang="ru-RU" dirty="0"/>
              <a:t>Слабое место: исследования не были спланированы для СН</a:t>
            </a:r>
          </a:p>
          <a:p>
            <a:endParaRPr lang="ru-RU" dirty="0"/>
          </a:p>
          <a:p>
            <a:r>
              <a:rPr lang="ru-RU" dirty="0"/>
              <a:t>Большинство пациентов в этих исследованиях не имели СН исходно</a:t>
            </a:r>
          </a:p>
        </p:txBody>
      </p:sp>
      <p:sp>
        <p:nvSpPr>
          <p:cNvPr id="15" name="Slide Number Placeholder 14">
            <a:extLst>
              <a:ext uri="{FF2B5EF4-FFF2-40B4-BE49-F238E27FC236}">
                <a16:creationId xmlns:a16="http://schemas.microsoft.com/office/drawing/2014/main" id="{13828681-7283-4EA7-BD6A-64F218F0BA23}"/>
              </a:ext>
            </a:extLst>
          </p:cNvPr>
          <p:cNvSpPr>
            <a:spLocks noGrp="1"/>
          </p:cNvSpPr>
          <p:nvPr>
            <p:ph type="sldNum" sz="quarter" idx="12"/>
          </p:nvPr>
        </p:nvSpPr>
        <p:spPr/>
        <p:txBody>
          <a:bodyPr/>
          <a:lstStyle/>
          <a:p>
            <a:fld id="{5F3F9096-8ED8-4F14-8F69-892A89853C22}" type="slidenum">
              <a:rPr lang="ru-RU" smtClean="0"/>
              <a:t>40</a:t>
            </a:fld>
            <a:endParaRPr lang="ru-RU" dirty="0"/>
          </a:p>
        </p:txBody>
      </p:sp>
    </p:spTree>
    <p:extLst>
      <p:ext uri="{BB962C8B-B14F-4D97-AF65-F5344CB8AC3E}">
        <p14:creationId xmlns:p14="http://schemas.microsoft.com/office/powerpoint/2010/main" val="13605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288824-8130-4F11-B9E0-05E7FD512870}"/>
              </a:ext>
            </a:extLst>
          </p:cNvPr>
          <p:cNvGraphicFramePr>
            <a:graphicFrameLocks noChangeAspect="1"/>
          </p:cNvGraphicFramePr>
          <p:nvPr>
            <p:custDataLst>
              <p:tags r:id="rId2"/>
            </p:custDataLst>
            <p:extLst>
              <p:ext uri="{D42A27DB-BD31-4B8C-83A1-F6EECF244321}">
                <p14:modId xmlns:p14="http://schemas.microsoft.com/office/powerpoint/2010/main" val="2797540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6" imgW="362" imgH="362" progId="TCLayout.ActiveDocument.1">
                  <p:embed/>
                </p:oleObj>
              </mc:Choice>
              <mc:Fallback>
                <p:oleObj name="think-cell Slide" r:id="rId6" imgW="362" imgH="362" progId="TCLayout.ActiveDocument.1">
                  <p:embed/>
                  <p:pic>
                    <p:nvPicPr>
                      <p:cNvPr id="3" name="Object 2" hidden="1">
                        <a:extLst>
                          <a:ext uri="{FF2B5EF4-FFF2-40B4-BE49-F238E27FC236}">
                            <a16:creationId xmlns:a16="http://schemas.microsoft.com/office/drawing/2014/main" id="{A1288824-8130-4F11-B9E0-05E7FD51287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9B8ABF-E7EB-40F3-9757-F335A29072E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39" b="1" dirty="0">
              <a:latin typeface="DINPro-Medium" panose="02000503030000020004" pitchFamily="50" charset="0"/>
              <a:ea typeface="+mj-ea"/>
              <a:cs typeface="+mj-cs"/>
              <a:sym typeface="DINPro-Medium" panose="02000503030000020004" pitchFamily="50" charset="0"/>
            </a:endParaRPr>
          </a:p>
        </p:txBody>
      </p:sp>
      <p:sp>
        <p:nvSpPr>
          <p:cNvPr id="7" name="object 7"/>
          <p:cNvSpPr txBox="1"/>
          <p:nvPr/>
        </p:nvSpPr>
        <p:spPr>
          <a:xfrm>
            <a:off x="1852372" y="6543308"/>
            <a:ext cx="4731307" cy="276999"/>
          </a:xfrm>
          <a:prstGeom prst="rect">
            <a:avLst/>
          </a:prstGeom>
        </p:spPr>
        <p:txBody>
          <a:bodyPr vert="horz" wrap="square" lIns="0" tIns="0" rIns="0" bIns="0" rtlCol="0">
            <a:spAutoFit/>
          </a:bodyPr>
          <a:lstStyle/>
          <a:p>
            <a:pPr marL="12701" marR="5080" defTabSz="829178"/>
            <a:r>
              <a:rPr sz="600" spc="-10" dirty="0">
                <a:solidFill>
                  <a:srgbClr val="001864"/>
                </a:solidFill>
                <a:latin typeface="DINPro-Medium"/>
                <a:cs typeface="Verdana"/>
              </a:rPr>
              <a:t>So</a:t>
            </a:r>
            <a:r>
              <a:rPr sz="600" spc="-5" dirty="0">
                <a:solidFill>
                  <a:srgbClr val="001864"/>
                </a:solidFill>
                <a:latin typeface="DINPro-Medium"/>
                <a:cs typeface="Verdana"/>
              </a:rPr>
              <a:t>u</a:t>
            </a:r>
            <a:r>
              <a:rPr sz="600" spc="-10" dirty="0">
                <a:solidFill>
                  <a:srgbClr val="001864"/>
                </a:solidFill>
                <a:latin typeface="DINPro-Medium"/>
                <a:cs typeface="Verdana"/>
              </a:rPr>
              <a:t>r</a:t>
            </a:r>
            <a:r>
              <a:rPr sz="600" spc="-5" dirty="0">
                <a:solidFill>
                  <a:srgbClr val="001864"/>
                </a:solidFill>
                <a:latin typeface="DINPro-Medium"/>
                <a:cs typeface="Verdana"/>
              </a:rPr>
              <a:t>ce</a:t>
            </a:r>
            <a:r>
              <a:rPr sz="600" dirty="0">
                <a:solidFill>
                  <a:srgbClr val="001864"/>
                </a:solidFill>
                <a:latin typeface="DINPro-Medium"/>
                <a:cs typeface="Verdana"/>
              </a:rPr>
              <a:t>:</a:t>
            </a:r>
            <a:r>
              <a:rPr sz="600" spc="5" dirty="0">
                <a:solidFill>
                  <a:srgbClr val="001864"/>
                </a:solidFill>
                <a:latin typeface="DINPro-Medium"/>
                <a:cs typeface="Verdana"/>
              </a:rPr>
              <a:t> </a:t>
            </a:r>
            <a:r>
              <a:rPr sz="600" spc="-10" dirty="0">
                <a:solidFill>
                  <a:srgbClr val="001864"/>
                </a:solidFill>
                <a:latin typeface="DINPro-Medium"/>
                <a:cs typeface="Verdana"/>
              </a:rPr>
              <a:t>So</a:t>
            </a:r>
            <a:r>
              <a:rPr sz="600" spc="-5" dirty="0">
                <a:solidFill>
                  <a:srgbClr val="001864"/>
                </a:solidFill>
                <a:latin typeface="DINPro-Medium"/>
                <a:cs typeface="Verdana"/>
              </a:rPr>
              <a:t>u</a:t>
            </a:r>
            <a:r>
              <a:rPr sz="600" spc="-10" dirty="0">
                <a:solidFill>
                  <a:srgbClr val="001864"/>
                </a:solidFill>
                <a:latin typeface="DINPro-Medium"/>
                <a:cs typeface="Verdana"/>
              </a:rPr>
              <a:t>r</a:t>
            </a:r>
            <a:r>
              <a:rPr sz="600" spc="-5" dirty="0">
                <a:solidFill>
                  <a:srgbClr val="001864"/>
                </a:solidFill>
                <a:latin typeface="DINPro-Medium"/>
                <a:cs typeface="Verdana"/>
              </a:rPr>
              <a:t>ce:</a:t>
            </a:r>
            <a:r>
              <a:rPr sz="600" dirty="0">
                <a:solidFill>
                  <a:srgbClr val="001864"/>
                </a:solidFill>
                <a:latin typeface="DINPro-Medium"/>
                <a:cs typeface="Verdana"/>
              </a:rPr>
              <a:t> </a:t>
            </a:r>
            <a:r>
              <a:rPr sz="600" spc="-10" dirty="0">
                <a:solidFill>
                  <a:srgbClr val="001864"/>
                </a:solidFill>
                <a:latin typeface="DINPro-Medium"/>
                <a:cs typeface="Verdana"/>
              </a:rPr>
              <a:t>M</a:t>
            </a:r>
            <a:r>
              <a:rPr sz="600" spc="-5" dirty="0">
                <a:solidFill>
                  <a:srgbClr val="001864"/>
                </a:solidFill>
                <a:latin typeface="DINPro-Medium"/>
                <a:cs typeface="Verdana"/>
              </a:rPr>
              <a:t>a</a:t>
            </a:r>
            <a:r>
              <a:rPr sz="600" spc="-10" dirty="0">
                <a:solidFill>
                  <a:srgbClr val="001864"/>
                </a:solidFill>
                <a:latin typeface="DINPro-Medium"/>
                <a:cs typeface="Verdana"/>
              </a:rPr>
              <a:t>r</a:t>
            </a:r>
            <a:r>
              <a:rPr sz="600" spc="-5" dirty="0">
                <a:solidFill>
                  <a:srgbClr val="001864"/>
                </a:solidFill>
                <a:latin typeface="DINPro-Medium"/>
                <a:cs typeface="Verdana"/>
              </a:rPr>
              <a:t>so</a:t>
            </a:r>
            <a:r>
              <a:rPr sz="600" dirty="0">
                <a:solidFill>
                  <a:srgbClr val="001864"/>
                </a:solidFill>
                <a:latin typeface="DINPro-Medium"/>
                <a:cs typeface="Verdana"/>
              </a:rPr>
              <a:t> </a:t>
            </a:r>
            <a:r>
              <a:rPr sz="600" spc="-10" dirty="0">
                <a:solidFill>
                  <a:srgbClr val="001864"/>
                </a:solidFill>
                <a:latin typeface="DINPro-Medium"/>
                <a:cs typeface="Verdana"/>
              </a:rPr>
              <a:t>S</a:t>
            </a:r>
            <a:r>
              <a:rPr sz="600" spc="-5" dirty="0">
                <a:solidFill>
                  <a:srgbClr val="001864"/>
                </a:solidFill>
                <a:latin typeface="DINPro-Medium"/>
                <a:cs typeface="Verdana"/>
              </a:rPr>
              <a:t>P,</a:t>
            </a:r>
            <a:r>
              <a:rPr sz="600" dirty="0">
                <a:solidFill>
                  <a:srgbClr val="001864"/>
                </a:solidFill>
                <a:latin typeface="DINPro-Medium"/>
                <a:cs typeface="Verdana"/>
              </a:rPr>
              <a:t> D</a:t>
            </a:r>
            <a:r>
              <a:rPr sz="600" spc="-5" dirty="0">
                <a:solidFill>
                  <a:srgbClr val="001864"/>
                </a:solidFill>
                <a:latin typeface="DINPro-Medium"/>
                <a:cs typeface="Verdana"/>
              </a:rPr>
              <a:t>an</a:t>
            </a:r>
            <a:r>
              <a:rPr sz="600" spc="10" dirty="0">
                <a:solidFill>
                  <a:srgbClr val="001864"/>
                </a:solidFill>
                <a:latin typeface="DINPro-Medium"/>
                <a:cs typeface="Verdana"/>
              </a:rPr>
              <a:t>i</a:t>
            </a:r>
            <a:r>
              <a:rPr sz="600" spc="-5" dirty="0">
                <a:solidFill>
                  <a:srgbClr val="001864"/>
                </a:solidFill>
                <a:latin typeface="DINPro-Medium"/>
                <a:cs typeface="Verdana"/>
              </a:rPr>
              <a:t>e</a:t>
            </a:r>
            <a:r>
              <a:rPr sz="600" dirty="0">
                <a:solidFill>
                  <a:srgbClr val="001864"/>
                </a:solidFill>
                <a:latin typeface="DINPro-Medium"/>
                <a:cs typeface="Verdana"/>
              </a:rPr>
              <a:t>l</a:t>
            </a:r>
            <a:r>
              <a:rPr sz="600" spc="-5" dirty="0">
                <a:solidFill>
                  <a:srgbClr val="001864"/>
                </a:solidFill>
                <a:latin typeface="DINPro-Medium"/>
                <a:cs typeface="Verdana"/>
              </a:rPr>
              <a:t>s</a:t>
            </a:r>
            <a:r>
              <a:rPr sz="600" spc="-35" dirty="0">
                <a:solidFill>
                  <a:srgbClr val="001864"/>
                </a:solidFill>
                <a:latin typeface="DINPro-Medium"/>
                <a:cs typeface="Verdana"/>
              </a:rPr>
              <a:t> </a:t>
            </a:r>
            <a:r>
              <a:rPr sz="600" dirty="0">
                <a:solidFill>
                  <a:srgbClr val="001864"/>
                </a:solidFill>
                <a:latin typeface="DINPro-Medium"/>
                <a:cs typeface="Verdana"/>
              </a:rPr>
              <a:t>GH</a:t>
            </a:r>
            <a:r>
              <a:rPr sz="600" spc="-5" dirty="0">
                <a:solidFill>
                  <a:srgbClr val="001864"/>
                </a:solidFill>
                <a:latin typeface="DINPro-Medium"/>
                <a:cs typeface="Verdana"/>
              </a:rPr>
              <a:t>,</a:t>
            </a:r>
            <a:r>
              <a:rPr sz="600" spc="-25" dirty="0">
                <a:solidFill>
                  <a:srgbClr val="001864"/>
                </a:solidFill>
                <a:latin typeface="DINPro-Medium"/>
                <a:cs typeface="Verdana"/>
              </a:rPr>
              <a:t> </a:t>
            </a:r>
            <a:r>
              <a:rPr sz="600" spc="-10" dirty="0">
                <a:solidFill>
                  <a:srgbClr val="001864"/>
                </a:solidFill>
                <a:latin typeface="DINPro-Medium"/>
                <a:cs typeface="Verdana"/>
              </a:rPr>
              <a:t>Bro</a:t>
            </a:r>
            <a:r>
              <a:rPr sz="600" spc="-5" dirty="0">
                <a:solidFill>
                  <a:srgbClr val="001864"/>
                </a:solidFill>
                <a:latin typeface="DINPro-Medium"/>
                <a:cs typeface="Verdana"/>
              </a:rPr>
              <a:t>w</a:t>
            </a:r>
            <a:r>
              <a:rPr sz="600" spc="10" dirty="0">
                <a:solidFill>
                  <a:srgbClr val="001864"/>
                </a:solidFill>
                <a:latin typeface="DINPro-Medium"/>
                <a:cs typeface="Verdana"/>
              </a:rPr>
              <a:t>n</a:t>
            </a:r>
            <a:r>
              <a:rPr sz="600" dirty="0">
                <a:solidFill>
                  <a:srgbClr val="001864"/>
                </a:solidFill>
                <a:latin typeface="DINPro-Medium"/>
                <a:cs typeface="Verdana"/>
              </a:rPr>
              <a:t>-</a:t>
            </a:r>
            <a:r>
              <a:rPr sz="600" spc="-5" dirty="0">
                <a:solidFill>
                  <a:srgbClr val="001864"/>
                </a:solidFill>
                <a:latin typeface="DINPro-Medium"/>
                <a:cs typeface="Verdana"/>
              </a:rPr>
              <a:t>F</a:t>
            </a:r>
            <a:r>
              <a:rPr sz="600" spc="-10" dirty="0">
                <a:solidFill>
                  <a:srgbClr val="001864"/>
                </a:solidFill>
                <a:latin typeface="DINPro-Medium"/>
                <a:cs typeface="Verdana"/>
              </a:rPr>
              <a:t>r</a:t>
            </a:r>
            <a:r>
              <a:rPr sz="600" spc="-5" dirty="0">
                <a:solidFill>
                  <a:srgbClr val="001864"/>
                </a:solidFill>
                <a:latin typeface="DINPro-Medium"/>
                <a:cs typeface="Verdana"/>
              </a:rPr>
              <a:t>andsen</a:t>
            </a:r>
            <a:r>
              <a:rPr sz="600" spc="-15" dirty="0">
                <a:solidFill>
                  <a:srgbClr val="001864"/>
                </a:solidFill>
                <a:latin typeface="DINPro-Medium"/>
                <a:cs typeface="Verdana"/>
              </a:rPr>
              <a:t> </a:t>
            </a:r>
            <a:r>
              <a:rPr sz="600" dirty="0">
                <a:solidFill>
                  <a:srgbClr val="001864"/>
                </a:solidFill>
                <a:latin typeface="DINPro-Medium"/>
                <a:cs typeface="Verdana"/>
              </a:rPr>
              <a:t>K</a:t>
            </a:r>
            <a:r>
              <a:rPr sz="600" i="1" spc="-5" dirty="0">
                <a:solidFill>
                  <a:srgbClr val="001864"/>
                </a:solidFill>
                <a:latin typeface="DINPro-Medium"/>
                <a:cs typeface="Verdana"/>
              </a:rPr>
              <a:t>,</a:t>
            </a:r>
            <a:r>
              <a:rPr sz="600" i="1" spc="-10" dirty="0">
                <a:solidFill>
                  <a:srgbClr val="001864"/>
                </a:solidFill>
                <a:latin typeface="DINPro-Medium"/>
                <a:cs typeface="Verdana"/>
              </a:rPr>
              <a:t> </a:t>
            </a:r>
            <a:r>
              <a:rPr sz="600" i="1" spc="-5" dirty="0">
                <a:solidFill>
                  <a:srgbClr val="001864"/>
                </a:solidFill>
                <a:latin typeface="DINPro-Medium"/>
                <a:cs typeface="Verdana"/>
              </a:rPr>
              <a:t>e</a:t>
            </a:r>
            <a:r>
              <a:rPr sz="600" i="1" dirty="0">
                <a:solidFill>
                  <a:srgbClr val="001864"/>
                </a:solidFill>
                <a:latin typeface="DINPro-Medium"/>
                <a:cs typeface="Verdana"/>
              </a:rPr>
              <a:t>t</a:t>
            </a:r>
            <a:r>
              <a:rPr sz="600" i="1" spc="5" dirty="0">
                <a:solidFill>
                  <a:srgbClr val="001864"/>
                </a:solidFill>
                <a:latin typeface="DINPro-Medium"/>
                <a:cs typeface="Verdana"/>
              </a:rPr>
              <a:t> </a:t>
            </a:r>
            <a:r>
              <a:rPr sz="600" i="1" dirty="0">
                <a:solidFill>
                  <a:srgbClr val="001864"/>
                </a:solidFill>
                <a:latin typeface="DINPro-Medium"/>
                <a:cs typeface="Verdana"/>
              </a:rPr>
              <a:t>al</a:t>
            </a:r>
            <a:r>
              <a:rPr sz="600" i="1" spc="-5" dirty="0">
                <a:solidFill>
                  <a:srgbClr val="001864"/>
                </a:solidFill>
                <a:latin typeface="DINPro-Medium"/>
                <a:cs typeface="Verdana"/>
              </a:rPr>
              <a:t>.</a:t>
            </a:r>
            <a:r>
              <a:rPr sz="600" i="1" spc="-10" dirty="0">
                <a:solidFill>
                  <a:srgbClr val="001864"/>
                </a:solidFill>
                <a:latin typeface="DINPro-Medium"/>
                <a:cs typeface="Verdana"/>
              </a:rPr>
              <a:t> </a:t>
            </a:r>
            <a:r>
              <a:rPr sz="600" spc="-5" dirty="0">
                <a:solidFill>
                  <a:srgbClr val="001864"/>
                </a:solidFill>
                <a:latin typeface="DINPro-Medium"/>
                <a:cs typeface="Verdana"/>
              </a:rPr>
              <a:t>L</a:t>
            </a:r>
            <a:r>
              <a:rPr sz="600" spc="10" dirty="0">
                <a:solidFill>
                  <a:srgbClr val="001864"/>
                </a:solidFill>
                <a:latin typeface="DINPro-Medium"/>
                <a:cs typeface="Verdana"/>
              </a:rPr>
              <a:t>i</a:t>
            </a:r>
            <a:r>
              <a:rPr sz="600" spc="-10" dirty="0">
                <a:solidFill>
                  <a:srgbClr val="001864"/>
                </a:solidFill>
                <a:latin typeface="DINPro-Medium"/>
                <a:cs typeface="Verdana"/>
              </a:rPr>
              <a:t>r</a:t>
            </a:r>
            <a:r>
              <a:rPr sz="600" spc="-5" dirty="0">
                <a:solidFill>
                  <a:srgbClr val="001864"/>
                </a:solidFill>
                <a:latin typeface="DINPro-Medium"/>
                <a:cs typeface="Verdana"/>
              </a:rPr>
              <a:t>a</a:t>
            </a:r>
            <a:r>
              <a:rPr sz="600" spc="-10" dirty="0">
                <a:solidFill>
                  <a:srgbClr val="001864"/>
                </a:solidFill>
                <a:latin typeface="DINPro-Medium"/>
                <a:cs typeface="Verdana"/>
              </a:rPr>
              <a:t>g</a:t>
            </a:r>
            <a:r>
              <a:rPr sz="600" spc="10" dirty="0">
                <a:solidFill>
                  <a:srgbClr val="001864"/>
                </a:solidFill>
                <a:latin typeface="DINPro-Medium"/>
                <a:cs typeface="Verdana"/>
              </a:rPr>
              <a:t>l</a:t>
            </a:r>
            <a:r>
              <a:rPr sz="600" spc="-5" dirty="0">
                <a:solidFill>
                  <a:srgbClr val="001864"/>
                </a:solidFill>
                <a:latin typeface="DINPro-Medium"/>
                <a:cs typeface="Verdana"/>
              </a:rPr>
              <a:t>u</a:t>
            </a:r>
            <a:r>
              <a:rPr sz="600" spc="-10" dirty="0">
                <a:solidFill>
                  <a:srgbClr val="001864"/>
                </a:solidFill>
                <a:latin typeface="DINPro-Medium"/>
                <a:cs typeface="Verdana"/>
              </a:rPr>
              <a:t>t</a:t>
            </a:r>
            <a:r>
              <a:rPr sz="600" dirty="0">
                <a:solidFill>
                  <a:srgbClr val="001864"/>
                </a:solidFill>
                <a:latin typeface="DINPro-Medium"/>
                <a:cs typeface="Verdana"/>
              </a:rPr>
              <a:t>i</a:t>
            </a:r>
            <a:r>
              <a:rPr sz="600" spc="-5" dirty="0">
                <a:solidFill>
                  <a:srgbClr val="001864"/>
                </a:solidFill>
                <a:latin typeface="DINPro-Medium"/>
                <a:cs typeface="Verdana"/>
              </a:rPr>
              <a:t>de</a:t>
            </a:r>
            <a:r>
              <a:rPr sz="600" spc="-30" dirty="0">
                <a:solidFill>
                  <a:srgbClr val="001864"/>
                </a:solidFill>
                <a:latin typeface="DINPro-Medium"/>
                <a:cs typeface="Verdana"/>
              </a:rPr>
              <a:t> </a:t>
            </a:r>
            <a:r>
              <a:rPr sz="600" spc="-5" dirty="0">
                <a:solidFill>
                  <a:srgbClr val="001864"/>
                </a:solidFill>
                <a:latin typeface="DINPro-Medium"/>
                <a:cs typeface="Verdana"/>
              </a:rPr>
              <a:t>an</a:t>
            </a:r>
            <a:r>
              <a:rPr sz="600" dirty="0">
                <a:solidFill>
                  <a:srgbClr val="001864"/>
                </a:solidFill>
                <a:latin typeface="DINPro-Medium"/>
                <a:cs typeface="Verdana"/>
              </a:rPr>
              <a:t>d </a:t>
            </a:r>
            <a:r>
              <a:rPr sz="600" spc="-5" dirty="0">
                <a:solidFill>
                  <a:srgbClr val="001864"/>
                </a:solidFill>
                <a:latin typeface="DINPro-Medium"/>
                <a:cs typeface="Verdana"/>
              </a:rPr>
              <a:t>ca</a:t>
            </a:r>
            <a:r>
              <a:rPr sz="600" spc="-10" dirty="0">
                <a:solidFill>
                  <a:srgbClr val="001864"/>
                </a:solidFill>
                <a:latin typeface="DINPro-Medium"/>
                <a:cs typeface="Verdana"/>
              </a:rPr>
              <a:t>r</a:t>
            </a:r>
            <a:r>
              <a:rPr sz="600" spc="-5" dirty="0">
                <a:solidFill>
                  <a:srgbClr val="001864"/>
                </a:solidFill>
                <a:latin typeface="DINPro-Medium"/>
                <a:cs typeface="Verdana"/>
              </a:rPr>
              <a:t>d</a:t>
            </a:r>
            <a:r>
              <a:rPr sz="600" spc="10" dirty="0">
                <a:solidFill>
                  <a:srgbClr val="001864"/>
                </a:solidFill>
                <a:latin typeface="DINPro-Medium"/>
                <a:cs typeface="Verdana"/>
              </a:rPr>
              <a:t>i</a:t>
            </a:r>
            <a:r>
              <a:rPr sz="600" spc="-10" dirty="0">
                <a:solidFill>
                  <a:srgbClr val="001864"/>
                </a:solidFill>
                <a:latin typeface="DINPro-Medium"/>
                <a:cs typeface="Verdana"/>
              </a:rPr>
              <a:t>o</a:t>
            </a:r>
            <a:r>
              <a:rPr sz="600" spc="-5" dirty="0">
                <a:solidFill>
                  <a:srgbClr val="001864"/>
                </a:solidFill>
                <a:latin typeface="DINPro-Medium"/>
                <a:cs typeface="Verdana"/>
              </a:rPr>
              <a:t>vas</a:t>
            </a:r>
            <a:r>
              <a:rPr sz="600" spc="-10" dirty="0">
                <a:solidFill>
                  <a:srgbClr val="001864"/>
                </a:solidFill>
                <a:latin typeface="DINPro-Medium"/>
                <a:cs typeface="Verdana"/>
              </a:rPr>
              <a:t>c</a:t>
            </a:r>
            <a:r>
              <a:rPr sz="600" spc="-5" dirty="0">
                <a:solidFill>
                  <a:srgbClr val="001864"/>
                </a:solidFill>
                <a:latin typeface="DINPro-Medium"/>
                <a:cs typeface="Verdana"/>
              </a:rPr>
              <a:t>u</a:t>
            </a:r>
            <a:r>
              <a:rPr sz="600" dirty="0">
                <a:solidFill>
                  <a:srgbClr val="001864"/>
                </a:solidFill>
                <a:latin typeface="DINPro-Medium"/>
                <a:cs typeface="Verdana"/>
              </a:rPr>
              <a:t>l</a:t>
            </a:r>
            <a:r>
              <a:rPr sz="600" spc="-5" dirty="0">
                <a:solidFill>
                  <a:srgbClr val="001864"/>
                </a:solidFill>
                <a:latin typeface="DINPro-Medium"/>
                <a:cs typeface="Verdana"/>
              </a:rPr>
              <a:t>ar</a:t>
            </a:r>
            <a:r>
              <a:rPr sz="600" spc="-40" dirty="0">
                <a:solidFill>
                  <a:srgbClr val="001864"/>
                </a:solidFill>
                <a:latin typeface="DINPro-Medium"/>
                <a:cs typeface="Verdana"/>
              </a:rPr>
              <a:t> </a:t>
            </a:r>
            <a:r>
              <a:rPr sz="600" spc="-10" dirty="0">
                <a:solidFill>
                  <a:srgbClr val="001864"/>
                </a:solidFill>
                <a:latin typeface="DINPro-Medium"/>
                <a:cs typeface="Verdana"/>
              </a:rPr>
              <a:t>o</a:t>
            </a:r>
            <a:r>
              <a:rPr sz="600" spc="-5" dirty="0">
                <a:solidFill>
                  <a:srgbClr val="001864"/>
                </a:solidFill>
                <a:latin typeface="DINPro-Medium"/>
                <a:cs typeface="Verdana"/>
              </a:rPr>
              <a:t>u</a:t>
            </a:r>
            <a:r>
              <a:rPr sz="600" dirty="0">
                <a:solidFill>
                  <a:srgbClr val="001864"/>
                </a:solidFill>
                <a:latin typeface="DINPro-Medium"/>
                <a:cs typeface="Verdana"/>
              </a:rPr>
              <a:t>t</a:t>
            </a:r>
            <a:r>
              <a:rPr sz="600" spc="-5" dirty="0">
                <a:solidFill>
                  <a:srgbClr val="001864"/>
                </a:solidFill>
                <a:latin typeface="DINPro-Medium"/>
                <a:cs typeface="Verdana"/>
              </a:rPr>
              <a:t>c</a:t>
            </a:r>
            <a:r>
              <a:rPr sz="600" spc="-10" dirty="0">
                <a:solidFill>
                  <a:srgbClr val="001864"/>
                </a:solidFill>
                <a:latin typeface="DINPro-Medium"/>
                <a:cs typeface="Verdana"/>
              </a:rPr>
              <a:t>o</a:t>
            </a:r>
            <a:r>
              <a:rPr sz="600" spc="-5" dirty="0">
                <a:solidFill>
                  <a:srgbClr val="001864"/>
                </a:solidFill>
                <a:latin typeface="DINPro-Medium"/>
                <a:cs typeface="Verdana"/>
              </a:rPr>
              <a:t>mes </a:t>
            </a:r>
            <a:r>
              <a:rPr sz="600" spc="10" dirty="0">
                <a:solidFill>
                  <a:srgbClr val="001864"/>
                </a:solidFill>
                <a:latin typeface="DINPro-Medium"/>
                <a:cs typeface="Verdana"/>
              </a:rPr>
              <a:t>i</a:t>
            </a:r>
            <a:r>
              <a:rPr sz="600" spc="-5" dirty="0">
                <a:solidFill>
                  <a:srgbClr val="001864"/>
                </a:solidFill>
                <a:latin typeface="DINPro-Medium"/>
                <a:cs typeface="Verdana"/>
              </a:rPr>
              <a:t>n</a:t>
            </a:r>
            <a:r>
              <a:rPr sz="600" spc="-30" dirty="0">
                <a:solidFill>
                  <a:srgbClr val="001864"/>
                </a:solidFill>
                <a:latin typeface="DINPro-Medium"/>
                <a:cs typeface="Verdana"/>
              </a:rPr>
              <a:t> </a:t>
            </a:r>
            <a:r>
              <a:rPr sz="600" dirty="0">
                <a:solidFill>
                  <a:srgbClr val="001864"/>
                </a:solidFill>
                <a:latin typeface="DINPro-Medium"/>
                <a:cs typeface="Verdana"/>
              </a:rPr>
              <a:t>t</a:t>
            </a:r>
            <a:r>
              <a:rPr sz="600" spc="-5" dirty="0">
                <a:solidFill>
                  <a:srgbClr val="001864"/>
                </a:solidFill>
                <a:latin typeface="DINPro-Medium"/>
                <a:cs typeface="Verdana"/>
              </a:rPr>
              <a:t>ype</a:t>
            </a:r>
            <a:r>
              <a:rPr sz="600" spc="5" dirty="0">
                <a:solidFill>
                  <a:srgbClr val="001864"/>
                </a:solidFill>
                <a:latin typeface="DINPro-Medium"/>
                <a:cs typeface="Verdana"/>
              </a:rPr>
              <a:t> </a:t>
            </a:r>
            <a:r>
              <a:rPr sz="600" spc="-5" dirty="0">
                <a:solidFill>
                  <a:srgbClr val="001864"/>
                </a:solidFill>
                <a:latin typeface="DINPro-Medium"/>
                <a:cs typeface="Verdana"/>
              </a:rPr>
              <a:t>2</a:t>
            </a:r>
            <a:r>
              <a:rPr sz="600" spc="5" dirty="0">
                <a:solidFill>
                  <a:srgbClr val="001864"/>
                </a:solidFill>
                <a:latin typeface="DINPro-Medium"/>
                <a:cs typeface="Verdana"/>
              </a:rPr>
              <a:t> </a:t>
            </a:r>
            <a:r>
              <a:rPr sz="600" spc="-5" dirty="0">
                <a:solidFill>
                  <a:srgbClr val="001864"/>
                </a:solidFill>
                <a:latin typeface="DINPro-Medium"/>
                <a:cs typeface="Verdana"/>
              </a:rPr>
              <a:t>d</a:t>
            </a:r>
            <a:r>
              <a:rPr sz="600" spc="10" dirty="0">
                <a:solidFill>
                  <a:srgbClr val="001864"/>
                </a:solidFill>
                <a:latin typeface="DINPro-Medium"/>
                <a:cs typeface="Verdana"/>
              </a:rPr>
              <a:t>i</a:t>
            </a:r>
            <a:r>
              <a:rPr sz="600" spc="-5" dirty="0">
                <a:solidFill>
                  <a:srgbClr val="001864"/>
                </a:solidFill>
                <a:latin typeface="DINPro-Medium"/>
                <a:cs typeface="Verdana"/>
              </a:rPr>
              <a:t>a</a:t>
            </a:r>
            <a:r>
              <a:rPr sz="600" spc="-10" dirty="0">
                <a:solidFill>
                  <a:srgbClr val="001864"/>
                </a:solidFill>
                <a:latin typeface="DINPro-Medium"/>
                <a:cs typeface="Verdana"/>
              </a:rPr>
              <a:t>b</a:t>
            </a:r>
            <a:r>
              <a:rPr sz="600" spc="-5" dirty="0">
                <a:solidFill>
                  <a:srgbClr val="001864"/>
                </a:solidFill>
                <a:latin typeface="DINPro-Medium"/>
                <a:cs typeface="Verdana"/>
              </a:rPr>
              <a:t>e</a:t>
            </a:r>
            <a:r>
              <a:rPr sz="600" dirty="0">
                <a:solidFill>
                  <a:srgbClr val="001864"/>
                </a:solidFill>
                <a:latin typeface="DINPro-Medium"/>
                <a:cs typeface="Verdana"/>
              </a:rPr>
              <a:t>t</a:t>
            </a:r>
            <a:r>
              <a:rPr sz="600" spc="-5" dirty="0">
                <a:solidFill>
                  <a:srgbClr val="001864"/>
                </a:solidFill>
                <a:latin typeface="DINPro-Medium"/>
                <a:cs typeface="Verdana"/>
              </a:rPr>
              <a:t>es. </a:t>
            </a:r>
            <a:r>
              <a:rPr sz="600" i="1" dirty="0">
                <a:solidFill>
                  <a:srgbClr val="001864"/>
                </a:solidFill>
                <a:latin typeface="DINPro-Medium"/>
                <a:cs typeface="Verdana"/>
              </a:rPr>
              <a:t>T</a:t>
            </a:r>
            <a:r>
              <a:rPr sz="600" i="1" spc="-5" dirty="0">
                <a:solidFill>
                  <a:srgbClr val="001864"/>
                </a:solidFill>
                <a:latin typeface="DINPro-Medium"/>
                <a:cs typeface="Verdana"/>
              </a:rPr>
              <a:t>he</a:t>
            </a:r>
            <a:r>
              <a:rPr sz="600" i="1" spc="-10" dirty="0">
                <a:solidFill>
                  <a:srgbClr val="001864"/>
                </a:solidFill>
                <a:latin typeface="DINPro-Medium"/>
                <a:cs typeface="Verdana"/>
              </a:rPr>
              <a:t> </a:t>
            </a:r>
            <a:r>
              <a:rPr sz="600" i="1" spc="-5" dirty="0">
                <a:solidFill>
                  <a:srgbClr val="001864"/>
                </a:solidFill>
                <a:latin typeface="DINPro-Medium"/>
                <a:cs typeface="Verdana"/>
              </a:rPr>
              <a:t>Ne</a:t>
            </a:r>
            <a:r>
              <a:rPr sz="600" i="1" dirty="0">
                <a:solidFill>
                  <a:srgbClr val="001864"/>
                </a:solidFill>
                <a:latin typeface="DINPro-Medium"/>
                <a:cs typeface="Verdana"/>
              </a:rPr>
              <a:t>w</a:t>
            </a:r>
            <a:r>
              <a:rPr sz="600" i="1" spc="5" dirty="0">
                <a:solidFill>
                  <a:srgbClr val="001864"/>
                </a:solidFill>
                <a:latin typeface="DINPro-Medium"/>
                <a:cs typeface="Verdana"/>
              </a:rPr>
              <a:t> </a:t>
            </a:r>
            <a:r>
              <a:rPr sz="600" i="1" dirty="0">
                <a:solidFill>
                  <a:srgbClr val="001864"/>
                </a:solidFill>
                <a:latin typeface="DINPro-Medium"/>
                <a:cs typeface="Verdana"/>
              </a:rPr>
              <a:t>E</a:t>
            </a:r>
            <a:r>
              <a:rPr sz="600" i="1" spc="-5" dirty="0">
                <a:solidFill>
                  <a:srgbClr val="001864"/>
                </a:solidFill>
                <a:latin typeface="DINPro-Medium"/>
                <a:cs typeface="Verdana"/>
              </a:rPr>
              <a:t>nglan</a:t>
            </a:r>
            <a:r>
              <a:rPr sz="600" i="1" dirty="0">
                <a:solidFill>
                  <a:srgbClr val="001864"/>
                </a:solidFill>
                <a:latin typeface="DINPro-Medium"/>
                <a:cs typeface="Verdana"/>
              </a:rPr>
              <a:t>d</a:t>
            </a:r>
            <a:r>
              <a:rPr sz="600" i="1" spc="-25" dirty="0">
                <a:solidFill>
                  <a:srgbClr val="001864"/>
                </a:solidFill>
                <a:latin typeface="DINPro-Medium"/>
                <a:cs typeface="Verdana"/>
              </a:rPr>
              <a:t> </a:t>
            </a:r>
            <a:r>
              <a:rPr sz="600" i="1" spc="-5" dirty="0">
                <a:solidFill>
                  <a:srgbClr val="001864"/>
                </a:solidFill>
                <a:latin typeface="DINPro-Medium"/>
                <a:cs typeface="Verdana"/>
              </a:rPr>
              <a:t>j</a:t>
            </a:r>
            <a:r>
              <a:rPr sz="600" i="1" spc="-10" dirty="0">
                <a:solidFill>
                  <a:srgbClr val="001864"/>
                </a:solidFill>
                <a:latin typeface="DINPro-Medium"/>
                <a:cs typeface="Verdana"/>
              </a:rPr>
              <a:t>o</a:t>
            </a:r>
            <a:r>
              <a:rPr sz="600" i="1" spc="-5" dirty="0">
                <a:solidFill>
                  <a:srgbClr val="001864"/>
                </a:solidFill>
                <a:latin typeface="DINPro-Medium"/>
                <a:cs typeface="Verdana"/>
              </a:rPr>
              <a:t>u</a:t>
            </a:r>
            <a:r>
              <a:rPr sz="600" i="1" spc="-10" dirty="0">
                <a:solidFill>
                  <a:srgbClr val="001864"/>
                </a:solidFill>
                <a:latin typeface="DINPro-Medium"/>
                <a:cs typeface="Verdana"/>
              </a:rPr>
              <a:t>r</a:t>
            </a:r>
            <a:r>
              <a:rPr sz="600" i="1" spc="-5" dirty="0">
                <a:solidFill>
                  <a:srgbClr val="001864"/>
                </a:solidFill>
                <a:latin typeface="DINPro-Medium"/>
                <a:cs typeface="Verdana"/>
              </a:rPr>
              <a:t>n</a:t>
            </a:r>
            <a:r>
              <a:rPr sz="600" i="1" dirty="0">
                <a:solidFill>
                  <a:srgbClr val="001864"/>
                </a:solidFill>
                <a:latin typeface="DINPro-Medium"/>
                <a:cs typeface="Verdana"/>
              </a:rPr>
              <a:t>al</a:t>
            </a:r>
            <a:r>
              <a:rPr sz="600" i="1" spc="-20" dirty="0">
                <a:solidFill>
                  <a:srgbClr val="001864"/>
                </a:solidFill>
                <a:latin typeface="DINPro-Medium"/>
                <a:cs typeface="Verdana"/>
              </a:rPr>
              <a:t> </a:t>
            </a:r>
            <a:r>
              <a:rPr sz="600" i="1" spc="-10" dirty="0">
                <a:solidFill>
                  <a:srgbClr val="001864"/>
                </a:solidFill>
                <a:latin typeface="DINPro-Medium"/>
                <a:cs typeface="Verdana"/>
              </a:rPr>
              <a:t>o</a:t>
            </a:r>
            <a:r>
              <a:rPr sz="600" i="1" spc="-5" dirty="0">
                <a:solidFill>
                  <a:srgbClr val="001864"/>
                </a:solidFill>
                <a:latin typeface="DINPro-Medium"/>
                <a:cs typeface="Verdana"/>
              </a:rPr>
              <a:t>f</a:t>
            </a:r>
            <a:r>
              <a:rPr sz="600" i="1" spc="5" dirty="0">
                <a:solidFill>
                  <a:srgbClr val="001864"/>
                </a:solidFill>
                <a:latin typeface="DINPro-Medium"/>
                <a:cs typeface="Verdana"/>
              </a:rPr>
              <a:t> </a:t>
            </a:r>
            <a:r>
              <a:rPr sz="600" i="1" dirty="0">
                <a:solidFill>
                  <a:srgbClr val="001864"/>
                </a:solidFill>
                <a:latin typeface="DINPro-Medium"/>
                <a:cs typeface="Verdana"/>
              </a:rPr>
              <a:t>m</a:t>
            </a:r>
            <a:r>
              <a:rPr sz="600" i="1" spc="-5" dirty="0">
                <a:solidFill>
                  <a:srgbClr val="001864"/>
                </a:solidFill>
                <a:latin typeface="DINPro-Medium"/>
                <a:cs typeface="Verdana"/>
              </a:rPr>
              <a:t>ed</a:t>
            </a:r>
            <a:r>
              <a:rPr sz="600" i="1" dirty="0">
                <a:solidFill>
                  <a:srgbClr val="001864"/>
                </a:solidFill>
                <a:latin typeface="DINPro-Medium"/>
                <a:cs typeface="Verdana"/>
              </a:rPr>
              <a:t>ici</a:t>
            </a:r>
            <a:r>
              <a:rPr sz="600" i="1" spc="-5" dirty="0">
                <a:solidFill>
                  <a:srgbClr val="001864"/>
                </a:solidFill>
                <a:latin typeface="DINPro-Medium"/>
                <a:cs typeface="Verdana"/>
              </a:rPr>
              <a:t>n</a:t>
            </a:r>
            <a:r>
              <a:rPr sz="600" i="1" spc="5" dirty="0">
                <a:solidFill>
                  <a:srgbClr val="001864"/>
                </a:solidFill>
                <a:latin typeface="DINPro-Medium"/>
                <a:cs typeface="Verdana"/>
              </a:rPr>
              <a:t>e</a:t>
            </a:r>
            <a:r>
              <a:rPr sz="600" spc="-5" dirty="0">
                <a:solidFill>
                  <a:srgbClr val="001864"/>
                </a:solidFill>
                <a:latin typeface="DINPro-Medium"/>
                <a:cs typeface="Verdana"/>
              </a:rPr>
              <a:t>.</a:t>
            </a:r>
            <a:r>
              <a:rPr sz="600" spc="-25" dirty="0">
                <a:solidFill>
                  <a:srgbClr val="001864"/>
                </a:solidFill>
                <a:latin typeface="DINPro-Medium"/>
                <a:cs typeface="Verdana"/>
              </a:rPr>
              <a:t> </a:t>
            </a:r>
            <a:r>
              <a:rPr sz="600" spc="-5" dirty="0">
                <a:solidFill>
                  <a:srgbClr val="001864"/>
                </a:solidFill>
                <a:latin typeface="DINPro-Medium"/>
                <a:cs typeface="Verdana"/>
              </a:rPr>
              <a:t>2016</a:t>
            </a:r>
            <a:r>
              <a:rPr sz="600" dirty="0">
                <a:solidFill>
                  <a:srgbClr val="001864"/>
                </a:solidFill>
                <a:latin typeface="DINPro-Medium"/>
                <a:cs typeface="Verdana"/>
              </a:rPr>
              <a:t>;</a:t>
            </a:r>
            <a:r>
              <a:rPr sz="600" spc="15" dirty="0">
                <a:solidFill>
                  <a:srgbClr val="001864"/>
                </a:solidFill>
                <a:latin typeface="DINPro-Medium"/>
                <a:cs typeface="Verdana"/>
              </a:rPr>
              <a:t> </a:t>
            </a:r>
            <a:r>
              <a:rPr sz="600" spc="-5" dirty="0">
                <a:solidFill>
                  <a:srgbClr val="001864"/>
                </a:solidFill>
                <a:latin typeface="DINPro-Medium"/>
                <a:cs typeface="Verdana"/>
              </a:rPr>
              <a:t>In P</a:t>
            </a:r>
            <a:r>
              <a:rPr sz="600" spc="-10" dirty="0">
                <a:solidFill>
                  <a:srgbClr val="001864"/>
                </a:solidFill>
                <a:latin typeface="DINPro-Medium"/>
                <a:cs typeface="Verdana"/>
              </a:rPr>
              <a:t>r</a:t>
            </a:r>
            <a:r>
              <a:rPr sz="600" spc="-5" dirty="0">
                <a:solidFill>
                  <a:srgbClr val="001864"/>
                </a:solidFill>
                <a:latin typeface="DINPro-Medium"/>
                <a:cs typeface="Verdana"/>
              </a:rPr>
              <a:t>ess</a:t>
            </a:r>
            <a:endParaRPr sz="600" dirty="0">
              <a:solidFill>
                <a:prstClr val="black"/>
              </a:solidFill>
              <a:latin typeface="DINPro-Medium"/>
              <a:cs typeface="Verdana"/>
            </a:endParaRPr>
          </a:p>
          <a:p>
            <a:pPr marL="12701" defTabSz="829178"/>
            <a:r>
              <a:rPr sz="600" spc="-5" dirty="0">
                <a:solidFill>
                  <a:srgbClr val="001864"/>
                </a:solidFill>
                <a:latin typeface="DINPro-Medium"/>
                <a:cs typeface="Verdana"/>
              </a:rPr>
              <a:t>and</a:t>
            </a:r>
            <a:r>
              <a:rPr sz="600" spc="-10" dirty="0">
                <a:solidFill>
                  <a:srgbClr val="001864"/>
                </a:solidFill>
                <a:latin typeface="DINPro-Medium"/>
                <a:cs typeface="Verdana"/>
              </a:rPr>
              <a:t> B</a:t>
            </a:r>
            <a:r>
              <a:rPr sz="600" spc="-5" dirty="0">
                <a:solidFill>
                  <a:srgbClr val="001864"/>
                </a:solidFill>
                <a:latin typeface="DINPro-Medium"/>
                <a:cs typeface="Verdana"/>
              </a:rPr>
              <a:t>use</a:t>
            </a:r>
            <a:r>
              <a:rPr sz="600" spc="5" dirty="0">
                <a:solidFill>
                  <a:srgbClr val="001864"/>
                </a:solidFill>
                <a:latin typeface="DINPro-Medium"/>
                <a:cs typeface="Verdana"/>
              </a:rPr>
              <a:t> </a:t>
            </a:r>
            <a:r>
              <a:rPr sz="600" spc="-5" dirty="0">
                <a:solidFill>
                  <a:srgbClr val="001864"/>
                </a:solidFill>
                <a:latin typeface="DINPro-Medium"/>
                <a:cs typeface="Verdana"/>
              </a:rPr>
              <a:t>e</a:t>
            </a:r>
            <a:r>
              <a:rPr sz="600" dirty="0">
                <a:solidFill>
                  <a:srgbClr val="001864"/>
                </a:solidFill>
                <a:latin typeface="DINPro-Medium"/>
                <a:cs typeface="Verdana"/>
              </a:rPr>
              <a:t>t</a:t>
            </a:r>
            <a:r>
              <a:rPr sz="600" spc="5" dirty="0">
                <a:solidFill>
                  <a:srgbClr val="001864"/>
                </a:solidFill>
                <a:latin typeface="DINPro-Medium"/>
                <a:cs typeface="Verdana"/>
              </a:rPr>
              <a:t> </a:t>
            </a:r>
            <a:r>
              <a:rPr sz="600" dirty="0">
                <a:solidFill>
                  <a:srgbClr val="001864"/>
                </a:solidFill>
                <a:latin typeface="DINPro-Medium"/>
                <a:cs typeface="Verdana"/>
              </a:rPr>
              <a:t>a</a:t>
            </a:r>
            <a:r>
              <a:rPr sz="600" spc="10" dirty="0">
                <a:solidFill>
                  <a:srgbClr val="001864"/>
                </a:solidFill>
                <a:latin typeface="DINPro-Medium"/>
                <a:cs typeface="Verdana"/>
              </a:rPr>
              <a:t>l</a:t>
            </a:r>
            <a:r>
              <a:rPr sz="600" spc="-10" dirty="0">
                <a:solidFill>
                  <a:srgbClr val="001864"/>
                </a:solidFill>
                <a:latin typeface="DINPro-Medium"/>
                <a:cs typeface="Verdana"/>
              </a:rPr>
              <a:t>.</a:t>
            </a:r>
            <a:r>
              <a:rPr sz="600" spc="-5" dirty="0">
                <a:solidFill>
                  <a:srgbClr val="001864"/>
                </a:solidFill>
                <a:latin typeface="DINPro-Medium"/>
                <a:cs typeface="Verdana"/>
              </a:rPr>
              <a:t>,</a:t>
            </a:r>
            <a:r>
              <a:rPr sz="600" spc="-25" dirty="0">
                <a:solidFill>
                  <a:srgbClr val="001864"/>
                </a:solidFill>
                <a:latin typeface="DINPro-Medium"/>
                <a:cs typeface="Verdana"/>
              </a:rPr>
              <a:t> </a:t>
            </a:r>
            <a:r>
              <a:rPr sz="600" spc="-10" dirty="0">
                <a:solidFill>
                  <a:srgbClr val="001864"/>
                </a:solidFill>
                <a:latin typeface="DINPro-Medium"/>
                <a:cs typeface="Verdana"/>
              </a:rPr>
              <a:t>S</a:t>
            </a:r>
            <a:r>
              <a:rPr sz="600" spc="-5" dirty="0">
                <a:solidFill>
                  <a:srgbClr val="001864"/>
                </a:solidFill>
                <a:latin typeface="DINPro-Medium"/>
                <a:cs typeface="Verdana"/>
              </a:rPr>
              <a:t>ymp</a:t>
            </a:r>
            <a:r>
              <a:rPr sz="600" spc="-10" dirty="0">
                <a:solidFill>
                  <a:srgbClr val="001864"/>
                </a:solidFill>
                <a:latin typeface="DINPro-Medium"/>
                <a:cs typeface="Verdana"/>
              </a:rPr>
              <a:t>o</a:t>
            </a:r>
            <a:r>
              <a:rPr sz="600" dirty="0">
                <a:solidFill>
                  <a:srgbClr val="001864"/>
                </a:solidFill>
                <a:latin typeface="DINPro-Medium"/>
                <a:cs typeface="Verdana"/>
              </a:rPr>
              <a:t>s</a:t>
            </a:r>
            <a:r>
              <a:rPr sz="600" spc="10" dirty="0">
                <a:solidFill>
                  <a:srgbClr val="001864"/>
                </a:solidFill>
                <a:latin typeface="DINPro-Medium"/>
                <a:cs typeface="Verdana"/>
              </a:rPr>
              <a:t>i</a:t>
            </a:r>
            <a:r>
              <a:rPr sz="600" spc="-5" dirty="0">
                <a:solidFill>
                  <a:srgbClr val="001864"/>
                </a:solidFill>
                <a:latin typeface="DINPro-Medium"/>
                <a:cs typeface="Verdana"/>
              </a:rPr>
              <a:t>um</a:t>
            </a:r>
            <a:r>
              <a:rPr sz="600" spc="-30" dirty="0">
                <a:solidFill>
                  <a:srgbClr val="001864"/>
                </a:solidFill>
                <a:latin typeface="DINPro-Medium"/>
                <a:cs typeface="Verdana"/>
              </a:rPr>
              <a:t> </a:t>
            </a:r>
            <a:r>
              <a:rPr sz="600" dirty="0">
                <a:solidFill>
                  <a:srgbClr val="001864"/>
                </a:solidFill>
                <a:latin typeface="DINPro-Medium"/>
                <a:cs typeface="Verdana"/>
              </a:rPr>
              <a:t>3-CT-</a:t>
            </a:r>
            <a:r>
              <a:rPr sz="600" spc="-10" dirty="0">
                <a:solidFill>
                  <a:srgbClr val="001864"/>
                </a:solidFill>
                <a:latin typeface="DINPro-Medium"/>
                <a:cs typeface="Verdana"/>
              </a:rPr>
              <a:t>S</a:t>
            </a:r>
            <a:r>
              <a:rPr sz="600" dirty="0">
                <a:solidFill>
                  <a:srgbClr val="001864"/>
                </a:solidFill>
                <a:latin typeface="DINPro-Medium"/>
                <a:cs typeface="Verdana"/>
              </a:rPr>
              <a:t>Y</a:t>
            </a:r>
            <a:r>
              <a:rPr sz="600" spc="-5" dirty="0">
                <a:solidFill>
                  <a:srgbClr val="001864"/>
                </a:solidFill>
                <a:latin typeface="DINPro-Medium"/>
                <a:cs typeface="Verdana"/>
              </a:rPr>
              <a:t>24,</a:t>
            </a:r>
            <a:r>
              <a:rPr sz="600" spc="10" dirty="0">
                <a:solidFill>
                  <a:srgbClr val="001864"/>
                </a:solidFill>
                <a:latin typeface="DINPro-Medium"/>
                <a:cs typeface="Verdana"/>
              </a:rPr>
              <a:t> </a:t>
            </a:r>
            <a:r>
              <a:rPr sz="600" spc="-10" dirty="0">
                <a:solidFill>
                  <a:srgbClr val="001864"/>
                </a:solidFill>
                <a:latin typeface="DINPro-Medium"/>
                <a:cs typeface="Verdana"/>
              </a:rPr>
              <a:t>A</a:t>
            </a:r>
            <a:r>
              <a:rPr sz="600" dirty="0">
                <a:solidFill>
                  <a:srgbClr val="001864"/>
                </a:solidFill>
                <a:latin typeface="DINPro-Medium"/>
                <a:cs typeface="Verdana"/>
              </a:rPr>
              <a:t>D</a:t>
            </a:r>
            <a:r>
              <a:rPr sz="600" spc="-5" dirty="0">
                <a:solidFill>
                  <a:srgbClr val="001864"/>
                </a:solidFill>
                <a:latin typeface="DINPro-Medium"/>
                <a:cs typeface="Verdana"/>
              </a:rPr>
              <a:t>A</a:t>
            </a:r>
            <a:r>
              <a:rPr sz="600" dirty="0">
                <a:solidFill>
                  <a:srgbClr val="001864"/>
                </a:solidFill>
                <a:latin typeface="DINPro-Medium"/>
                <a:cs typeface="Verdana"/>
              </a:rPr>
              <a:t> </a:t>
            </a:r>
            <a:r>
              <a:rPr sz="600" spc="-5" dirty="0">
                <a:solidFill>
                  <a:srgbClr val="001864"/>
                </a:solidFill>
                <a:latin typeface="DINPro-Medium"/>
                <a:cs typeface="Verdana"/>
              </a:rPr>
              <a:t>2016</a:t>
            </a:r>
            <a:endParaRPr sz="600" dirty="0">
              <a:solidFill>
                <a:prstClr val="black"/>
              </a:solidFill>
              <a:latin typeface="DINPro-Medium"/>
              <a:cs typeface="Verdana"/>
            </a:endParaRPr>
          </a:p>
        </p:txBody>
      </p:sp>
      <p:sp>
        <p:nvSpPr>
          <p:cNvPr id="72" name="Rectangle 71"/>
          <p:cNvSpPr/>
          <p:nvPr/>
        </p:nvSpPr>
        <p:spPr>
          <a:xfrm>
            <a:off x="1524000" y="970678"/>
            <a:ext cx="3637855" cy="369332"/>
          </a:xfrm>
          <a:prstGeom prst="rect">
            <a:avLst/>
          </a:prstGeom>
        </p:spPr>
        <p:txBody>
          <a:bodyPr wrap="none">
            <a:spAutoFit/>
          </a:bodyPr>
          <a:lstStyle/>
          <a:p>
            <a:pPr marL="12701" marR="5080" defTabSz="829178"/>
            <a:r>
              <a:rPr lang="ru-RU" b="1" u="sng" dirty="0">
                <a:solidFill>
                  <a:srgbClr val="001864"/>
                </a:solidFill>
                <a:latin typeface="DINPro-Medium"/>
                <a:cs typeface="Verdana"/>
              </a:rPr>
              <a:t>Макрососудистые осложнения</a:t>
            </a:r>
            <a:endParaRPr lang="ru-RU" u="sng" dirty="0">
              <a:solidFill>
                <a:prstClr val="black"/>
              </a:solidFill>
              <a:latin typeface="DINPro-Medium"/>
              <a:cs typeface="Verdana"/>
            </a:endParaRPr>
          </a:p>
        </p:txBody>
      </p:sp>
      <p:sp>
        <p:nvSpPr>
          <p:cNvPr id="73" name="Title 72"/>
          <p:cNvSpPr>
            <a:spLocks noGrp="1"/>
          </p:cNvSpPr>
          <p:nvPr>
            <p:ph type="title"/>
          </p:nvPr>
        </p:nvSpPr>
        <p:spPr>
          <a:xfrm>
            <a:off x="1117599" y="65472"/>
            <a:ext cx="10464799" cy="775507"/>
          </a:xfrm>
        </p:spPr>
        <p:txBody>
          <a:bodyPr/>
          <a:lstStyle/>
          <a:p>
            <a:r>
              <a:rPr lang="en-US" b="1" dirty="0">
                <a:solidFill>
                  <a:srgbClr val="002060"/>
                </a:solidFill>
              </a:rPr>
              <a:t>EMPA-REG Outcome </a:t>
            </a:r>
            <a:r>
              <a:rPr lang="ru-RU" b="1" dirty="0">
                <a:solidFill>
                  <a:srgbClr val="002060"/>
                </a:solidFill>
              </a:rPr>
              <a:t>          </a:t>
            </a:r>
            <a:r>
              <a:rPr lang="en-US" b="1" dirty="0">
                <a:solidFill>
                  <a:srgbClr val="002060"/>
                </a:solidFill>
              </a:rPr>
              <a:t>vs 		LEADER</a:t>
            </a:r>
            <a:endParaRPr lang="ru-RU" dirty="0"/>
          </a:p>
        </p:txBody>
      </p:sp>
      <p:sp>
        <p:nvSpPr>
          <p:cNvPr id="5" name="Rectangle 4"/>
          <p:cNvSpPr/>
          <p:nvPr/>
        </p:nvSpPr>
        <p:spPr>
          <a:xfrm>
            <a:off x="3795592" y="1269665"/>
            <a:ext cx="4767652" cy="307777"/>
          </a:xfrm>
          <a:prstGeom prst="rect">
            <a:avLst/>
          </a:prstGeom>
        </p:spPr>
        <p:txBody>
          <a:bodyPr wrap="none">
            <a:spAutoFit/>
          </a:bodyPr>
          <a:lstStyle/>
          <a:p>
            <a:pPr algn="ctr" defTabSz="829178">
              <a:defRPr sz="1200" b="0" i="0" u="none" strike="noStrike" kern="1200" spc="0" baseline="0">
                <a:solidFill>
                  <a:sysClr val="windowText" lastClr="000000">
                    <a:lumMod val="65000"/>
                    <a:lumOff val="35000"/>
                  </a:sysClr>
                </a:solidFill>
                <a:latin typeface="+mn-lt"/>
                <a:ea typeface="+mn-ea"/>
                <a:cs typeface="+mn-cs"/>
              </a:defRPr>
            </a:pPr>
            <a:r>
              <a:rPr lang="ru-RU" sz="1400" dirty="0">
                <a:solidFill>
                  <a:srgbClr val="002060"/>
                </a:solidFill>
                <a:latin typeface="DINPro-Medium"/>
              </a:rPr>
              <a:t>Госпитализация по поводу сердечной недостаточности</a:t>
            </a:r>
            <a:endParaRPr lang="en-US" sz="1400" dirty="0">
              <a:solidFill>
                <a:srgbClr val="002060"/>
              </a:solidFill>
              <a:latin typeface="DINPro-Medium"/>
            </a:endParaRPr>
          </a:p>
        </p:txBody>
      </p:sp>
      <p:graphicFrame>
        <p:nvGraphicFramePr>
          <p:cNvPr id="83" name="Chart 82"/>
          <p:cNvGraphicFramePr>
            <a:graphicFrameLocks/>
          </p:cNvGraphicFramePr>
          <p:nvPr>
            <p:extLst>
              <p:ext uri="{D42A27DB-BD31-4B8C-83A1-F6EECF244321}">
                <p14:modId xmlns:p14="http://schemas.microsoft.com/office/powerpoint/2010/main" val="3704179580"/>
              </p:ext>
            </p:extLst>
          </p:nvPr>
        </p:nvGraphicFramePr>
        <p:xfrm>
          <a:off x="609601" y="1601854"/>
          <a:ext cx="4767652" cy="47040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4" name="Chart 83"/>
          <p:cNvGraphicFramePr>
            <a:graphicFrameLocks/>
          </p:cNvGraphicFramePr>
          <p:nvPr>
            <p:extLst>
              <p:ext uri="{D42A27DB-BD31-4B8C-83A1-F6EECF244321}">
                <p14:modId xmlns:p14="http://schemas.microsoft.com/office/powerpoint/2010/main" val="3327438592"/>
              </p:ext>
            </p:extLst>
          </p:nvPr>
        </p:nvGraphicFramePr>
        <p:xfrm>
          <a:off x="6583679" y="1462481"/>
          <a:ext cx="4998720" cy="4843394"/>
        </p:xfrm>
        <a:graphic>
          <a:graphicData uri="http://schemas.openxmlformats.org/drawingml/2006/chart">
            <c:chart xmlns:c="http://schemas.openxmlformats.org/drawingml/2006/chart" xmlns:r="http://schemas.openxmlformats.org/officeDocument/2006/relationships" r:id="rId9"/>
          </a:graphicData>
        </a:graphic>
      </p:graphicFrame>
      <p:sp>
        <p:nvSpPr>
          <p:cNvPr id="8" name="Slide Number Placeholder 7"/>
          <p:cNvSpPr>
            <a:spLocks noGrp="1"/>
          </p:cNvSpPr>
          <p:nvPr>
            <p:ph type="sldNum" sz="quarter" idx="12"/>
          </p:nvPr>
        </p:nvSpPr>
        <p:spPr/>
        <p:txBody>
          <a:bodyPr/>
          <a:lstStyle/>
          <a:p>
            <a:pPr defTabSz="829178"/>
            <a:fld id="{9E679260-4640-46FA-9BEC-1CA762B2F5B1}" type="slidenum">
              <a:rPr lang="ru-RU">
                <a:solidFill>
                  <a:prstClr val="black">
                    <a:tint val="75000"/>
                  </a:prstClr>
                </a:solidFill>
              </a:rPr>
              <a:pPr defTabSz="829178"/>
              <a:t>41</a:t>
            </a:fld>
            <a:endParaRPr lang="ru-RU">
              <a:solidFill>
                <a:prstClr val="black">
                  <a:tint val="75000"/>
                </a:prstClr>
              </a:solidFill>
            </a:endParaRPr>
          </a:p>
        </p:txBody>
      </p:sp>
      <p:sp>
        <p:nvSpPr>
          <p:cNvPr id="9" name="TextBox 8">
            <a:extLst>
              <a:ext uri="{FF2B5EF4-FFF2-40B4-BE49-F238E27FC236}">
                <a16:creationId xmlns:a16="http://schemas.microsoft.com/office/drawing/2014/main" id="{1E42A772-CEEF-402F-9E0B-C5A79A975FD8}"/>
              </a:ext>
            </a:extLst>
          </p:cNvPr>
          <p:cNvSpPr txBox="1"/>
          <p:nvPr/>
        </p:nvSpPr>
        <p:spPr>
          <a:xfrm>
            <a:off x="1671591" y="1968985"/>
            <a:ext cx="2643672" cy="369332"/>
          </a:xfrm>
          <a:prstGeom prst="rect">
            <a:avLst/>
          </a:prstGeom>
          <a:noFill/>
        </p:spPr>
        <p:txBody>
          <a:bodyPr wrap="none" rtlCol="0">
            <a:spAutoFit/>
          </a:bodyPr>
          <a:lstStyle/>
          <a:p>
            <a:r>
              <a:rPr lang="en-US" dirty="0"/>
              <a:t>NNT 71 </a:t>
            </a:r>
            <a:r>
              <a:rPr lang="ru-RU" dirty="0"/>
              <a:t>в течение 3 лет</a:t>
            </a:r>
          </a:p>
        </p:txBody>
      </p:sp>
    </p:spTree>
    <p:extLst>
      <p:ext uri="{BB962C8B-B14F-4D97-AF65-F5344CB8AC3E}">
        <p14:creationId xmlns:p14="http://schemas.microsoft.com/office/powerpoint/2010/main" val="361588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E43F6-3234-4AD3-A795-5634EB284263}"/>
              </a:ext>
            </a:extLst>
          </p:cNvPr>
          <p:cNvGraphicFramePr>
            <a:graphicFrameLocks noChangeAspect="1"/>
          </p:cNvGraphicFramePr>
          <p:nvPr>
            <p:custDataLst>
              <p:tags r:id="rId2"/>
            </p:custDataLst>
            <p:extLst>
              <p:ext uri="{D42A27DB-BD31-4B8C-83A1-F6EECF244321}">
                <p14:modId xmlns:p14="http://schemas.microsoft.com/office/powerpoint/2010/main" val="3667371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5" imgW="362" imgH="362" progId="TCLayout.ActiveDocument.1">
                  <p:embed/>
                </p:oleObj>
              </mc:Choice>
              <mc:Fallback>
                <p:oleObj name="think-cell Slide" r:id="rId5" imgW="362" imgH="362" progId="TCLayout.ActiveDocument.1">
                  <p:embed/>
                  <p:pic>
                    <p:nvPicPr>
                      <p:cNvPr id="3" name="Object 2" hidden="1">
                        <a:extLst>
                          <a:ext uri="{FF2B5EF4-FFF2-40B4-BE49-F238E27FC236}">
                            <a16:creationId xmlns:a16="http://schemas.microsoft.com/office/drawing/2014/main" id="{FCBE43F6-3234-4AD3-A795-5634EB2842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1ADAC3-A083-4917-BF7F-315E40E58C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2D51453E-2098-40D6-8E1B-65A4FE62AE4F}"/>
              </a:ext>
            </a:extLst>
          </p:cNvPr>
          <p:cNvSpPr>
            <a:spLocks noGrp="1"/>
          </p:cNvSpPr>
          <p:nvPr>
            <p:ph type="title"/>
          </p:nvPr>
        </p:nvSpPr>
        <p:spPr/>
        <p:txBody>
          <a:bodyPr/>
          <a:lstStyle/>
          <a:p>
            <a:r>
              <a:rPr lang="ru-RU" dirty="0"/>
              <a:t>Предварительные рекомендации консенсуса</a:t>
            </a:r>
          </a:p>
        </p:txBody>
      </p:sp>
      <p:sp>
        <p:nvSpPr>
          <p:cNvPr id="5" name="TextBox 4">
            <a:extLst>
              <a:ext uri="{FF2B5EF4-FFF2-40B4-BE49-F238E27FC236}">
                <a16:creationId xmlns:a16="http://schemas.microsoft.com/office/drawing/2014/main" id="{55ACCD96-62C3-4826-A319-A06CC500DAA9}"/>
              </a:ext>
            </a:extLst>
          </p:cNvPr>
          <p:cNvSpPr txBox="1"/>
          <p:nvPr/>
        </p:nvSpPr>
        <p:spPr>
          <a:xfrm>
            <a:off x="1593110" y="1611086"/>
            <a:ext cx="9582890" cy="1477328"/>
          </a:xfrm>
          <a:prstGeom prst="rect">
            <a:avLst/>
          </a:prstGeom>
          <a:noFill/>
        </p:spPr>
        <p:txBody>
          <a:bodyPr wrap="square" rtlCol="0">
            <a:spAutoFit/>
          </a:bodyPr>
          <a:lstStyle/>
          <a:p>
            <a:r>
              <a:rPr lang="ru-RU" dirty="0"/>
              <a:t>Для пациентов с ХБП и высоким СС риском безопасно использование </a:t>
            </a:r>
            <a:r>
              <a:rPr lang="en-US" dirty="0"/>
              <a:t>a</a:t>
            </a:r>
            <a:r>
              <a:rPr lang="ru-RU" dirty="0"/>
              <a:t>ГПП-1 и НГЗТ-2 , даже с возможным снижением дозировки других препаратов.</a:t>
            </a:r>
          </a:p>
          <a:p>
            <a:endParaRPr lang="ru-RU" dirty="0"/>
          </a:p>
          <a:p>
            <a:r>
              <a:rPr lang="ru-RU" dirty="0"/>
              <a:t>Некоторые из этих препаратов продемонстрировали СС эффекты и должным быть рассмотрены как компонент терапии.</a:t>
            </a:r>
            <a:endParaRPr lang="en-US" dirty="0"/>
          </a:p>
        </p:txBody>
      </p:sp>
      <p:sp>
        <p:nvSpPr>
          <p:cNvPr id="6" name="Slide Number Placeholder 5">
            <a:extLst>
              <a:ext uri="{FF2B5EF4-FFF2-40B4-BE49-F238E27FC236}">
                <a16:creationId xmlns:a16="http://schemas.microsoft.com/office/drawing/2014/main" id="{DC0E0CF6-6C7E-451A-B6FA-870648AA994A}"/>
              </a:ext>
            </a:extLst>
          </p:cNvPr>
          <p:cNvSpPr>
            <a:spLocks noGrp="1"/>
          </p:cNvSpPr>
          <p:nvPr>
            <p:ph type="sldNum" sz="quarter" idx="12"/>
          </p:nvPr>
        </p:nvSpPr>
        <p:spPr/>
        <p:txBody>
          <a:bodyPr/>
          <a:lstStyle/>
          <a:p>
            <a:fld id="{5F3F9096-8ED8-4F14-8F69-892A89853C22}" type="slidenum">
              <a:rPr lang="ru-RU" smtClean="0"/>
              <a:t>42</a:t>
            </a:fld>
            <a:endParaRPr lang="ru-RU" dirty="0"/>
          </a:p>
        </p:txBody>
      </p:sp>
    </p:spTree>
    <p:extLst>
      <p:ext uri="{BB962C8B-B14F-4D97-AF65-F5344CB8AC3E}">
        <p14:creationId xmlns:p14="http://schemas.microsoft.com/office/powerpoint/2010/main" val="87872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57745E-2C0E-447B-8751-47D81027D3E9}"/>
              </a:ext>
            </a:extLst>
          </p:cNvPr>
          <p:cNvGraphicFramePr>
            <a:graphicFrameLocks noChangeAspect="1"/>
          </p:cNvGraphicFramePr>
          <p:nvPr>
            <p:custDataLst>
              <p:tags r:id="rId2"/>
            </p:custDataLst>
            <p:extLst>
              <p:ext uri="{D42A27DB-BD31-4B8C-83A1-F6EECF244321}">
                <p14:modId xmlns:p14="http://schemas.microsoft.com/office/powerpoint/2010/main" val="1971203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5" imgW="362" imgH="362" progId="TCLayout.ActiveDocument.1">
                  <p:embed/>
                </p:oleObj>
              </mc:Choice>
              <mc:Fallback>
                <p:oleObj name="think-cell Slide" r:id="rId5" imgW="362" imgH="362" progId="TCLayout.ActiveDocument.1">
                  <p:embed/>
                  <p:pic>
                    <p:nvPicPr>
                      <p:cNvPr id="3" name="Object 2" hidden="1">
                        <a:extLst>
                          <a:ext uri="{FF2B5EF4-FFF2-40B4-BE49-F238E27FC236}">
                            <a16:creationId xmlns:a16="http://schemas.microsoft.com/office/drawing/2014/main" id="{C157745E-2C0E-447B-8751-47D81027D3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A6E0E69-04A8-4E3D-A44F-F7B987028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0EBA86A9-F930-4B6B-A0AE-5F6EFB505FA8}"/>
              </a:ext>
            </a:extLst>
          </p:cNvPr>
          <p:cNvSpPr>
            <a:spLocks noGrp="1"/>
          </p:cNvSpPr>
          <p:nvPr>
            <p:ph type="title"/>
          </p:nvPr>
        </p:nvSpPr>
        <p:spPr/>
        <p:txBody>
          <a:bodyPr/>
          <a:lstStyle/>
          <a:p>
            <a:r>
              <a:rPr lang="ru-RU" dirty="0"/>
              <a:t>Рекомендации для пациентов с ХБП</a:t>
            </a:r>
          </a:p>
        </p:txBody>
      </p:sp>
      <p:sp>
        <p:nvSpPr>
          <p:cNvPr id="5" name="TextBox 4">
            <a:extLst>
              <a:ext uri="{FF2B5EF4-FFF2-40B4-BE49-F238E27FC236}">
                <a16:creationId xmlns:a16="http://schemas.microsoft.com/office/drawing/2014/main" id="{0E88AF99-45C2-47C1-BE01-189C7297411E}"/>
              </a:ext>
            </a:extLst>
          </p:cNvPr>
          <p:cNvSpPr txBox="1"/>
          <p:nvPr/>
        </p:nvSpPr>
        <p:spPr>
          <a:xfrm>
            <a:off x="595087" y="1233714"/>
            <a:ext cx="6313713" cy="5355312"/>
          </a:xfrm>
          <a:prstGeom prst="rect">
            <a:avLst/>
          </a:prstGeom>
          <a:noFill/>
        </p:spPr>
        <p:txBody>
          <a:bodyPr wrap="square" rtlCol="0">
            <a:spAutoFit/>
          </a:bodyPr>
          <a:lstStyle/>
          <a:p>
            <a:r>
              <a:rPr lang="ru-RU" dirty="0"/>
              <a:t>Для НГЗТ-2 адекватные показатели СКФ различно для различных стран и препаратов</a:t>
            </a:r>
          </a:p>
          <a:p>
            <a:endParaRPr lang="ru-RU" dirty="0"/>
          </a:p>
          <a:p>
            <a:r>
              <a:rPr lang="ru-RU" dirty="0"/>
              <a:t>НГЗТ-2 зарегистрированы</a:t>
            </a:r>
            <a:r>
              <a:rPr lang="en-US" dirty="0"/>
              <a:t> </a:t>
            </a:r>
            <a:r>
              <a:rPr lang="ru-RU" dirty="0"/>
              <a:t>как сахароснижающие препараты и должны для пациентов с СКФ </a:t>
            </a:r>
            <a:r>
              <a:rPr lang="en-US" dirty="0"/>
              <a:t>&gt;45-60 </a:t>
            </a:r>
            <a:r>
              <a:rPr lang="ru-RU" dirty="0"/>
              <a:t> и прекращены, при СКФ 45-60, так как сахароснижающий эффект снижается при снижении СКФ</a:t>
            </a:r>
          </a:p>
          <a:p>
            <a:endParaRPr lang="ru-RU" dirty="0"/>
          </a:p>
          <a:p>
            <a:r>
              <a:rPr lang="ru-RU" dirty="0"/>
              <a:t>НГЗТ-2 </a:t>
            </a:r>
            <a:r>
              <a:rPr lang="en-US" dirty="0"/>
              <a:t>CVOT </a:t>
            </a:r>
            <a:r>
              <a:rPr lang="ru-RU" dirty="0"/>
              <a:t> включали пациентов с СКФ</a:t>
            </a:r>
            <a:r>
              <a:rPr lang="en-US" dirty="0"/>
              <a:t>&gt;30 </a:t>
            </a:r>
            <a:r>
              <a:rPr lang="ru-RU" dirty="0"/>
              <a:t>без увеличения нежелательных явлений у пациентов с СКФ</a:t>
            </a:r>
            <a:r>
              <a:rPr lang="en-US" dirty="0"/>
              <a:t>&lt;60</a:t>
            </a:r>
          </a:p>
          <a:p>
            <a:endParaRPr lang="en-US" dirty="0"/>
          </a:p>
          <a:p>
            <a:r>
              <a:rPr lang="ru-RU" dirty="0"/>
              <a:t>Для </a:t>
            </a:r>
            <a:r>
              <a:rPr lang="en-US" dirty="0"/>
              <a:t>a</a:t>
            </a:r>
            <a:r>
              <a:rPr lang="ru-RU" dirty="0"/>
              <a:t>ГПП-1 нежелательные явления, связанные ЖКТ росли со снижением СКФ</a:t>
            </a:r>
          </a:p>
          <a:p>
            <a:r>
              <a:rPr lang="en-US" dirty="0"/>
              <a:t>a</a:t>
            </a:r>
            <a:r>
              <a:rPr lang="ru-RU" dirty="0"/>
              <a:t>ГПП-1 не рекомендованы при конечных стадиях почечной недостаточности, в связи с ограниченным опытом применения.</a:t>
            </a:r>
          </a:p>
          <a:p>
            <a:endParaRPr lang="ru-RU" dirty="0"/>
          </a:p>
          <a:p>
            <a:endParaRPr lang="ru-RU" dirty="0"/>
          </a:p>
        </p:txBody>
      </p:sp>
      <p:sp>
        <p:nvSpPr>
          <p:cNvPr id="6" name="Rectangle: Rounded Corners 5">
            <a:extLst>
              <a:ext uri="{FF2B5EF4-FFF2-40B4-BE49-F238E27FC236}">
                <a16:creationId xmlns:a16="http://schemas.microsoft.com/office/drawing/2014/main" id="{5EF9C38C-C36B-4F81-9BFF-67241BF0A80C}"/>
              </a:ext>
            </a:extLst>
          </p:cNvPr>
          <p:cNvSpPr/>
          <p:nvPr/>
        </p:nvSpPr>
        <p:spPr>
          <a:xfrm>
            <a:off x="7094317" y="1849524"/>
            <a:ext cx="1988454" cy="89290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7" name="Rectangle: Rounded Corners 6">
            <a:extLst>
              <a:ext uri="{FF2B5EF4-FFF2-40B4-BE49-F238E27FC236}">
                <a16:creationId xmlns:a16="http://schemas.microsoft.com/office/drawing/2014/main" id="{98162CFE-4CF2-47D3-AB2D-02D21BB4DFF4}"/>
              </a:ext>
            </a:extLst>
          </p:cNvPr>
          <p:cNvSpPr/>
          <p:nvPr/>
        </p:nvSpPr>
        <p:spPr>
          <a:xfrm>
            <a:off x="9608459" y="1849524"/>
            <a:ext cx="1988454" cy="89290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эффектом снижения СН в исследованиях </a:t>
            </a:r>
            <a:r>
              <a:rPr lang="en-US" sz="1100" dirty="0"/>
              <a:t>CVOT </a:t>
            </a:r>
            <a:r>
              <a:rPr lang="ru-RU" sz="1100" dirty="0"/>
              <a:t>при сохраненной СКФ</a:t>
            </a:r>
          </a:p>
        </p:txBody>
      </p:sp>
      <p:sp>
        <p:nvSpPr>
          <p:cNvPr id="8" name="TextBox 7">
            <a:extLst>
              <a:ext uri="{FF2B5EF4-FFF2-40B4-BE49-F238E27FC236}">
                <a16:creationId xmlns:a16="http://schemas.microsoft.com/office/drawing/2014/main" id="{2CFE6A9B-DE2C-43CA-B808-24FE12E2231A}"/>
              </a:ext>
            </a:extLst>
          </p:cNvPr>
          <p:cNvSpPr txBox="1"/>
          <p:nvPr/>
        </p:nvSpPr>
        <p:spPr>
          <a:xfrm>
            <a:off x="9117875" y="2198164"/>
            <a:ext cx="449162" cy="276999"/>
          </a:xfrm>
          <a:prstGeom prst="rect">
            <a:avLst/>
          </a:prstGeom>
          <a:noFill/>
        </p:spPr>
        <p:txBody>
          <a:bodyPr wrap="none" rtlCol="0">
            <a:spAutoFit/>
          </a:bodyPr>
          <a:lstStyle/>
          <a:p>
            <a:r>
              <a:rPr lang="ru-RU" sz="1200" dirty="0"/>
              <a:t>или</a:t>
            </a:r>
            <a:endParaRPr lang="ru-RU" dirty="0"/>
          </a:p>
        </p:txBody>
      </p:sp>
      <p:sp>
        <p:nvSpPr>
          <p:cNvPr id="9" name="Rectangle: Rounded Corners 8">
            <a:extLst>
              <a:ext uri="{FF2B5EF4-FFF2-40B4-BE49-F238E27FC236}">
                <a16:creationId xmlns:a16="http://schemas.microsoft.com/office/drawing/2014/main" id="{401A96D9-894F-4FB9-9554-942F368814E0}"/>
              </a:ext>
            </a:extLst>
          </p:cNvPr>
          <p:cNvSpPr/>
          <p:nvPr/>
        </p:nvSpPr>
        <p:spPr>
          <a:xfrm>
            <a:off x="6908800" y="1562100"/>
            <a:ext cx="4889500" cy="1498600"/>
          </a:xfrm>
          <a:prstGeom prst="roundRect">
            <a:avLst/>
          </a:prstGeom>
          <a:noFill/>
          <a:ln w="57150">
            <a:solidFill>
              <a:srgbClr val="D40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Slide Number Placeholder 9">
            <a:extLst>
              <a:ext uri="{FF2B5EF4-FFF2-40B4-BE49-F238E27FC236}">
                <a16:creationId xmlns:a16="http://schemas.microsoft.com/office/drawing/2014/main" id="{A5E1C86D-FBAE-4788-92CD-5486D0C6AD4F}"/>
              </a:ext>
            </a:extLst>
          </p:cNvPr>
          <p:cNvSpPr>
            <a:spLocks noGrp="1"/>
          </p:cNvSpPr>
          <p:nvPr>
            <p:ph type="sldNum" sz="quarter" idx="12"/>
          </p:nvPr>
        </p:nvSpPr>
        <p:spPr/>
        <p:txBody>
          <a:bodyPr/>
          <a:lstStyle/>
          <a:p>
            <a:fld id="{5F3F9096-8ED8-4F14-8F69-892A89853C22}" type="slidenum">
              <a:rPr lang="ru-RU" smtClean="0"/>
              <a:t>43</a:t>
            </a:fld>
            <a:endParaRPr lang="ru-RU" dirty="0"/>
          </a:p>
        </p:txBody>
      </p:sp>
    </p:spTree>
    <p:extLst>
      <p:ext uri="{BB962C8B-B14F-4D97-AF65-F5344CB8AC3E}">
        <p14:creationId xmlns:p14="http://schemas.microsoft.com/office/powerpoint/2010/main" val="3140122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1810922" y="1054469"/>
            <a:ext cx="8051165" cy="307777"/>
          </a:xfrm>
          <a:prstGeom prst="rect">
            <a:avLst/>
          </a:prstGeom>
        </p:spPr>
        <p:txBody>
          <a:bodyPr vert="horz" wrap="square" lIns="0" tIns="0" rIns="0" bIns="0" rtlCol="0">
            <a:spAutoFit/>
          </a:bodyPr>
          <a:lstStyle/>
          <a:p>
            <a:pPr marL="12701" marR="5080" defTabSz="829178"/>
            <a:r>
              <a:rPr lang="ru-RU" sz="2000" b="1" dirty="0">
                <a:solidFill>
                  <a:srgbClr val="001864"/>
                </a:solidFill>
                <a:latin typeface="DINPro-Medium"/>
                <a:cs typeface="Verdana"/>
              </a:rPr>
              <a:t>Микрососудистые осложнения</a:t>
            </a:r>
            <a:endParaRPr sz="2000" dirty="0">
              <a:solidFill>
                <a:prstClr val="black"/>
              </a:solidFill>
              <a:latin typeface="DINPro-Medium"/>
              <a:cs typeface="Verdana"/>
            </a:endParaRPr>
          </a:p>
        </p:txBody>
      </p:sp>
      <p:sp>
        <p:nvSpPr>
          <p:cNvPr id="33" name="object 33"/>
          <p:cNvSpPr txBox="1"/>
          <p:nvPr/>
        </p:nvSpPr>
        <p:spPr>
          <a:xfrm>
            <a:off x="8216637" y="6673334"/>
            <a:ext cx="3664360" cy="184666"/>
          </a:xfrm>
          <a:prstGeom prst="rect">
            <a:avLst/>
          </a:prstGeom>
        </p:spPr>
        <p:txBody>
          <a:bodyPr vert="horz" wrap="square" lIns="0" tIns="0" rIns="0" bIns="0" rtlCol="0">
            <a:spAutoFit/>
          </a:bodyPr>
          <a:lstStyle/>
          <a:p>
            <a:pPr marL="12701" defTabSz="829178"/>
            <a:r>
              <a:rPr sz="1200" spc="-10" dirty="0">
                <a:solidFill>
                  <a:srgbClr val="001864"/>
                </a:solidFill>
                <a:latin typeface="DINPro-Medium"/>
                <a:cs typeface="Verdana"/>
              </a:rPr>
              <a:t>So</a:t>
            </a:r>
            <a:r>
              <a:rPr sz="1200" spc="-5" dirty="0">
                <a:solidFill>
                  <a:srgbClr val="001864"/>
                </a:solidFill>
                <a:latin typeface="DINPro-Medium"/>
                <a:cs typeface="Verdana"/>
              </a:rPr>
              <a:t>u</a:t>
            </a:r>
            <a:r>
              <a:rPr sz="1200" spc="-10" dirty="0">
                <a:solidFill>
                  <a:srgbClr val="001864"/>
                </a:solidFill>
                <a:latin typeface="DINPro-Medium"/>
                <a:cs typeface="Verdana"/>
              </a:rPr>
              <a:t>r</a:t>
            </a:r>
            <a:r>
              <a:rPr sz="1200" spc="-5" dirty="0">
                <a:solidFill>
                  <a:srgbClr val="001864"/>
                </a:solidFill>
                <a:latin typeface="DINPro-Medium"/>
                <a:cs typeface="Verdana"/>
              </a:rPr>
              <a:t>ce:</a:t>
            </a:r>
            <a:r>
              <a:rPr sz="1200" spc="10" dirty="0">
                <a:solidFill>
                  <a:srgbClr val="001864"/>
                </a:solidFill>
                <a:latin typeface="DINPro-Medium"/>
                <a:cs typeface="Verdana"/>
              </a:rPr>
              <a:t> </a:t>
            </a:r>
            <a:r>
              <a:rPr sz="1200" spc="-10" dirty="0">
                <a:solidFill>
                  <a:srgbClr val="001864"/>
                </a:solidFill>
                <a:latin typeface="DINPro-Medium"/>
                <a:cs typeface="Verdana"/>
              </a:rPr>
              <a:t>B</a:t>
            </a:r>
            <a:r>
              <a:rPr sz="1200" spc="-5" dirty="0">
                <a:solidFill>
                  <a:srgbClr val="001864"/>
                </a:solidFill>
                <a:latin typeface="DINPro-Medium"/>
                <a:cs typeface="Verdana"/>
              </a:rPr>
              <a:t>use e</a:t>
            </a:r>
            <a:r>
              <a:rPr sz="1200" dirty="0">
                <a:solidFill>
                  <a:srgbClr val="001864"/>
                </a:solidFill>
                <a:latin typeface="DINPro-Medium"/>
                <a:cs typeface="Verdana"/>
              </a:rPr>
              <a:t>t</a:t>
            </a:r>
            <a:r>
              <a:rPr sz="1200" spc="5" dirty="0">
                <a:solidFill>
                  <a:srgbClr val="001864"/>
                </a:solidFill>
                <a:latin typeface="DINPro-Medium"/>
                <a:cs typeface="Verdana"/>
              </a:rPr>
              <a:t> </a:t>
            </a:r>
            <a:r>
              <a:rPr sz="1200" dirty="0">
                <a:solidFill>
                  <a:srgbClr val="001864"/>
                </a:solidFill>
                <a:latin typeface="DINPro-Medium"/>
                <a:cs typeface="Verdana"/>
              </a:rPr>
              <a:t>a</a:t>
            </a:r>
            <a:r>
              <a:rPr sz="1200" spc="10" dirty="0">
                <a:solidFill>
                  <a:srgbClr val="001864"/>
                </a:solidFill>
                <a:latin typeface="DINPro-Medium"/>
                <a:cs typeface="Verdana"/>
              </a:rPr>
              <a:t>l</a:t>
            </a:r>
            <a:r>
              <a:rPr sz="1200" spc="-10" dirty="0">
                <a:solidFill>
                  <a:srgbClr val="001864"/>
                </a:solidFill>
                <a:latin typeface="DINPro-Medium"/>
                <a:cs typeface="Verdana"/>
              </a:rPr>
              <a:t>.</a:t>
            </a:r>
            <a:r>
              <a:rPr sz="1200" spc="-5" dirty="0">
                <a:solidFill>
                  <a:srgbClr val="001864"/>
                </a:solidFill>
                <a:latin typeface="DINPro-Medium"/>
                <a:cs typeface="Verdana"/>
              </a:rPr>
              <a:t>,</a:t>
            </a:r>
            <a:r>
              <a:rPr sz="1200" spc="-25" dirty="0">
                <a:solidFill>
                  <a:srgbClr val="001864"/>
                </a:solidFill>
                <a:latin typeface="DINPro-Medium"/>
                <a:cs typeface="Verdana"/>
              </a:rPr>
              <a:t> </a:t>
            </a:r>
            <a:r>
              <a:rPr sz="1200" spc="-10" dirty="0">
                <a:solidFill>
                  <a:srgbClr val="001864"/>
                </a:solidFill>
                <a:latin typeface="DINPro-Medium"/>
                <a:cs typeface="Verdana"/>
              </a:rPr>
              <a:t>S</a:t>
            </a:r>
            <a:r>
              <a:rPr sz="1200" spc="-5" dirty="0">
                <a:solidFill>
                  <a:srgbClr val="001864"/>
                </a:solidFill>
                <a:latin typeface="DINPro-Medium"/>
                <a:cs typeface="Verdana"/>
              </a:rPr>
              <a:t>ymp</a:t>
            </a:r>
            <a:r>
              <a:rPr sz="1200" spc="-10" dirty="0">
                <a:solidFill>
                  <a:srgbClr val="001864"/>
                </a:solidFill>
                <a:latin typeface="DINPro-Medium"/>
                <a:cs typeface="Verdana"/>
              </a:rPr>
              <a:t>o</a:t>
            </a:r>
            <a:r>
              <a:rPr sz="1200" dirty="0">
                <a:solidFill>
                  <a:srgbClr val="001864"/>
                </a:solidFill>
                <a:latin typeface="DINPro-Medium"/>
                <a:cs typeface="Verdana"/>
              </a:rPr>
              <a:t>s</a:t>
            </a:r>
            <a:r>
              <a:rPr sz="1200" spc="10" dirty="0">
                <a:solidFill>
                  <a:srgbClr val="001864"/>
                </a:solidFill>
                <a:latin typeface="DINPro-Medium"/>
                <a:cs typeface="Verdana"/>
              </a:rPr>
              <a:t>i</a:t>
            </a:r>
            <a:r>
              <a:rPr sz="1200" spc="-5" dirty="0">
                <a:solidFill>
                  <a:srgbClr val="001864"/>
                </a:solidFill>
                <a:latin typeface="DINPro-Medium"/>
                <a:cs typeface="Verdana"/>
              </a:rPr>
              <a:t>um</a:t>
            </a:r>
            <a:r>
              <a:rPr sz="1200" spc="-30" dirty="0">
                <a:solidFill>
                  <a:srgbClr val="001864"/>
                </a:solidFill>
                <a:latin typeface="DINPro-Medium"/>
                <a:cs typeface="Verdana"/>
              </a:rPr>
              <a:t> </a:t>
            </a:r>
            <a:r>
              <a:rPr sz="1200" dirty="0">
                <a:solidFill>
                  <a:srgbClr val="001864"/>
                </a:solidFill>
                <a:latin typeface="DINPro-Medium"/>
                <a:cs typeface="Verdana"/>
              </a:rPr>
              <a:t>3-CT-</a:t>
            </a:r>
            <a:r>
              <a:rPr sz="1200" spc="-10" dirty="0">
                <a:solidFill>
                  <a:srgbClr val="001864"/>
                </a:solidFill>
                <a:latin typeface="DINPro-Medium"/>
                <a:cs typeface="Verdana"/>
              </a:rPr>
              <a:t>S</a:t>
            </a:r>
            <a:r>
              <a:rPr sz="1200" dirty="0">
                <a:solidFill>
                  <a:srgbClr val="001864"/>
                </a:solidFill>
                <a:latin typeface="DINPro-Medium"/>
                <a:cs typeface="Verdana"/>
              </a:rPr>
              <a:t>Y</a:t>
            </a:r>
            <a:r>
              <a:rPr sz="1200" spc="-5" dirty="0">
                <a:solidFill>
                  <a:srgbClr val="001864"/>
                </a:solidFill>
                <a:latin typeface="DINPro-Medium"/>
                <a:cs typeface="Verdana"/>
              </a:rPr>
              <a:t>24,</a:t>
            </a:r>
            <a:r>
              <a:rPr sz="1200" spc="25" dirty="0">
                <a:solidFill>
                  <a:srgbClr val="001864"/>
                </a:solidFill>
                <a:latin typeface="DINPro-Medium"/>
                <a:cs typeface="Verdana"/>
              </a:rPr>
              <a:t> </a:t>
            </a:r>
            <a:r>
              <a:rPr sz="1200" spc="-10" dirty="0">
                <a:solidFill>
                  <a:srgbClr val="001864"/>
                </a:solidFill>
                <a:latin typeface="DINPro-Medium"/>
                <a:cs typeface="Verdana"/>
              </a:rPr>
              <a:t>A</a:t>
            </a:r>
            <a:r>
              <a:rPr sz="1200" dirty="0">
                <a:solidFill>
                  <a:srgbClr val="001864"/>
                </a:solidFill>
                <a:latin typeface="DINPro-Medium"/>
                <a:cs typeface="Verdana"/>
              </a:rPr>
              <a:t>D</a:t>
            </a:r>
            <a:r>
              <a:rPr sz="1200" spc="-5" dirty="0">
                <a:solidFill>
                  <a:srgbClr val="001864"/>
                </a:solidFill>
                <a:latin typeface="DINPro-Medium"/>
                <a:cs typeface="Verdana"/>
              </a:rPr>
              <a:t>A</a:t>
            </a:r>
            <a:r>
              <a:rPr sz="1200" dirty="0">
                <a:solidFill>
                  <a:srgbClr val="001864"/>
                </a:solidFill>
                <a:latin typeface="DINPro-Medium"/>
                <a:cs typeface="Verdana"/>
              </a:rPr>
              <a:t> </a:t>
            </a:r>
            <a:r>
              <a:rPr sz="1200" spc="-5" dirty="0">
                <a:solidFill>
                  <a:srgbClr val="001864"/>
                </a:solidFill>
                <a:latin typeface="DINPro-Medium"/>
                <a:cs typeface="Verdana"/>
              </a:rPr>
              <a:t>2016</a:t>
            </a:r>
            <a:endParaRPr sz="1200" dirty="0">
              <a:solidFill>
                <a:prstClr val="black"/>
              </a:solidFill>
              <a:latin typeface="DINPro-Medium"/>
              <a:cs typeface="Verdana"/>
            </a:endParaRPr>
          </a:p>
        </p:txBody>
      </p:sp>
      <p:sp>
        <p:nvSpPr>
          <p:cNvPr id="35" name="object 35"/>
          <p:cNvSpPr/>
          <p:nvPr/>
        </p:nvSpPr>
        <p:spPr>
          <a:xfrm>
            <a:off x="6585586" y="5026902"/>
            <a:ext cx="4082415" cy="235585"/>
          </a:xfrm>
          <a:custGeom>
            <a:avLst/>
            <a:gdLst/>
            <a:ahLst/>
            <a:cxnLst/>
            <a:rect l="l" t="t" r="r" b="b"/>
            <a:pathLst>
              <a:path w="4082415" h="235585">
                <a:moveTo>
                  <a:pt x="0" y="235407"/>
                </a:moveTo>
                <a:lnTo>
                  <a:pt x="4082415" y="235407"/>
                </a:lnTo>
                <a:lnTo>
                  <a:pt x="4082415" y="0"/>
                </a:lnTo>
                <a:lnTo>
                  <a:pt x="0" y="0"/>
                </a:lnTo>
                <a:lnTo>
                  <a:pt x="0" y="235407"/>
                </a:lnTo>
                <a:close/>
              </a:path>
            </a:pathLst>
          </a:custGeom>
          <a:solidFill>
            <a:srgbClr val="FFFFFF"/>
          </a:solidFill>
        </p:spPr>
        <p:txBody>
          <a:bodyPr wrap="square" lIns="0" tIns="0" rIns="0" bIns="0" rtlCol="0"/>
          <a:lstStyle/>
          <a:p>
            <a:pPr defTabSz="829178"/>
            <a:endParaRPr>
              <a:solidFill>
                <a:prstClr val="black"/>
              </a:solidFill>
              <a:latin typeface="DINPro-Medium"/>
            </a:endParaRPr>
          </a:p>
        </p:txBody>
      </p:sp>
      <p:sp>
        <p:nvSpPr>
          <p:cNvPr id="90" name="Title 89"/>
          <p:cNvSpPr>
            <a:spLocks noGrp="1"/>
          </p:cNvSpPr>
          <p:nvPr>
            <p:ph type="title"/>
          </p:nvPr>
        </p:nvSpPr>
        <p:spPr/>
        <p:txBody>
          <a:bodyPr/>
          <a:lstStyle/>
          <a:p>
            <a:r>
              <a:rPr lang="en-US" b="1" dirty="0">
                <a:solidFill>
                  <a:srgbClr val="002060"/>
                </a:solidFill>
              </a:rPr>
              <a:t>EMPA-REG Outcome </a:t>
            </a:r>
            <a:r>
              <a:rPr lang="ru-RU" b="1" dirty="0">
                <a:solidFill>
                  <a:srgbClr val="002060"/>
                </a:solidFill>
              </a:rPr>
              <a:t>          </a:t>
            </a:r>
            <a:r>
              <a:rPr lang="en-US" b="1" dirty="0">
                <a:solidFill>
                  <a:srgbClr val="002060"/>
                </a:solidFill>
              </a:rPr>
              <a:t>vs 		LEADER</a:t>
            </a:r>
            <a:endParaRPr lang="ru-RU" dirty="0">
              <a:latin typeface="+mn-lt"/>
            </a:endParaRPr>
          </a:p>
        </p:txBody>
      </p:sp>
      <p:sp>
        <p:nvSpPr>
          <p:cNvPr id="2" name="Rectangle 1"/>
          <p:cNvSpPr/>
          <p:nvPr/>
        </p:nvSpPr>
        <p:spPr>
          <a:xfrm>
            <a:off x="6705727" y="5671433"/>
            <a:ext cx="5175760" cy="938719"/>
          </a:xfrm>
          <a:prstGeom prst="rect">
            <a:avLst/>
          </a:prstGeom>
        </p:spPr>
        <p:txBody>
          <a:bodyPr wrap="square">
            <a:spAutoFit/>
          </a:bodyPr>
          <a:lstStyle/>
          <a:p>
            <a:pPr marL="228604" indent="-228604" defTabSz="829178">
              <a:buFont typeface="+mj-lt"/>
              <a:buAutoNum type="arabicPeriod"/>
            </a:pPr>
            <a:r>
              <a:rPr lang="en-US" sz="1100" dirty="0">
                <a:solidFill>
                  <a:prstClr val="black"/>
                </a:solidFill>
                <a:latin typeface="DINPro-Medium"/>
              </a:rPr>
              <a:t>new onset of </a:t>
            </a:r>
            <a:r>
              <a:rPr lang="en-US" sz="1100" dirty="0" err="1">
                <a:solidFill>
                  <a:prstClr val="black"/>
                </a:solidFill>
                <a:latin typeface="DINPro-Medium"/>
              </a:rPr>
              <a:t>macroalbuminuria</a:t>
            </a:r>
            <a:endParaRPr lang="en-US" sz="1100" dirty="0">
              <a:solidFill>
                <a:prstClr val="black"/>
              </a:solidFill>
              <a:latin typeface="DINPro-Medium"/>
            </a:endParaRPr>
          </a:p>
          <a:p>
            <a:pPr marL="228604" indent="-228604" defTabSz="829178">
              <a:buFont typeface="+mj-lt"/>
              <a:buAutoNum type="arabicPeriod"/>
            </a:pPr>
            <a:r>
              <a:rPr lang="en-US" sz="1100" dirty="0">
                <a:solidFill>
                  <a:prstClr val="black"/>
                </a:solidFill>
                <a:latin typeface="DINPro-Medium"/>
              </a:rPr>
              <a:t>doubling of the serum creatinine level and an </a:t>
            </a:r>
            <a:r>
              <a:rPr lang="en-US" sz="1100" dirty="0" err="1">
                <a:solidFill>
                  <a:prstClr val="black"/>
                </a:solidFill>
                <a:latin typeface="DINPro-Medium"/>
              </a:rPr>
              <a:t>eGFR</a:t>
            </a:r>
            <a:r>
              <a:rPr lang="en-US" sz="1100" dirty="0">
                <a:solidFill>
                  <a:prstClr val="black"/>
                </a:solidFill>
                <a:latin typeface="DINPro-Medium"/>
              </a:rPr>
              <a:t> of ≤45 ml per minute per 1.73 m2, </a:t>
            </a:r>
          </a:p>
          <a:p>
            <a:pPr marL="228604" indent="-228604" defTabSz="829178">
              <a:buFont typeface="+mj-lt"/>
              <a:buAutoNum type="arabicPeriod"/>
            </a:pPr>
            <a:r>
              <a:rPr lang="en-US" sz="1100" dirty="0">
                <a:solidFill>
                  <a:prstClr val="black"/>
                </a:solidFill>
                <a:latin typeface="DINPro-Medium"/>
              </a:rPr>
              <a:t> need for continuous renal-replacement therapy, </a:t>
            </a:r>
          </a:p>
          <a:p>
            <a:pPr marL="228604" indent="-228604" defTabSz="829178">
              <a:buFont typeface="+mj-lt"/>
              <a:buAutoNum type="arabicPeriod"/>
            </a:pPr>
            <a:r>
              <a:rPr lang="en-US" sz="1100" dirty="0">
                <a:solidFill>
                  <a:prstClr val="black"/>
                </a:solidFill>
                <a:latin typeface="DINPro-Medium"/>
              </a:rPr>
              <a:t>death from renal disease</a:t>
            </a:r>
            <a:endParaRPr lang="ru-RU" sz="1100" dirty="0">
              <a:solidFill>
                <a:prstClr val="black"/>
              </a:solidFill>
              <a:latin typeface="DINPro-Medium"/>
            </a:endParaRPr>
          </a:p>
        </p:txBody>
      </p:sp>
      <p:sp>
        <p:nvSpPr>
          <p:cNvPr id="60" name="Rectangle 59"/>
          <p:cNvSpPr/>
          <p:nvPr/>
        </p:nvSpPr>
        <p:spPr>
          <a:xfrm>
            <a:off x="609600" y="5675906"/>
            <a:ext cx="4762500" cy="1107996"/>
          </a:xfrm>
          <a:prstGeom prst="rect">
            <a:avLst/>
          </a:prstGeom>
        </p:spPr>
        <p:txBody>
          <a:bodyPr wrap="square">
            <a:spAutoFit/>
          </a:bodyPr>
          <a:lstStyle/>
          <a:p>
            <a:pPr marL="228604" indent="-228604" defTabSz="829178">
              <a:buFont typeface="+mj-lt"/>
              <a:buAutoNum type="arabicPeriod"/>
            </a:pPr>
            <a:r>
              <a:rPr lang="en-US" sz="1100" dirty="0">
                <a:solidFill>
                  <a:prstClr val="black"/>
                </a:solidFill>
                <a:latin typeface="DINPro-Medium"/>
              </a:rPr>
              <a:t>progression to </a:t>
            </a:r>
            <a:r>
              <a:rPr lang="en-US" sz="1100" dirty="0" err="1">
                <a:solidFill>
                  <a:prstClr val="black"/>
                </a:solidFill>
                <a:latin typeface="DINPro-Medium"/>
              </a:rPr>
              <a:t>macroalbuminuria</a:t>
            </a:r>
            <a:r>
              <a:rPr lang="en-US" sz="1100" dirty="0">
                <a:solidFill>
                  <a:prstClr val="black"/>
                </a:solidFill>
                <a:latin typeface="DINPro-Medium"/>
              </a:rPr>
              <a:t> (urinary albumin-to-creatinine ratio, &gt;300 mg of albumin per gram of creatinine); </a:t>
            </a:r>
          </a:p>
          <a:p>
            <a:pPr marL="228604" indent="-228604" defTabSz="829178">
              <a:buFont typeface="+mj-lt"/>
              <a:buAutoNum type="arabicPeriod"/>
            </a:pPr>
            <a:r>
              <a:rPr lang="en-US" sz="1100" dirty="0">
                <a:solidFill>
                  <a:prstClr val="black"/>
                </a:solidFill>
                <a:latin typeface="DINPro-Medium"/>
              </a:rPr>
              <a:t>doubling of the serum creatinine level, accompanied by an </a:t>
            </a:r>
            <a:r>
              <a:rPr lang="en-US" sz="1100" dirty="0" err="1">
                <a:solidFill>
                  <a:prstClr val="black"/>
                </a:solidFill>
                <a:latin typeface="DINPro-Medium"/>
              </a:rPr>
              <a:t>eGFR</a:t>
            </a:r>
            <a:r>
              <a:rPr lang="en-US" sz="1100" dirty="0">
                <a:solidFill>
                  <a:prstClr val="black"/>
                </a:solidFill>
                <a:latin typeface="DINPro-Medium"/>
              </a:rPr>
              <a:t> of ≤45 ml per minute per 1.73 m/2, </a:t>
            </a:r>
          </a:p>
          <a:p>
            <a:pPr marL="228604" indent="-228604" defTabSz="829178">
              <a:buFont typeface="+mj-lt"/>
              <a:buAutoNum type="arabicPeriod"/>
            </a:pPr>
            <a:r>
              <a:rPr lang="en-US" sz="1100" dirty="0">
                <a:solidFill>
                  <a:prstClr val="black"/>
                </a:solidFill>
                <a:latin typeface="DINPro-Medium"/>
              </a:rPr>
              <a:t>initiation of renal-replacement therapy; </a:t>
            </a:r>
          </a:p>
          <a:p>
            <a:pPr marL="228604" indent="-228604" defTabSz="829178">
              <a:buFont typeface="+mj-lt"/>
              <a:buAutoNum type="arabicPeriod"/>
            </a:pPr>
            <a:r>
              <a:rPr lang="en-US" sz="1100" dirty="0">
                <a:solidFill>
                  <a:prstClr val="black"/>
                </a:solidFill>
                <a:latin typeface="DINPro-Medium"/>
              </a:rPr>
              <a:t>death from renal disease</a:t>
            </a:r>
          </a:p>
        </p:txBody>
      </p:sp>
      <p:graphicFrame>
        <p:nvGraphicFramePr>
          <p:cNvPr id="89" name="Chart 88"/>
          <p:cNvGraphicFramePr>
            <a:graphicFrameLocks/>
          </p:cNvGraphicFramePr>
          <p:nvPr>
            <p:extLst>
              <p:ext uri="{D42A27DB-BD31-4B8C-83A1-F6EECF244321}">
                <p14:modId xmlns:p14="http://schemas.microsoft.com/office/powerpoint/2010/main" val="958069311"/>
              </p:ext>
            </p:extLst>
          </p:nvPr>
        </p:nvGraphicFramePr>
        <p:xfrm>
          <a:off x="6091663" y="1575296"/>
          <a:ext cx="6095999" cy="4271984"/>
        </p:xfrm>
        <a:graphic>
          <a:graphicData uri="http://schemas.openxmlformats.org/drawingml/2006/chart">
            <c:chart xmlns:c="http://schemas.openxmlformats.org/drawingml/2006/chart" xmlns:r="http://schemas.openxmlformats.org/officeDocument/2006/relationships" r:id="rId3"/>
          </a:graphicData>
        </a:graphic>
      </p:graphicFrame>
      <p:sp>
        <p:nvSpPr>
          <p:cNvPr id="61" name="Slide Number Placeholder 60"/>
          <p:cNvSpPr>
            <a:spLocks noGrp="1"/>
          </p:cNvSpPr>
          <p:nvPr>
            <p:ph type="sldNum" sz="quarter" idx="12"/>
          </p:nvPr>
        </p:nvSpPr>
        <p:spPr/>
        <p:txBody>
          <a:bodyPr/>
          <a:lstStyle/>
          <a:p>
            <a:pPr defTabSz="829178"/>
            <a:fld id="{9E679260-4640-46FA-9BEC-1CA762B2F5B1}" type="slidenum">
              <a:rPr lang="ru-RU">
                <a:solidFill>
                  <a:prstClr val="black">
                    <a:tint val="75000"/>
                  </a:prstClr>
                </a:solidFill>
              </a:rPr>
              <a:pPr defTabSz="829178"/>
              <a:t>44</a:t>
            </a:fld>
            <a:endParaRPr lang="ru-RU">
              <a:solidFill>
                <a:prstClr val="black">
                  <a:tint val="75000"/>
                </a:prstClr>
              </a:solidFill>
            </a:endParaRPr>
          </a:p>
        </p:txBody>
      </p:sp>
      <p:graphicFrame>
        <p:nvGraphicFramePr>
          <p:cNvPr id="15" name="Chart 14">
            <a:extLst>
              <a:ext uri="{FF2B5EF4-FFF2-40B4-BE49-F238E27FC236}">
                <a16:creationId xmlns:a16="http://schemas.microsoft.com/office/drawing/2014/main" id="{4804658A-147E-4242-97E3-FA959BD9F8A4}"/>
              </a:ext>
            </a:extLst>
          </p:cNvPr>
          <p:cNvGraphicFramePr>
            <a:graphicFrameLocks/>
          </p:cNvGraphicFramePr>
          <p:nvPr>
            <p:extLst>
              <p:ext uri="{D42A27DB-BD31-4B8C-83A1-F6EECF244321}">
                <p14:modId xmlns:p14="http://schemas.microsoft.com/office/powerpoint/2010/main" val="1670128244"/>
              </p:ext>
            </p:extLst>
          </p:nvPr>
        </p:nvGraphicFramePr>
        <p:xfrm>
          <a:off x="0" y="1362246"/>
          <a:ext cx="6057899" cy="40814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481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E4B21FC-3933-48DB-8F2D-59FA92381ECA}"/>
              </a:ext>
            </a:extLst>
          </p:cNvPr>
          <p:cNvGraphicFramePr>
            <a:graphicFrameLocks noChangeAspect="1"/>
          </p:cNvGraphicFramePr>
          <p:nvPr>
            <p:custDataLst>
              <p:tags r:id="rId2"/>
            </p:custDataLst>
            <p:extLst>
              <p:ext uri="{D42A27DB-BD31-4B8C-83A1-F6EECF244321}">
                <p14:modId xmlns:p14="http://schemas.microsoft.com/office/powerpoint/2010/main" val="2168419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 imgW="362" imgH="362" progId="TCLayout.ActiveDocument.1">
                  <p:embed/>
                </p:oleObj>
              </mc:Choice>
              <mc:Fallback>
                <p:oleObj name="think-cell Slide" r:id="rId4" imgW="362" imgH="362" progId="TCLayout.ActiveDocument.1">
                  <p:embed/>
                  <p:pic>
                    <p:nvPicPr>
                      <p:cNvPr id="3" name="Object 2" hidden="1">
                        <a:extLst>
                          <a:ext uri="{FF2B5EF4-FFF2-40B4-BE49-F238E27FC236}">
                            <a16:creationId xmlns:a16="http://schemas.microsoft.com/office/drawing/2014/main" id="{DE4B21FC-3933-48DB-8F2D-59FA92381E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181585-9DF1-40F5-A4A5-9921486BDA1A}"/>
              </a:ext>
            </a:extLst>
          </p:cNvPr>
          <p:cNvSpPr>
            <a:spLocks noGrp="1"/>
          </p:cNvSpPr>
          <p:nvPr>
            <p:ph type="title"/>
          </p:nvPr>
        </p:nvSpPr>
        <p:spPr/>
        <p:txBody>
          <a:bodyPr/>
          <a:lstStyle/>
          <a:p>
            <a:r>
              <a:rPr lang="ru-RU" dirty="0"/>
              <a:t>Заключение</a:t>
            </a:r>
          </a:p>
        </p:txBody>
      </p:sp>
      <p:sp>
        <p:nvSpPr>
          <p:cNvPr id="4" name="TextBox 3">
            <a:extLst>
              <a:ext uri="{FF2B5EF4-FFF2-40B4-BE49-F238E27FC236}">
                <a16:creationId xmlns:a16="http://schemas.microsoft.com/office/drawing/2014/main" id="{5BEC5FC2-BA20-4030-AA20-F72BD6AC0483}"/>
              </a:ext>
            </a:extLst>
          </p:cNvPr>
          <p:cNvSpPr txBox="1"/>
          <p:nvPr/>
        </p:nvSpPr>
        <p:spPr>
          <a:xfrm>
            <a:off x="1593111" y="1808163"/>
            <a:ext cx="9951190" cy="3139321"/>
          </a:xfrm>
          <a:prstGeom prst="rect">
            <a:avLst/>
          </a:prstGeom>
          <a:noFill/>
        </p:spPr>
        <p:txBody>
          <a:bodyPr wrap="square" rtlCol="0">
            <a:spAutoFit/>
          </a:bodyPr>
          <a:lstStyle/>
          <a:p>
            <a:r>
              <a:rPr lang="ru-RU" dirty="0"/>
              <a:t>В соответствии с новыми данными, полученными в рамках </a:t>
            </a:r>
            <a:r>
              <a:rPr lang="en-US" dirty="0"/>
              <a:t>CVOT </a:t>
            </a:r>
            <a:r>
              <a:rPr lang="ru-RU" dirty="0"/>
              <a:t>у пациентов с АССЗ, важным ранним этапом данного подхода к лечению является оценка наличия или отсутствия АССЗ или сердечной недостаточности</a:t>
            </a:r>
          </a:p>
          <a:p>
            <a:endParaRPr lang="ru-RU" dirty="0"/>
          </a:p>
          <a:p>
            <a:r>
              <a:rPr lang="ru-RU" dirty="0"/>
              <a:t>У пациентов с АССЗ ряд </a:t>
            </a:r>
            <a:r>
              <a:rPr lang="en-US" dirty="0"/>
              <a:t>CVOT </a:t>
            </a:r>
            <a:r>
              <a:rPr lang="ru-RU" dirty="0"/>
              <a:t>исследований показали эффект снижения сердечно-сосудистого риска, и в этой связи ряд </a:t>
            </a:r>
            <a:r>
              <a:rPr lang="en-US" dirty="0"/>
              <a:t>a</a:t>
            </a:r>
            <a:r>
              <a:rPr lang="ru-RU" dirty="0"/>
              <a:t>ГПП-1 и НГЗТ-2 рекомендованы для этих пациентов.</a:t>
            </a:r>
          </a:p>
          <a:p>
            <a:endParaRPr lang="ru-RU" dirty="0"/>
          </a:p>
          <a:p>
            <a:r>
              <a:rPr lang="ru-RU" dirty="0"/>
              <a:t>Устойчивое снижение риска сердечной недостаточности продемонстрировано в 2 исследованиях НГЛТ2 но это была лишь вторичная конечная точка.</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Продолжающиеся исследования по СН продолжаются</a:t>
            </a:r>
          </a:p>
        </p:txBody>
      </p:sp>
      <p:sp>
        <p:nvSpPr>
          <p:cNvPr id="5" name="Slide Number Placeholder 4">
            <a:extLst>
              <a:ext uri="{FF2B5EF4-FFF2-40B4-BE49-F238E27FC236}">
                <a16:creationId xmlns:a16="http://schemas.microsoft.com/office/drawing/2014/main" id="{6E706B8C-A617-4026-AAB9-AA43111ECF06}"/>
              </a:ext>
            </a:extLst>
          </p:cNvPr>
          <p:cNvSpPr>
            <a:spLocks noGrp="1"/>
          </p:cNvSpPr>
          <p:nvPr>
            <p:ph type="sldNum" sz="quarter" idx="12"/>
          </p:nvPr>
        </p:nvSpPr>
        <p:spPr/>
        <p:txBody>
          <a:bodyPr/>
          <a:lstStyle/>
          <a:p>
            <a:fld id="{5F3F9096-8ED8-4F14-8F69-892A89853C22}" type="slidenum">
              <a:rPr lang="ru-RU" smtClean="0"/>
              <a:t>45</a:t>
            </a:fld>
            <a:endParaRPr lang="ru-RU" dirty="0"/>
          </a:p>
        </p:txBody>
      </p:sp>
    </p:spTree>
    <p:extLst>
      <p:ext uri="{BB962C8B-B14F-4D97-AF65-F5344CB8AC3E}">
        <p14:creationId xmlns:p14="http://schemas.microsoft.com/office/powerpoint/2010/main" val="341294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2DEF3E-17E1-42EA-B525-DD775A049DC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4" imgW="362" imgH="362" progId="TCLayout.ActiveDocument.1">
                  <p:embed/>
                </p:oleObj>
              </mc:Choice>
              <mc:Fallback>
                <p:oleObj name="think-cell Slide" r:id="rId4" imgW="362" imgH="362" progId="TCLayout.ActiveDocument.1">
                  <p:embed/>
                  <p:pic>
                    <p:nvPicPr>
                      <p:cNvPr id="6" name="Object 5" hidden="1">
                        <a:extLst>
                          <a:ext uri="{FF2B5EF4-FFF2-40B4-BE49-F238E27FC236}">
                            <a16:creationId xmlns:a16="http://schemas.microsoft.com/office/drawing/2014/main" id="{A02DEF3E-17E1-42EA-B525-DD775A049D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330AD496-6008-4463-832C-857139A5C8D7}"/>
              </a:ext>
            </a:extLst>
          </p:cNvPr>
          <p:cNvSpPr/>
          <p:nvPr/>
        </p:nvSpPr>
        <p:spPr>
          <a:xfrm>
            <a:off x="975360" y="1257300"/>
            <a:ext cx="5101518" cy="4432300"/>
          </a:xfrm>
          <a:prstGeom prst="rect">
            <a:avLst/>
          </a:prstGeom>
          <a:gradFill flip="none" rotWithShape="1">
            <a:gsLst>
              <a:gs pos="0">
                <a:srgbClr val="7030A0"/>
              </a:gs>
              <a:gs pos="0">
                <a:srgbClr val="B797CF"/>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АССЗ превалирует</a:t>
            </a:r>
          </a:p>
        </p:txBody>
      </p:sp>
      <p:sp>
        <p:nvSpPr>
          <p:cNvPr id="13" name="Rectangle: Rounded Corners 12">
            <a:extLst>
              <a:ext uri="{FF2B5EF4-FFF2-40B4-BE49-F238E27FC236}">
                <a16:creationId xmlns:a16="http://schemas.microsoft.com/office/drawing/2014/main" id="{308FA5D2-DDF4-4D1E-9D93-7181B7325268}"/>
              </a:ext>
            </a:extLst>
          </p:cNvPr>
          <p:cNvSpPr/>
          <p:nvPr/>
        </p:nvSpPr>
        <p:spPr>
          <a:xfrm>
            <a:off x="1043940" y="1589164"/>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5" name="Title 4">
            <a:extLst>
              <a:ext uri="{FF2B5EF4-FFF2-40B4-BE49-F238E27FC236}">
                <a16:creationId xmlns:a16="http://schemas.microsoft.com/office/drawing/2014/main" id="{9EC9C0D4-8569-4BF1-9C2B-764E9A2A9E7D}"/>
              </a:ext>
            </a:extLst>
          </p:cNvPr>
          <p:cNvSpPr>
            <a:spLocks noGrp="1"/>
          </p:cNvSpPr>
          <p:nvPr>
            <p:ph type="title"/>
          </p:nvPr>
        </p:nvSpPr>
        <p:spPr>
          <a:xfrm>
            <a:off x="876300" y="65472"/>
            <a:ext cx="9722590" cy="775507"/>
          </a:xfrm>
        </p:spPr>
        <p:txBody>
          <a:bodyPr/>
          <a:lstStyle/>
          <a:p>
            <a:r>
              <a:rPr lang="ru-RU" dirty="0"/>
              <a:t>Резюме</a:t>
            </a:r>
          </a:p>
        </p:txBody>
      </p:sp>
      <p:sp>
        <p:nvSpPr>
          <p:cNvPr id="7" name="Rectangle: Rounded Corners 6">
            <a:extLst>
              <a:ext uri="{FF2B5EF4-FFF2-40B4-BE49-F238E27FC236}">
                <a16:creationId xmlns:a16="http://schemas.microsoft.com/office/drawing/2014/main" id="{D84A466C-6E2A-4DF6-8296-975721BCB091}"/>
              </a:ext>
            </a:extLst>
          </p:cNvPr>
          <p:cNvSpPr/>
          <p:nvPr/>
        </p:nvSpPr>
        <p:spPr>
          <a:xfrm>
            <a:off x="1147828" y="1674495"/>
            <a:ext cx="1988454" cy="890904"/>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8" name="Rectangle: Rounded Corners 7">
            <a:extLst>
              <a:ext uri="{FF2B5EF4-FFF2-40B4-BE49-F238E27FC236}">
                <a16:creationId xmlns:a16="http://schemas.microsoft.com/office/drawing/2014/main" id="{C57C2D67-7E50-427F-8858-59AEE9908F19}"/>
              </a:ext>
            </a:extLst>
          </p:cNvPr>
          <p:cNvSpPr/>
          <p:nvPr/>
        </p:nvSpPr>
        <p:spPr>
          <a:xfrm>
            <a:off x="3729103" y="1674494"/>
            <a:ext cx="1988454" cy="890904"/>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СС эффектом при сохраненной СКФ </a:t>
            </a:r>
          </a:p>
        </p:txBody>
      </p:sp>
      <p:sp>
        <p:nvSpPr>
          <p:cNvPr id="9" name="Rectangle: Rounded Corners 8">
            <a:extLst>
              <a:ext uri="{FF2B5EF4-FFF2-40B4-BE49-F238E27FC236}">
                <a16:creationId xmlns:a16="http://schemas.microsoft.com/office/drawing/2014/main" id="{E24B0789-1F90-4854-BE8C-4F75504CB2BC}"/>
              </a:ext>
            </a:extLst>
          </p:cNvPr>
          <p:cNvSpPr/>
          <p:nvPr/>
        </p:nvSpPr>
        <p:spPr>
          <a:xfrm>
            <a:off x="1086869" y="3676636"/>
            <a:ext cx="4673616" cy="1817384"/>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a:t>Если пациенту показана дальнейшая интенсификация или </a:t>
            </a:r>
          </a:p>
          <a:p>
            <a:pPr algn="ctr"/>
            <a:r>
              <a:rPr lang="ru-RU" sz="1100" dirty="0"/>
              <a:t>отмечается плохая переносимость аГПП1или НГЗТ-2 выберите препараты с доказанной СС безопасностью</a:t>
            </a:r>
          </a:p>
          <a:p>
            <a:pPr algn="ctr"/>
            <a:endParaRPr lang="ru-RU" sz="1100" dirty="0"/>
          </a:p>
          <a:p>
            <a:pPr marL="171450" indent="-171450">
              <a:buFont typeface="Arial" panose="020B0604020202020204" pitchFamily="34" charset="0"/>
              <a:buChar char="•"/>
            </a:pPr>
            <a:r>
              <a:rPr lang="ru-RU" sz="1100" dirty="0"/>
              <a:t>Рассмотрите добавление другого препарата с доказанным сердечно-сосудистым эффектом</a:t>
            </a:r>
          </a:p>
          <a:p>
            <a:pPr marL="171450" indent="-171450">
              <a:buFont typeface="Arial" panose="020B0604020202020204" pitchFamily="34" charset="0"/>
              <a:buChar char="•"/>
            </a:pPr>
            <a:r>
              <a:rPr lang="ru-RU" sz="1100" dirty="0"/>
              <a:t>ДПП4 если пациент не на </a:t>
            </a:r>
            <a:r>
              <a:rPr lang="en-US" sz="1100" dirty="0"/>
              <a:t>a</a:t>
            </a:r>
            <a:r>
              <a:rPr lang="ru-RU" sz="1100" dirty="0"/>
              <a:t>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ТЗД</a:t>
            </a:r>
          </a:p>
          <a:p>
            <a:pPr marL="171450" indent="-171450">
              <a:buFont typeface="Arial" panose="020B0604020202020204" pitchFamily="34" charset="0"/>
              <a:buChar char="•"/>
            </a:pPr>
            <a:r>
              <a:rPr lang="ru-RU" sz="1100" dirty="0"/>
              <a:t>СМ</a:t>
            </a:r>
          </a:p>
        </p:txBody>
      </p:sp>
      <p:sp>
        <p:nvSpPr>
          <p:cNvPr id="10" name="TextBox 9">
            <a:extLst>
              <a:ext uri="{FF2B5EF4-FFF2-40B4-BE49-F238E27FC236}">
                <a16:creationId xmlns:a16="http://schemas.microsoft.com/office/drawing/2014/main" id="{E8452139-838E-4DDC-820A-7946F12B9BEA}"/>
              </a:ext>
            </a:extLst>
          </p:cNvPr>
          <p:cNvSpPr txBox="1"/>
          <p:nvPr/>
        </p:nvSpPr>
        <p:spPr>
          <a:xfrm>
            <a:off x="3211125" y="2028415"/>
            <a:ext cx="449162" cy="276999"/>
          </a:xfrm>
          <a:prstGeom prst="rect">
            <a:avLst/>
          </a:prstGeom>
          <a:noFill/>
        </p:spPr>
        <p:txBody>
          <a:bodyPr wrap="none" rtlCol="0">
            <a:spAutoFit/>
          </a:bodyPr>
          <a:lstStyle/>
          <a:p>
            <a:r>
              <a:rPr lang="ru-RU" sz="1200" dirty="0"/>
              <a:t>или</a:t>
            </a:r>
            <a:endParaRPr lang="ru-RU" dirty="0"/>
          </a:p>
        </p:txBody>
      </p:sp>
      <p:sp>
        <p:nvSpPr>
          <p:cNvPr id="11" name="Rectangle: Rounded Corners 10">
            <a:extLst>
              <a:ext uri="{FF2B5EF4-FFF2-40B4-BE49-F238E27FC236}">
                <a16:creationId xmlns:a16="http://schemas.microsoft.com/office/drawing/2014/main" id="{D9A88DBA-0F11-42C4-BC32-DA69BE4329B2}"/>
              </a:ext>
            </a:extLst>
          </p:cNvPr>
          <p:cNvSpPr/>
          <p:nvPr/>
        </p:nvSpPr>
        <p:spPr>
          <a:xfrm>
            <a:off x="1043940" y="3185536"/>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4" name="Rectangle 13">
            <a:extLst>
              <a:ext uri="{FF2B5EF4-FFF2-40B4-BE49-F238E27FC236}">
                <a16:creationId xmlns:a16="http://schemas.microsoft.com/office/drawing/2014/main" id="{8CD0EE8D-D3A5-4B7E-BC60-1E8EDAF6EEBF}"/>
              </a:ext>
            </a:extLst>
          </p:cNvPr>
          <p:cNvSpPr/>
          <p:nvPr/>
        </p:nvSpPr>
        <p:spPr>
          <a:xfrm>
            <a:off x="6096000" y="1257300"/>
            <a:ext cx="5009131" cy="4432300"/>
          </a:xfrm>
          <a:prstGeom prst="rect">
            <a:avLst/>
          </a:prstGeom>
          <a:gradFill flip="none" rotWithShape="1">
            <a:gsLst>
              <a:gs pos="0">
                <a:srgbClr val="C00000"/>
              </a:gs>
              <a:gs pos="0">
                <a:srgbClr val="FF9A94"/>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Сердечная недостаточность превалирует</a:t>
            </a:r>
          </a:p>
        </p:txBody>
      </p:sp>
      <p:sp>
        <p:nvSpPr>
          <p:cNvPr id="15" name="Rectangle: Rounded Corners 14">
            <a:extLst>
              <a:ext uri="{FF2B5EF4-FFF2-40B4-BE49-F238E27FC236}">
                <a16:creationId xmlns:a16="http://schemas.microsoft.com/office/drawing/2014/main" id="{C43C2126-DE3D-4B19-AB23-6163BE701808}"/>
              </a:ext>
            </a:extLst>
          </p:cNvPr>
          <p:cNvSpPr/>
          <p:nvPr/>
        </p:nvSpPr>
        <p:spPr>
          <a:xfrm>
            <a:off x="6319771" y="1589164"/>
            <a:ext cx="4716544"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100" dirty="0"/>
          </a:p>
        </p:txBody>
      </p:sp>
      <p:sp>
        <p:nvSpPr>
          <p:cNvPr id="16" name="Rectangle: Rounded Corners 15">
            <a:extLst>
              <a:ext uri="{FF2B5EF4-FFF2-40B4-BE49-F238E27FC236}">
                <a16:creationId xmlns:a16="http://schemas.microsoft.com/office/drawing/2014/main" id="{779CAD5C-CCD8-4A14-80E6-F7AD8C06ED9E}"/>
              </a:ext>
            </a:extLst>
          </p:cNvPr>
          <p:cNvSpPr/>
          <p:nvPr/>
        </p:nvSpPr>
        <p:spPr>
          <a:xfrm>
            <a:off x="9004934" y="1660639"/>
            <a:ext cx="1988454" cy="89290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a:t>
            </a:r>
            <a:r>
              <a:rPr lang="ru-RU" sz="1100" dirty="0"/>
              <a:t>ГПП-1 с доказанным СС эффектом</a:t>
            </a:r>
          </a:p>
        </p:txBody>
      </p:sp>
      <p:sp>
        <p:nvSpPr>
          <p:cNvPr id="17" name="Rectangle: Rounded Corners 16">
            <a:extLst>
              <a:ext uri="{FF2B5EF4-FFF2-40B4-BE49-F238E27FC236}">
                <a16:creationId xmlns:a16="http://schemas.microsoft.com/office/drawing/2014/main" id="{57566E50-C655-45E6-B0E2-66B08BFE4935}"/>
              </a:ext>
            </a:extLst>
          </p:cNvPr>
          <p:cNvSpPr/>
          <p:nvPr/>
        </p:nvSpPr>
        <p:spPr>
          <a:xfrm>
            <a:off x="6414266" y="1672498"/>
            <a:ext cx="1988454" cy="89290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100" dirty="0"/>
              <a:t>НГЗТ-2 с доказанным эффектом снижения СН в исследованиях </a:t>
            </a:r>
            <a:r>
              <a:rPr lang="en-US" sz="1100" dirty="0"/>
              <a:t>CVOT </a:t>
            </a:r>
            <a:r>
              <a:rPr lang="ru-RU" sz="1100" dirty="0"/>
              <a:t>при сохраненной СКФ</a:t>
            </a:r>
          </a:p>
        </p:txBody>
      </p:sp>
      <p:sp>
        <p:nvSpPr>
          <p:cNvPr id="18" name="Rectangle: Rounded Corners 17">
            <a:extLst>
              <a:ext uri="{FF2B5EF4-FFF2-40B4-BE49-F238E27FC236}">
                <a16:creationId xmlns:a16="http://schemas.microsoft.com/office/drawing/2014/main" id="{90809375-089A-4FE2-9BEE-0A147D2532A1}"/>
              </a:ext>
            </a:extLst>
          </p:cNvPr>
          <p:cNvSpPr/>
          <p:nvPr/>
        </p:nvSpPr>
        <p:spPr>
          <a:xfrm>
            <a:off x="6362700" y="3676636"/>
            <a:ext cx="4673616" cy="1817384"/>
          </a:xfrm>
          <a:prstGeom prst="roundRect">
            <a:avLst>
              <a:gd name="adj" fmla="val 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ru-RU" sz="1100" dirty="0"/>
              <a:t>Избегайте ТЗД</a:t>
            </a:r>
          </a:p>
          <a:p>
            <a:r>
              <a:rPr lang="ru-RU" sz="1100" dirty="0"/>
              <a:t>Выбор среди препаратов с доказанной СС безопасностью</a:t>
            </a:r>
          </a:p>
          <a:p>
            <a:pPr marL="171450" indent="-171450">
              <a:buFont typeface="Arial" panose="020B0604020202020204" pitchFamily="34" charset="0"/>
              <a:buChar char="•"/>
            </a:pPr>
            <a:r>
              <a:rPr lang="ru-RU" sz="1100" dirty="0"/>
              <a:t>Рассмотрите препараты других классов с доказанным СС эффектом</a:t>
            </a:r>
          </a:p>
          <a:p>
            <a:pPr marL="171450" indent="-171450">
              <a:buFont typeface="Arial" panose="020B0604020202020204" pitchFamily="34" charset="0"/>
              <a:buChar char="•"/>
            </a:pPr>
            <a:r>
              <a:rPr lang="ru-RU" sz="1100" dirty="0"/>
              <a:t>ДПП4 (не саксаглиптин) если пациент не на аГПП1</a:t>
            </a:r>
          </a:p>
          <a:p>
            <a:pPr marL="171450" indent="-171450">
              <a:buFont typeface="Arial" panose="020B0604020202020204" pitchFamily="34" charset="0"/>
              <a:buChar char="•"/>
            </a:pPr>
            <a:r>
              <a:rPr lang="ru-RU" sz="1100" dirty="0"/>
              <a:t>Базальный инсулин</a:t>
            </a:r>
          </a:p>
          <a:p>
            <a:pPr marL="171450" indent="-171450">
              <a:buFont typeface="Arial" panose="020B0604020202020204" pitchFamily="34" charset="0"/>
              <a:buChar char="•"/>
            </a:pPr>
            <a:r>
              <a:rPr lang="ru-RU" sz="1100" dirty="0"/>
              <a:t>СМ </a:t>
            </a:r>
          </a:p>
          <a:p>
            <a:pPr algn="ctr"/>
            <a:endParaRPr lang="ru-RU" sz="1100" dirty="0"/>
          </a:p>
        </p:txBody>
      </p:sp>
      <p:sp>
        <p:nvSpPr>
          <p:cNvPr id="19" name="TextBox 18">
            <a:extLst>
              <a:ext uri="{FF2B5EF4-FFF2-40B4-BE49-F238E27FC236}">
                <a16:creationId xmlns:a16="http://schemas.microsoft.com/office/drawing/2014/main" id="{5F61C933-AEF9-41E4-87CB-288575C55E57}"/>
              </a:ext>
            </a:extLst>
          </p:cNvPr>
          <p:cNvSpPr txBox="1"/>
          <p:nvPr/>
        </p:nvSpPr>
        <p:spPr>
          <a:xfrm>
            <a:off x="8486956" y="2028415"/>
            <a:ext cx="449162" cy="276999"/>
          </a:xfrm>
          <a:prstGeom prst="rect">
            <a:avLst/>
          </a:prstGeom>
          <a:noFill/>
        </p:spPr>
        <p:txBody>
          <a:bodyPr wrap="none" rtlCol="0">
            <a:spAutoFit/>
          </a:bodyPr>
          <a:lstStyle/>
          <a:p>
            <a:r>
              <a:rPr lang="ru-RU" sz="1200" dirty="0"/>
              <a:t>или</a:t>
            </a:r>
            <a:endParaRPr lang="ru-RU" dirty="0"/>
          </a:p>
        </p:txBody>
      </p:sp>
      <p:cxnSp>
        <p:nvCxnSpPr>
          <p:cNvPr id="23" name="Straight Arrow Connector 22">
            <a:extLst>
              <a:ext uri="{FF2B5EF4-FFF2-40B4-BE49-F238E27FC236}">
                <a16:creationId xmlns:a16="http://schemas.microsoft.com/office/drawing/2014/main" id="{A02EB728-0CC0-447A-B1B1-25F419E45628}"/>
              </a:ext>
            </a:extLst>
          </p:cNvPr>
          <p:cNvCxnSpPr/>
          <p:nvPr/>
        </p:nvCxnSpPr>
        <p:spPr>
          <a:xfrm>
            <a:off x="3435706" y="2654300"/>
            <a:ext cx="0" cy="531236"/>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EECF70-6F78-4572-B07E-9A63A05A1E6C}"/>
              </a:ext>
            </a:extLst>
          </p:cNvPr>
          <p:cNvCxnSpPr>
            <a:cxnSpLocks/>
            <a:endCxn id="9" idx="0"/>
          </p:cNvCxnSpPr>
          <p:nvPr/>
        </p:nvCxnSpPr>
        <p:spPr>
          <a:xfrm>
            <a:off x="3423677" y="3437948"/>
            <a:ext cx="0" cy="23868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86BF2-B7AB-473A-85A2-26C8BFFA2D7B}"/>
              </a:ext>
            </a:extLst>
          </p:cNvPr>
          <p:cNvCxnSpPr/>
          <p:nvPr/>
        </p:nvCxnSpPr>
        <p:spPr>
          <a:xfrm>
            <a:off x="8695052" y="2654300"/>
            <a:ext cx="0" cy="531236"/>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3D1C91-F56B-4F57-9E3B-B6F47F9941A9}"/>
              </a:ext>
            </a:extLst>
          </p:cNvPr>
          <p:cNvCxnSpPr>
            <a:cxnSpLocks/>
          </p:cNvCxnSpPr>
          <p:nvPr/>
        </p:nvCxnSpPr>
        <p:spPr>
          <a:xfrm>
            <a:off x="8683023" y="3437948"/>
            <a:ext cx="0" cy="238688"/>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640C5BBE-8489-4EE1-B6EE-81A494574487}"/>
              </a:ext>
            </a:extLst>
          </p:cNvPr>
          <p:cNvSpPr/>
          <p:nvPr/>
        </p:nvSpPr>
        <p:spPr>
          <a:xfrm>
            <a:off x="6319771" y="3185536"/>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2" name="Slide Number Placeholder 1">
            <a:extLst>
              <a:ext uri="{FF2B5EF4-FFF2-40B4-BE49-F238E27FC236}">
                <a16:creationId xmlns:a16="http://schemas.microsoft.com/office/drawing/2014/main" id="{30E13D2E-7960-4360-9BF7-7A5075C08B11}"/>
              </a:ext>
            </a:extLst>
          </p:cNvPr>
          <p:cNvSpPr>
            <a:spLocks noGrp="1"/>
          </p:cNvSpPr>
          <p:nvPr>
            <p:ph type="sldNum" sz="quarter" idx="12"/>
          </p:nvPr>
        </p:nvSpPr>
        <p:spPr/>
        <p:txBody>
          <a:bodyPr/>
          <a:lstStyle/>
          <a:p>
            <a:fld id="{5F3F9096-8ED8-4F14-8F69-892A89853C22}" type="slidenum">
              <a:rPr lang="ru-RU" smtClean="0"/>
              <a:t>46</a:t>
            </a:fld>
            <a:endParaRPr lang="ru-RU" dirty="0"/>
          </a:p>
        </p:txBody>
      </p:sp>
    </p:spTree>
    <p:extLst>
      <p:ext uri="{BB962C8B-B14F-4D97-AF65-F5344CB8AC3E}">
        <p14:creationId xmlns:p14="http://schemas.microsoft.com/office/powerpoint/2010/main" val="3857066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15AC1A-D197-43C1-89E8-FBB3CBD0BD73}"/>
              </a:ext>
            </a:extLst>
          </p:cNvPr>
          <p:cNvGraphicFramePr>
            <a:graphicFrameLocks noChangeAspect="1"/>
          </p:cNvGraphicFramePr>
          <p:nvPr>
            <p:custDataLst>
              <p:tags r:id="rId2"/>
            </p:custDataLst>
            <p:extLst>
              <p:ext uri="{D42A27DB-BD31-4B8C-83A1-F6EECF244321}">
                <p14:modId xmlns:p14="http://schemas.microsoft.com/office/powerpoint/2010/main" val="1858112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5" imgW="362" imgH="362" progId="TCLayout.ActiveDocument.1">
                  <p:embed/>
                </p:oleObj>
              </mc:Choice>
              <mc:Fallback>
                <p:oleObj name="think-cell Slide" r:id="rId5" imgW="362" imgH="362" progId="TCLayout.ActiveDocument.1">
                  <p:embed/>
                  <p:pic>
                    <p:nvPicPr>
                      <p:cNvPr id="5" name="Object 4" hidden="1">
                        <a:extLst>
                          <a:ext uri="{FF2B5EF4-FFF2-40B4-BE49-F238E27FC236}">
                            <a16:creationId xmlns:a16="http://schemas.microsoft.com/office/drawing/2014/main" id="{DF15AC1A-D197-43C1-89E8-FBB3CBD0B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25E6CF0-26FD-4025-90E0-43472219A2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7AB47D03-C81C-464A-ADFE-A057F3D12518}"/>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6" name="TextBox 5">
            <a:extLst>
              <a:ext uri="{FF2B5EF4-FFF2-40B4-BE49-F238E27FC236}">
                <a16:creationId xmlns:a16="http://schemas.microsoft.com/office/drawing/2014/main" id="{B77F0F60-E70D-427B-8577-FAEE6669675F}"/>
              </a:ext>
            </a:extLst>
          </p:cNvPr>
          <p:cNvSpPr txBox="1"/>
          <p:nvPr/>
        </p:nvSpPr>
        <p:spPr>
          <a:xfrm>
            <a:off x="850901" y="1227593"/>
            <a:ext cx="10557328" cy="1384995"/>
          </a:xfrm>
          <a:prstGeom prst="rect">
            <a:avLst/>
          </a:prstGeom>
          <a:solidFill>
            <a:srgbClr val="D4009A"/>
          </a:solidFill>
        </p:spPr>
        <p:txBody>
          <a:bodyPr wrap="square" rtlCol="0">
            <a:spAutoFit/>
          </a:bodyPr>
          <a:lstStyle/>
          <a:p>
            <a:r>
              <a:rPr lang="ru-RU" sz="2800" b="1" dirty="0">
                <a:solidFill>
                  <a:schemeClr val="bg1"/>
                </a:solidFill>
              </a:rPr>
              <a:t>Основа лечения – метформин и полноценное изменение образа жизни ( в том числе управление весом и физической активностью)</a:t>
            </a:r>
          </a:p>
        </p:txBody>
      </p:sp>
      <p:sp>
        <p:nvSpPr>
          <p:cNvPr id="7" name="TextBox 6">
            <a:extLst>
              <a:ext uri="{FF2B5EF4-FFF2-40B4-BE49-F238E27FC236}">
                <a16:creationId xmlns:a16="http://schemas.microsoft.com/office/drawing/2014/main" id="{37A5B3DC-E4B0-4EC4-9F1A-49BA30711EDE}"/>
              </a:ext>
            </a:extLst>
          </p:cNvPr>
          <p:cNvSpPr txBox="1"/>
          <p:nvPr/>
        </p:nvSpPr>
        <p:spPr>
          <a:xfrm>
            <a:off x="850901" y="2848430"/>
            <a:ext cx="10557328" cy="1200329"/>
          </a:xfrm>
          <a:prstGeom prst="rect">
            <a:avLst/>
          </a:prstGeom>
          <a:noFill/>
          <a:ln>
            <a:solidFill>
              <a:srgbClr val="D4009A"/>
            </a:solidFill>
          </a:ln>
        </p:spPr>
        <p:txBody>
          <a:bodyPr wrap="square" rtlCol="0">
            <a:spAutoFit/>
          </a:bodyPr>
          <a:lstStyle/>
          <a:p>
            <a:r>
              <a:rPr lang="ru-RU" dirty="0"/>
              <a:t>Несмотря на имеющуюся информацию о том, что комбинированная терапия имеет преимущества перед монотерапией в снижении А1с информации о том, что данный подход имеет преимущества перед монотерапией метформином в отношении прогрессирования диабета недостаточно</a:t>
            </a:r>
            <a:endParaRPr lang="ru-RU" dirty="0">
              <a:solidFill>
                <a:schemeClr val="bg1"/>
              </a:solidFill>
            </a:endParaRPr>
          </a:p>
        </p:txBody>
      </p:sp>
      <p:sp>
        <p:nvSpPr>
          <p:cNvPr id="8" name="TextBox 7">
            <a:extLst>
              <a:ext uri="{FF2B5EF4-FFF2-40B4-BE49-F238E27FC236}">
                <a16:creationId xmlns:a16="http://schemas.microsoft.com/office/drawing/2014/main" id="{50811677-16AD-4F09-818B-47F684E42339}"/>
              </a:ext>
            </a:extLst>
          </p:cNvPr>
          <p:cNvSpPr txBox="1"/>
          <p:nvPr/>
        </p:nvSpPr>
        <p:spPr>
          <a:xfrm>
            <a:off x="850901" y="4284601"/>
            <a:ext cx="10557328" cy="1477328"/>
          </a:xfrm>
          <a:prstGeom prst="rect">
            <a:avLst/>
          </a:prstGeom>
          <a:noFill/>
          <a:ln>
            <a:solidFill>
              <a:srgbClr val="D4009A"/>
            </a:solidFill>
          </a:ln>
        </p:spPr>
        <p:txBody>
          <a:bodyPr wrap="square" rtlCol="0">
            <a:spAutoFit/>
          </a:bodyPr>
          <a:lstStyle/>
          <a:p>
            <a:r>
              <a:rPr lang="ru-RU" dirty="0"/>
              <a:t>В связи с тем, что в эффективность большинства препаратов редко превышает 1% снижения А1с, стартовая комбинированная терапия может быть показана пациентам, у которых А1с </a:t>
            </a:r>
            <a:r>
              <a:rPr lang="en-US" dirty="0"/>
              <a:t>&gt;1.5% </a:t>
            </a:r>
            <a:r>
              <a:rPr lang="ru-RU" dirty="0"/>
              <a:t>выше цели.</a:t>
            </a:r>
          </a:p>
          <a:p>
            <a:r>
              <a:rPr lang="ru-RU" dirty="0"/>
              <a:t>Фиксированные комбинации могут улучшать приверженность пациентов к терапии, и может помогать достигать целей более быстро</a:t>
            </a:r>
          </a:p>
        </p:txBody>
      </p:sp>
      <p:sp>
        <p:nvSpPr>
          <p:cNvPr id="3" name="Slide Number Placeholder 2">
            <a:extLst>
              <a:ext uri="{FF2B5EF4-FFF2-40B4-BE49-F238E27FC236}">
                <a16:creationId xmlns:a16="http://schemas.microsoft.com/office/drawing/2014/main" id="{9DC3EDFF-8B1E-4510-98C3-A4EBBCD25AAA}"/>
              </a:ext>
            </a:extLst>
          </p:cNvPr>
          <p:cNvSpPr>
            <a:spLocks noGrp="1"/>
          </p:cNvSpPr>
          <p:nvPr>
            <p:ph type="sldNum" sz="quarter" idx="12"/>
          </p:nvPr>
        </p:nvSpPr>
        <p:spPr/>
        <p:txBody>
          <a:bodyPr/>
          <a:lstStyle/>
          <a:p>
            <a:fld id="{5F3F9096-8ED8-4F14-8F69-892A89853C22}" type="slidenum">
              <a:rPr lang="ru-RU" smtClean="0"/>
              <a:t>47</a:t>
            </a:fld>
            <a:endParaRPr lang="ru-RU" dirty="0"/>
          </a:p>
        </p:txBody>
      </p:sp>
    </p:spTree>
    <p:extLst>
      <p:ext uri="{BB962C8B-B14F-4D97-AF65-F5344CB8AC3E}">
        <p14:creationId xmlns:p14="http://schemas.microsoft.com/office/powerpoint/2010/main" val="391851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36EA63A-891E-49F6-9943-4169ED5A93E7}"/>
              </a:ext>
            </a:extLst>
          </p:cNvPr>
          <p:cNvGraphicFramePr>
            <a:graphicFrameLocks noChangeAspect="1"/>
          </p:cNvGraphicFramePr>
          <p:nvPr>
            <p:custDataLst>
              <p:tags r:id="rId2"/>
            </p:custDataLst>
            <p:extLst>
              <p:ext uri="{D42A27DB-BD31-4B8C-83A1-F6EECF244321}">
                <p14:modId xmlns:p14="http://schemas.microsoft.com/office/powerpoint/2010/main" val="1168765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036EA63A-891E-49F6-9943-4169ED5A93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2DA411D-D5B8-4471-A3F2-090400F827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5" name="Rectangle 4">
            <a:extLst>
              <a:ext uri="{FF2B5EF4-FFF2-40B4-BE49-F238E27FC236}">
                <a16:creationId xmlns:a16="http://schemas.microsoft.com/office/drawing/2014/main" id="{6F370F43-790A-4B2F-93A0-EAC1B60FFE48}"/>
              </a:ext>
            </a:extLst>
          </p:cNvPr>
          <p:cNvSpPr/>
          <p:nvPr/>
        </p:nvSpPr>
        <p:spPr>
          <a:xfrm>
            <a:off x="649558" y="1117866"/>
            <a:ext cx="10593614" cy="4586515"/>
          </a:xfrm>
          <a:prstGeom prst="rect">
            <a:avLst/>
          </a:prstGeom>
          <a:gradFill>
            <a:gsLst>
              <a:gs pos="0">
                <a:srgbClr val="FFFF00"/>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НЕОБХОДИМОСТЬ МИНИМИЗАЦИИ ГИПОГЛИКЕМИЙ</a:t>
            </a:r>
          </a:p>
        </p:txBody>
      </p:sp>
      <p:sp>
        <p:nvSpPr>
          <p:cNvPr id="26" name="Rectangle: Rounded Corners 25">
            <a:extLst>
              <a:ext uri="{FF2B5EF4-FFF2-40B4-BE49-F238E27FC236}">
                <a16:creationId xmlns:a16="http://schemas.microsoft.com/office/drawing/2014/main" id="{708DE535-90F9-4DF1-8AD2-14147BE4CDC5}"/>
              </a:ext>
            </a:extLst>
          </p:cNvPr>
          <p:cNvSpPr/>
          <p:nvPr/>
        </p:nvSpPr>
        <p:spPr>
          <a:xfrm>
            <a:off x="3953362" y="3081007"/>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7" name="Rectangle: Rounded Corners 26">
            <a:extLst>
              <a:ext uri="{FF2B5EF4-FFF2-40B4-BE49-F238E27FC236}">
                <a16:creationId xmlns:a16="http://schemas.microsoft.com/office/drawing/2014/main" id="{1BD36358-8A27-4BE9-B642-2DA990FFCB15}"/>
              </a:ext>
            </a:extLst>
          </p:cNvPr>
          <p:cNvSpPr/>
          <p:nvPr/>
        </p:nvSpPr>
        <p:spPr>
          <a:xfrm>
            <a:off x="5946365" y="3081007"/>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8" name="Rectangle: Rounded Corners 27">
            <a:extLst>
              <a:ext uri="{FF2B5EF4-FFF2-40B4-BE49-F238E27FC236}">
                <a16:creationId xmlns:a16="http://schemas.microsoft.com/office/drawing/2014/main" id="{E16A5B8B-CB1E-43A3-8593-610E89B2EEBE}"/>
              </a:ext>
            </a:extLst>
          </p:cNvPr>
          <p:cNvSpPr/>
          <p:nvPr/>
        </p:nvSpPr>
        <p:spPr>
          <a:xfrm>
            <a:off x="7995393" y="3069492"/>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5" name="Rectangle: Rounded Corners 24">
            <a:extLst>
              <a:ext uri="{FF2B5EF4-FFF2-40B4-BE49-F238E27FC236}">
                <a16:creationId xmlns:a16="http://schemas.microsoft.com/office/drawing/2014/main" id="{D9A41791-D407-459E-800B-F1446372FF37}"/>
              </a:ext>
            </a:extLst>
          </p:cNvPr>
          <p:cNvSpPr/>
          <p:nvPr/>
        </p:nvSpPr>
        <p:spPr>
          <a:xfrm>
            <a:off x="1943099" y="3081007"/>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 name="Title 1">
            <a:extLst>
              <a:ext uri="{FF2B5EF4-FFF2-40B4-BE49-F238E27FC236}">
                <a16:creationId xmlns:a16="http://schemas.microsoft.com/office/drawing/2014/main" id="{1EC4CE00-3164-4A7F-987B-B934658D196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6" name="Rectangle: Rounded Corners 5">
            <a:extLst>
              <a:ext uri="{FF2B5EF4-FFF2-40B4-BE49-F238E27FC236}">
                <a16:creationId xmlns:a16="http://schemas.microsoft.com/office/drawing/2014/main" id="{9FEF4EFC-3E47-431E-9F70-B064F1A702E3}"/>
              </a:ext>
            </a:extLst>
          </p:cNvPr>
          <p:cNvSpPr/>
          <p:nvPr/>
        </p:nvSpPr>
        <p:spPr>
          <a:xfrm>
            <a:off x="1943099" y="1808163"/>
            <a:ext cx="1790701" cy="465137"/>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7" name="Rectangle: Rounded Corners 6">
            <a:extLst>
              <a:ext uri="{FF2B5EF4-FFF2-40B4-BE49-F238E27FC236}">
                <a16:creationId xmlns:a16="http://schemas.microsoft.com/office/drawing/2014/main" id="{7D3F1B9D-B09F-43E2-A2DF-F1EC1AD4EB56}"/>
              </a:ext>
            </a:extLst>
          </p:cNvPr>
          <p:cNvSpPr/>
          <p:nvPr/>
        </p:nvSpPr>
        <p:spPr>
          <a:xfrm>
            <a:off x="3934194" y="1812926"/>
            <a:ext cx="1790701" cy="465137"/>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a:t>
            </a:r>
          </a:p>
        </p:txBody>
      </p:sp>
      <p:sp>
        <p:nvSpPr>
          <p:cNvPr id="8" name="Rectangle: Rounded Corners 7">
            <a:extLst>
              <a:ext uri="{FF2B5EF4-FFF2-40B4-BE49-F238E27FC236}">
                <a16:creationId xmlns:a16="http://schemas.microsoft.com/office/drawing/2014/main" id="{789D9AD3-3D56-4DEB-A525-6AF2F41C21BE}"/>
              </a:ext>
            </a:extLst>
          </p:cNvPr>
          <p:cNvSpPr/>
          <p:nvPr/>
        </p:nvSpPr>
        <p:spPr>
          <a:xfrm>
            <a:off x="5925289" y="1808162"/>
            <a:ext cx="1790701" cy="465137"/>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9" name="Rectangle: Rounded Corners 8">
            <a:extLst>
              <a:ext uri="{FF2B5EF4-FFF2-40B4-BE49-F238E27FC236}">
                <a16:creationId xmlns:a16="http://schemas.microsoft.com/office/drawing/2014/main" id="{D5E4FAB0-FDF8-41FB-A7A8-9B9D068E7FF4}"/>
              </a:ext>
            </a:extLst>
          </p:cNvPr>
          <p:cNvSpPr/>
          <p:nvPr/>
        </p:nvSpPr>
        <p:spPr>
          <a:xfrm>
            <a:off x="7916384" y="1808162"/>
            <a:ext cx="1790701" cy="465137"/>
          </a:xfrm>
          <a:prstGeom prst="roundRect">
            <a:avLst>
              <a:gd name="adj" fmla="val 30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ДПП4</a:t>
            </a:r>
          </a:p>
        </p:txBody>
      </p:sp>
      <p:sp>
        <p:nvSpPr>
          <p:cNvPr id="10" name="Rectangle: Rounded Corners 9">
            <a:extLst>
              <a:ext uri="{FF2B5EF4-FFF2-40B4-BE49-F238E27FC236}">
                <a16:creationId xmlns:a16="http://schemas.microsoft.com/office/drawing/2014/main" id="{DFEF2939-C922-4907-92B8-31175A29147A}"/>
              </a:ext>
            </a:extLst>
          </p:cNvPr>
          <p:cNvSpPr/>
          <p:nvPr/>
        </p:nvSpPr>
        <p:spPr>
          <a:xfrm>
            <a:off x="1943099" y="259533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1" name="Rectangle: Rounded Corners 10">
            <a:extLst>
              <a:ext uri="{FF2B5EF4-FFF2-40B4-BE49-F238E27FC236}">
                <a16:creationId xmlns:a16="http://schemas.microsoft.com/office/drawing/2014/main" id="{B1D3AF17-02A1-47ED-80BB-951C74FBB21A}"/>
              </a:ext>
            </a:extLst>
          </p:cNvPr>
          <p:cNvSpPr/>
          <p:nvPr/>
        </p:nvSpPr>
        <p:spPr>
          <a:xfrm>
            <a:off x="3934194" y="259533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2" name="Rectangle: Rounded Corners 11">
            <a:extLst>
              <a:ext uri="{FF2B5EF4-FFF2-40B4-BE49-F238E27FC236}">
                <a16:creationId xmlns:a16="http://schemas.microsoft.com/office/drawing/2014/main" id="{3098C8B7-AB67-46E7-9A1E-B7E19546C2FA}"/>
              </a:ext>
            </a:extLst>
          </p:cNvPr>
          <p:cNvSpPr/>
          <p:nvPr/>
        </p:nvSpPr>
        <p:spPr>
          <a:xfrm>
            <a:off x="5925288" y="2595333"/>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3" name="Rectangle: Rounded Corners 12">
            <a:extLst>
              <a:ext uri="{FF2B5EF4-FFF2-40B4-BE49-F238E27FC236}">
                <a16:creationId xmlns:a16="http://schemas.microsoft.com/office/drawing/2014/main" id="{96D0343F-0A76-46FC-B00E-F109159E59A7}"/>
              </a:ext>
            </a:extLst>
          </p:cNvPr>
          <p:cNvSpPr/>
          <p:nvPr/>
        </p:nvSpPr>
        <p:spPr>
          <a:xfrm>
            <a:off x="7946729" y="2583639"/>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5" name="Rectangle: Rounded Corners 14">
            <a:extLst>
              <a:ext uri="{FF2B5EF4-FFF2-40B4-BE49-F238E27FC236}">
                <a16:creationId xmlns:a16="http://schemas.microsoft.com/office/drawing/2014/main" id="{A7B17C45-4730-4545-A0DA-1D32AB58E08B}"/>
              </a:ext>
            </a:extLst>
          </p:cNvPr>
          <p:cNvSpPr/>
          <p:nvPr/>
        </p:nvSpPr>
        <p:spPr>
          <a:xfrm>
            <a:off x="2160596" y="3208680"/>
            <a:ext cx="1320801"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a:t>
            </a:r>
          </a:p>
        </p:txBody>
      </p:sp>
      <p:sp>
        <p:nvSpPr>
          <p:cNvPr id="16" name="Rectangle: Rounded Corners 15">
            <a:extLst>
              <a:ext uri="{FF2B5EF4-FFF2-40B4-BE49-F238E27FC236}">
                <a16:creationId xmlns:a16="http://schemas.microsoft.com/office/drawing/2014/main" id="{1CACC88A-0C10-4DF1-8452-0274FA4FE4E0}"/>
              </a:ext>
            </a:extLst>
          </p:cNvPr>
          <p:cNvSpPr/>
          <p:nvPr/>
        </p:nvSpPr>
        <p:spPr>
          <a:xfrm>
            <a:off x="2160596" y="4101459"/>
            <a:ext cx="1320801" cy="252414"/>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17" name="Rectangle: Rounded Corners 16">
            <a:extLst>
              <a:ext uri="{FF2B5EF4-FFF2-40B4-BE49-F238E27FC236}">
                <a16:creationId xmlns:a16="http://schemas.microsoft.com/office/drawing/2014/main" id="{7F51826E-3F7D-410B-A5B0-4937150F33C5}"/>
              </a:ext>
            </a:extLst>
          </p:cNvPr>
          <p:cNvSpPr/>
          <p:nvPr/>
        </p:nvSpPr>
        <p:spPr>
          <a:xfrm>
            <a:off x="2160596" y="3659921"/>
            <a:ext cx="1320801"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ДПП4</a:t>
            </a:r>
          </a:p>
        </p:txBody>
      </p:sp>
      <p:sp>
        <p:nvSpPr>
          <p:cNvPr id="18" name="Rectangle: Rounded Corners 17">
            <a:extLst>
              <a:ext uri="{FF2B5EF4-FFF2-40B4-BE49-F238E27FC236}">
                <a16:creationId xmlns:a16="http://schemas.microsoft.com/office/drawing/2014/main" id="{20AE17FB-F404-40D0-905B-7AD9C11C1BCE}"/>
              </a:ext>
            </a:extLst>
          </p:cNvPr>
          <p:cNvSpPr/>
          <p:nvPr/>
        </p:nvSpPr>
        <p:spPr>
          <a:xfrm>
            <a:off x="4199000" y="3462240"/>
            <a:ext cx="1320802"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19" name="Rectangle: Rounded Corners 18">
            <a:extLst>
              <a:ext uri="{FF2B5EF4-FFF2-40B4-BE49-F238E27FC236}">
                <a16:creationId xmlns:a16="http://schemas.microsoft.com/office/drawing/2014/main" id="{8ACF84F5-36AE-4869-A5BC-8155FE37158E}"/>
              </a:ext>
            </a:extLst>
          </p:cNvPr>
          <p:cNvSpPr/>
          <p:nvPr/>
        </p:nvSpPr>
        <p:spPr>
          <a:xfrm>
            <a:off x="4198999" y="3920447"/>
            <a:ext cx="1320802" cy="252414"/>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20" name="Rectangle: Rounded Corners 19">
            <a:extLst>
              <a:ext uri="{FF2B5EF4-FFF2-40B4-BE49-F238E27FC236}">
                <a16:creationId xmlns:a16="http://schemas.microsoft.com/office/drawing/2014/main" id="{FD6EB055-53C0-424C-9683-C78990D99260}"/>
              </a:ext>
            </a:extLst>
          </p:cNvPr>
          <p:cNvSpPr/>
          <p:nvPr/>
        </p:nvSpPr>
        <p:spPr>
          <a:xfrm>
            <a:off x="6204692" y="4075776"/>
            <a:ext cx="1320801"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a:t>
            </a:r>
          </a:p>
        </p:txBody>
      </p:sp>
      <p:sp>
        <p:nvSpPr>
          <p:cNvPr id="21" name="Rectangle: Rounded Corners 20">
            <a:extLst>
              <a:ext uri="{FF2B5EF4-FFF2-40B4-BE49-F238E27FC236}">
                <a16:creationId xmlns:a16="http://schemas.microsoft.com/office/drawing/2014/main" id="{BE7BAB6B-623C-4E21-BB9D-C46A2D94EA73}"/>
              </a:ext>
            </a:extLst>
          </p:cNvPr>
          <p:cNvSpPr/>
          <p:nvPr/>
        </p:nvSpPr>
        <p:spPr>
          <a:xfrm>
            <a:off x="6204692" y="3675167"/>
            <a:ext cx="1320801"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ДПП4</a:t>
            </a:r>
          </a:p>
        </p:txBody>
      </p:sp>
      <p:sp>
        <p:nvSpPr>
          <p:cNvPr id="22" name="Rectangle: Rounded Corners 21">
            <a:extLst>
              <a:ext uri="{FF2B5EF4-FFF2-40B4-BE49-F238E27FC236}">
                <a16:creationId xmlns:a16="http://schemas.microsoft.com/office/drawing/2014/main" id="{351D3426-A63D-4E1B-A7DE-A8A539D56715}"/>
              </a:ext>
            </a:extLst>
          </p:cNvPr>
          <p:cNvSpPr/>
          <p:nvPr/>
        </p:nvSpPr>
        <p:spPr>
          <a:xfrm>
            <a:off x="6204692" y="3204959"/>
            <a:ext cx="1320802"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23" name="Rectangle: Rounded Corners 22">
            <a:extLst>
              <a:ext uri="{FF2B5EF4-FFF2-40B4-BE49-F238E27FC236}">
                <a16:creationId xmlns:a16="http://schemas.microsoft.com/office/drawing/2014/main" id="{21A2E10B-1584-4FE8-BE76-CDF502FE5F98}"/>
              </a:ext>
            </a:extLst>
          </p:cNvPr>
          <p:cNvSpPr/>
          <p:nvPr/>
        </p:nvSpPr>
        <p:spPr>
          <a:xfrm>
            <a:off x="8265633" y="3876129"/>
            <a:ext cx="1320802" cy="252414"/>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24" name="Rectangle: Rounded Corners 23">
            <a:extLst>
              <a:ext uri="{FF2B5EF4-FFF2-40B4-BE49-F238E27FC236}">
                <a16:creationId xmlns:a16="http://schemas.microsoft.com/office/drawing/2014/main" id="{573E276C-99CF-4C0D-8A08-B2E314B96FDD}"/>
              </a:ext>
            </a:extLst>
          </p:cNvPr>
          <p:cNvSpPr/>
          <p:nvPr/>
        </p:nvSpPr>
        <p:spPr>
          <a:xfrm>
            <a:off x="8237022" y="3421167"/>
            <a:ext cx="1320802"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29" name="Rectangle: Rounded Corners 28">
            <a:extLst>
              <a:ext uri="{FF2B5EF4-FFF2-40B4-BE49-F238E27FC236}">
                <a16:creationId xmlns:a16="http://schemas.microsoft.com/office/drawing/2014/main" id="{3932F1C7-F4B6-4252-B295-059D144C0BC2}"/>
              </a:ext>
            </a:extLst>
          </p:cNvPr>
          <p:cNvSpPr/>
          <p:nvPr/>
        </p:nvSpPr>
        <p:spPr>
          <a:xfrm>
            <a:off x="1943099" y="4765778"/>
            <a:ext cx="7763986" cy="202205"/>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30" name="Rectangle: Rounded Corners 29">
            <a:extLst>
              <a:ext uri="{FF2B5EF4-FFF2-40B4-BE49-F238E27FC236}">
                <a16:creationId xmlns:a16="http://schemas.microsoft.com/office/drawing/2014/main" id="{B02B6A29-7175-4872-BC2E-A8F57BFFEBBA}"/>
              </a:ext>
            </a:extLst>
          </p:cNvPr>
          <p:cNvSpPr/>
          <p:nvPr/>
        </p:nvSpPr>
        <p:spPr>
          <a:xfrm>
            <a:off x="3705189" y="5067236"/>
            <a:ext cx="4531833" cy="1135134"/>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1100" dirty="0"/>
              <a:t>Продолжение терапии с добавлением других препаратов указанных выше, </a:t>
            </a:r>
          </a:p>
          <a:p>
            <a:r>
              <a:rPr lang="ru-RU" sz="1100" b="1" dirty="0"/>
              <a:t>Или</a:t>
            </a:r>
          </a:p>
          <a:p>
            <a:r>
              <a:rPr lang="ru-RU" sz="1100" dirty="0"/>
              <a:t>Рассмотрите добавление СМ или базального инсулина</a:t>
            </a:r>
          </a:p>
          <a:p>
            <a:pPr marL="171450" indent="-171450">
              <a:buFont typeface="Arial" panose="020B0604020202020204" pitchFamily="34" charset="0"/>
              <a:buChar char="•"/>
            </a:pPr>
            <a:r>
              <a:rPr lang="ru-RU" sz="1100" dirty="0"/>
              <a:t>Рассмотрите базальный инсулин с низким риском гипогликемии*</a:t>
            </a:r>
          </a:p>
        </p:txBody>
      </p:sp>
      <p:sp>
        <p:nvSpPr>
          <p:cNvPr id="31" name="TextBox 30">
            <a:extLst>
              <a:ext uri="{FF2B5EF4-FFF2-40B4-BE49-F238E27FC236}">
                <a16:creationId xmlns:a16="http://schemas.microsoft.com/office/drawing/2014/main" id="{4D210CD8-F46C-4F0E-BF73-856748F3AFD8}"/>
              </a:ext>
            </a:extLst>
          </p:cNvPr>
          <p:cNvSpPr txBox="1"/>
          <p:nvPr/>
        </p:nvSpPr>
        <p:spPr>
          <a:xfrm>
            <a:off x="2466561" y="6386396"/>
            <a:ext cx="4354077" cy="276999"/>
          </a:xfrm>
          <a:prstGeom prst="rect">
            <a:avLst/>
          </a:prstGeom>
          <a:noFill/>
        </p:spPr>
        <p:txBody>
          <a:bodyPr wrap="none" rtlCol="0">
            <a:spAutoFit/>
          </a:bodyPr>
          <a:lstStyle/>
          <a:p>
            <a:r>
              <a:rPr lang="ru-RU" sz="1200" dirty="0"/>
              <a:t>* Деглудек /Гларгин </a:t>
            </a:r>
            <a:r>
              <a:rPr lang="en-US" sz="1200" dirty="0"/>
              <a:t>U300 &lt; </a:t>
            </a:r>
            <a:r>
              <a:rPr lang="ru-RU" sz="1200" dirty="0"/>
              <a:t>Гларгин </a:t>
            </a:r>
            <a:r>
              <a:rPr lang="en-US" sz="1200" dirty="0"/>
              <a:t>U100</a:t>
            </a:r>
            <a:r>
              <a:rPr lang="ru-RU" sz="1200" dirty="0"/>
              <a:t>/Детемир </a:t>
            </a:r>
            <a:r>
              <a:rPr lang="en-US" sz="1200" dirty="0"/>
              <a:t> &lt; </a:t>
            </a:r>
            <a:r>
              <a:rPr lang="ru-RU" sz="1200" dirty="0"/>
              <a:t>НПХ</a:t>
            </a:r>
            <a:r>
              <a:rPr lang="en-US" sz="1200" dirty="0"/>
              <a:t> </a:t>
            </a:r>
            <a:endParaRPr lang="ru-RU" sz="1200" dirty="0"/>
          </a:p>
        </p:txBody>
      </p:sp>
      <p:cxnSp>
        <p:nvCxnSpPr>
          <p:cNvPr id="32" name="Straight Arrow Connector 31">
            <a:extLst>
              <a:ext uri="{FF2B5EF4-FFF2-40B4-BE49-F238E27FC236}">
                <a16:creationId xmlns:a16="http://schemas.microsoft.com/office/drawing/2014/main" id="{C46BAD80-CE59-4915-BA3A-4FFCB50F4BD3}"/>
              </a:ext>
            </a:extLst>
          </p:cNvPr>
          <p:cNvCxnSpPr>
            <a:cxnSpLocks/>
          </p:cNvCxnSpPr>
          <p:nvPr/>
        </p:nvCxnSpPr>
        <p:spPr>
          <a:xfrm>
            <a:off x="2843212" y="227330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578878F-3344-4095-A988-623A9EF249E9}"/>
              </a:ext>
            </a:extLst>
          </p:cNvPr>
          <p:cNvCxnSpPr>
            <a:cxnSpLocks/>
          </p:cNvCxnSpPr>
          <p:nvPr/>
        </p:nvCxnSpPr>
        <p:spPr>
          <a:xfrm>
            <a:off x="4854892" y="227330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1BADA52-938D-4C85-A718-2513C764D31A}"/>
              </a:ext>
            </a:extLst>
          </p:cNvPr>
          <p:cNvCxnSpPr>
            <a:cxnSpLocks/>
            <a:endCxn id="25" idx="0"/>
          </p:cNvCxnSpPr>
          <p:nvPr/>
        </p:nvCxnSpPr>
        <p:spPr>
          <a:xfrm flipH="1">
            <a:off x="2838450" y="2851293"/>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F964173-2E19-49FE-B1A9-86B5D539284B}"/>
              </a:ext>
            </a:extLst>
          </p:cNvPr>
          <p:cNvCxnSpPr>
            <a:cxnSpLocks/>
            <a:endCxn id="26" idx="0"/>
          </p:cNvCxnSpPr>
          <p:nvPr/>
        </p:nvCxnSpPr>
        <p:spPr>
          <a:xfrm flipH="1">
            <a:off x="4848713" y="2851293"/>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8EECFC-5617-4BC0-8EF7-7ADF18C717BB}"/>
              </a:ext>
            </a:extLst>
          </p:cNvPr>
          <p:cNvCxnSpPr>
            <a:cxnSpLocks/>
          </p:cNvCxnSpPr>
          <p:nvPr/>
        </p:nvCxnSpPr>
        <p:spPr>
          <a:xfrm flipH="1">
            <a:off x="6858008" y="2858461"/>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F44AE79-8450-47F5-A55D-5065E9795AF0}"/>
              </a:ext>
            </a:extLst>
          </p:cNvPr>
          <p:cNvCxnSpPr>
            <a:cxnSpLocks/>
          </p:cNvCxnSpPr>
          <p:nvPr/>
        </p:nvCxnSpPr>
        <p:spPr>
          <a:xfrm flipH="1">
            <a:off x="8868271" y="2858461"/>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C401E8A-6750-4F00-8A5C-86E67BDB024C}"/>
              </a:ext>
            </a:extLst>
          </p:cNvPr>
          <p:cNvCxnSpPr>
            <a:cxnSpLocks/>
          </p:cNvCxnSpPr>
          <p:nvPr/>
        </p:nvCxnSpPr>
        <p:spPr>
          <a:xfrm>
            <a:off x="6856591" y="2273299"/>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E4B2DDC-3951-4F13-A60E-15981C9FA14E}"/>
              </a:ext>
            </a:extLst>
          </p:cNvPr>
          <p:cNvCxnSpPr>
            <a:cxnSpLocks/>
          </p:cNvCxnSpPr>
          <p:nvPr/>
        </p:nvCxnSpPr>
        <p:spPr>
          <a:xfrm>
            <a:off x="8868271" y="2273299"/>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0F51E5D-BF51-4915-B495-27110E91B1E0}"/>
              </a:ext>
            </a:extLst>
          </p:cNvPr>
          <p:cNvCxnSpPr>
            <a:cxnSpLocks/>
          </p:cNvCxnSpPr>
          <p:nvPr/>
        </p:nvCxnSpPr>
        <p:spPr>
          <a:xfrm flipH="1">
            <a:off x="2833688" y="4514206"/>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2C8CB81-AD98-4116-9E76-2F70F8F52282}"/>
              </a:ext>
            </a:extLst>
          </p:cNvPr>
          <p:cNvCxnSpPr>
            <a:cxnSpLocks/>
          </p:cNvCxnSpPr>
          <p:nvPr/>
        </p:nvCxnSpPr>
        <p:spPr>
          <a:xfrm flipH="1">
            <a:off x="4843951" y="4514206"/>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833100-C3A0-471A-9698-BB5829566CCE}"/>
              </a:ext>
            </a:extLst>
          </p:cNvPr>
          <p:cNvCxnSpPr>
            <a:cxnSpLocks/>
          </p:cNvCxnSpPr>
          <p:nvPr/>
        </p:nvCxnSpPr>
        <p:spPr>
          <a:xfrm flipH="1">
            <a:off x="6853246" y="4521374"/>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5BBBBF-CCE7-40A9-98D4-A91E1C20C226}"/>
              </a:ext>
            </a:extLst>
          </p:cNvPr>
          <p:cNvCxnSpPr>
            <a:cxnSpLocks/>
          </p:cNvCxnSpPr>
          <p:nvPr/>
        </p:nvCxnSpPr>
        <p:spPr>
          <a:xfrm flipH="1">
            <a:off x="8863509" y="4521374"/>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DB4C9A26-6B6F-4963-B68F-1B739F2B5F76}"/>
              </a:ext>
            </a:extLst>
          </p:cNvPr>
          <p:cNvSpPr>
            <a:spLocks noGrp="1"/>
          </p:cNvSpPr>
          <p:nvPr>
            <p:ph type="sldNum" sz="quarter" idx="12"/>
          </p:nvPr>
        </p:nvSpPr>
        <p:spPr/>
        <p:txBody>
          <a:bodyPr/>
          <a:lstStyle/>
          <a:p>
            <a:fld id="{5F3F9096-8ED8-4F14-8F69-892A89853C22}" type="slidenum">
              <a:rPr lang="ru-RU" smtClean="0"/>
              <a:t>48</a:t>
            </a:fld>
            <a:endParaRPr lang="ru-RU" dirty="0"/>
          </a:p>
        </p:txBody>
      </p:sp>
    </p:spTree>
    <p:extLst>
      <p:ext uri="{BB962C8B-B14F-4D97-AF65-F5344CB8AC3E}">
        <p14:creationId xmlns:p14="http://schemas.microsoft.com/office/powerpoint/2010/main" val="3395518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91BA24-4C47-4854-B3AB-8E34D4048B5B}"/>
              </a:ext>
            </a:extLst>
          </p:cNvPr>
          <p:cNvGraphicFramePr>
            <a:graphicFrameLocks noChangeAspect="1"/>
          </p:cNvGraphicFramePr>
          <p:nvPr>
            <p:custDataLst>
              <p:tags r:id="rId2"/>
            </p:custDataLst>
            <p:extLst>
              <p:ext uri="{D42A27DB-BD31-4B8C-83A1-F6EECF244321}">
                <p14:modId xmlns:p14="http://schemas.microsoft.com/office/powerpoint/2010/main" val="3048484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C391BA24-4C47-4854-B3AB-8E34D4048B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FE86F6-01A2-4EBD-8D35-CF0851FF97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0C44B8A8-690B-4063-88D6-57FCB6838696}"/>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5" name="Rectangle 4">
            <a:extLst>
              <a:ext uri="{FF2B5EF4-FFF2-40B4-BE49-F238E27FC236}">
                <a16:creationId xmlns:a16="http://schemas.microsoft.com/office/drawing/2014/main" id="{973423E7-20C9-4F04-A6BD-9BC8BDDCCB09}"/>
              </a:ext>
            </a:extLst>
          </p:cNvPr>
          <p:cNvSpPr/>
          <p:nvPr/>
        </p:nvSpPr>
        <p:spPr>
          <a:xfrm>
            <a:off x="3189035" y="962337"/>
            <a:ext cx="6094142" cy="5155888"/>
          </a:xfrm>
          <a:prstGeom prst="rect">
            <a:avLst/>
          </a:prstGeom>
          <a:solidFill>
            <a:srgbClr val="D0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НЕОБХОДИМОСТЬ СНИЖЕНИЯ ВЕСА ИЛИ В СВЯЗИ С АССОЦИИРОВАННЫМИ С ВЕСОМ ОСЛОЖНЕНИЯМИ</a:t>
            </a:r>
          </a:p>
        </p:txBody>
      </p:sp>
      <p:sp>
        <p:nvSpPr>
          <p:cNvPr id="6" name="Rectangle: Rounded Corners 5">
            <a:extLst>
              <a:ext uri="{FF2B5EF4-FFF2-40B4-BE49-F238E27FC236}">
                <a16:creationId xmlns:a16="http://schemas.microsoft.com/office/drawing/2014/main" id="{4793E893-68E9-46BE-BC6D-D34EDC54A94F}"/>
              </a:ext>
            </a:extLst>
          </p:cNvPr>
          <p:cNvSpPr/>
          <p:nvPr/>
        </p:nvSpPr>
        <p:spPr>
          <a:xfrm>
            <a:off x="4216399" y="1782763"/>
            <a:ext cx="1790701" cy="465137"/>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7" name="Rectangle: Rounded Corners 6">
            <a:extLst>
              <a:ext uri="{FF2B5EF4-FFF2-40B4-BE49-F238E27FC236}">
                <a16:creationId xmlns:a16="http://schemas.microsoft.com/office/drawing/2014/main" id="{0B7ECDEF-E970-4FD2-9BAA-27C55F7E5AA5}"/>
              </a:ext>
            </a:extLst>
          </p:cNvPr>
          <p:cNvSpPr/>
          <p:nvPr/>
        </p:nvSpPr>
        <p:spPr>
          <a:xfrm>
            <a:off x="6207494" y="1787526"/>
            <a:ext cx="1790701" cy="465137"/>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 </a:t>
            </a:r>
          </a:p>
          <a:p>
            <a:pPr algn="ctr"/>
            <a:r>
              <a:rPr lang="ru-RU" sz="900" dirty="0"/>
              <a:t>с высокой эффективностью с снижении веса</a:t>
            </a:r>
          </a:p>
        </p:txBody>
      </p:sp>
      <p:sp>
        <p:nvSpPr>
          <p:cNvPr id="8" name="Rectangle: Rounded Corners 7">
            <a:extLst>
              <a:ext uri="{FF2B5EF4-FFF2-40B4-BE49-F238E27FC236}">
                <a16:creationId xmlns:a16="http://schemas.microsoft.com/office/drawing/2014/main" id="{CEC4FCF9-C2C4-45EE-9DCB-B302FE86D999}"/>
              </a:ext>
            </a:extLst>
          </p:cNvPr>
          <p:cNvSpPr/>
          <p:nvPr/>
        </p:nvSpPr>
        <p:spPr>
          <a:xfrm>
            <a:off x="4216399" y="256993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9" name="Rectangle: Rounded Corners 8">
            <a:extLst>
              <a:ext uri="{FF2B5EF4-FFF2-40B4-BE49-F238E27FC236}">
                <a16:creationId xmlns:a16="http://schemas.microsoft.com/office/drawing/2014/main" id="{FE3D46A4-3C6C-494C-ABFE-AA3EA71B25FE}"/>
              </a:ext>
            </a:extLst>
          </p:cNvPr>
          <p:cNvSpPr/>
          <p:nvPr/>
        </p:nvSpPr>
        <p:spPr>
          <a:xfrm>
            <a:off x="6207494" y="256993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2" name="Rectangle: Rounded Corners 11">
            <a:extLst>
              <a:ext uri="{FF2B5EF4-FFF2-40B4-BE49-F238E27FC236}">
                <a16:creationId xmlns:a16="http://schemas.microsoft.com/office/drawing/2014/main" id="{C6B8B4B6-C0FA-409C-B3E2-63DF3B78F7C3}"/>
              </a:ext>
            </a:extLst>
          </p:cNvPr>
          <p:cNvSpPr/>
          <p:nvPr/>
        </p:nvSpPr>
        <p:spPr>
          <a:xfrm>
            <a:off x="4216399" y="3996546"/>
            <a:ext cx="3842085"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3" name="Rectangle: Rounded Corners 12">
            <a:extLst>
              <a:ext uri="{FF2B5EF4-FFF2-40B4-BE49-F238E27FC236}">
                <a16:creationId xmlns:a16="http://schemas.microsoft.com/office/drawing/2014/main" id="{60FC32AF-C56F-4BF7-BE63-05FA31BB6197}"/>
              </a:ext>
            </a:extLst>
          </p:cNvPr>
          <p:cNvSpPr/>
          <p:nvPr/>
        </p:nvSpPr>
        <p:spPr>
          <a:xfrm>
            <a:off x="4216400" y="4664191"/>
            <a:ext cx="3842084" cy="1420489"/>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1100" dirty="0"/>
              <a:t>Если трехкомпонентная терапия НГЗТ-2 или АГПП-1 плохо переносится рассмотрите режим с наименьшим риском увеличения веса</a:t>
            </a:r>
          </a:p>
          <a:p>
            <a:r>
              <a:rPr lang="ru-RU" sz="1100" dirty="0"/>
              <a:t>ИДПП4 (если пациент на </a:t>
            </a:r>
            <a:r>
              <a:rPr lang="ru-RU" sz="1100" dirty="0" err="1"/>
              <a:t>на</a:t>
            </a:r>
            <a:r>
              <a:rPr lang="ru-RU" sz="1100" dirty="0"/>
              <a:t> аГПП-1</a:t>
            </a:r>
          </a:p>
          <a:p>
            <a:r>
              <a:rPr lang="ru-RU" sz="1100" dirty="0"/>
              <a:t>Осторожность в добавлении </a:t>
            </a:r>
          </a:p>
          <a:p>
            <a:pPr marL="171450" indent="-171450">
              <a:buFont typeface="Arial" panose="020B0604020202020204" pitchFamily="34" charset="0"/>
              <a:buChar char="•"/>
            </a:pPr>
            <a:r>
              <a:rPr lang="ru-RU" sz="1100" dirty="0"/>
              <a:t>СМ</a:t>
            </a:r>
          </a:p>
          <a:p>
            <a:pPr marL="171450" indent="-171450">
              <a:buFont typeface="Arial" panose="020B0604020202020204" pitchFamily="34" charset="0"/>
              <a:buChar char="•"/>
            </a:pPr>
            <a:r>
              <a:rPr lang="ru-RU" sz="1100" dirty="0"/>
              <a:t>Базального инсулина</a:t>
            </a:r>
          </a:p>
          <a:p>
            <a:pPr marL="171450" indent="-171450">
              <a:buFont typeface="Arial" panose="020B0604020202020204" pitchFamily="34" charset="0"/>
              <a:buChar char="•"/>
            </a:pPr>
            <a:r>
              <a:rPr lang="ru-RU" sz="1100" dirty="0"/>
              <a:t>ТЗД</a:t>
            </a:r>
          </a:p>
        </p:txBody>
      </p:sp>
      <p:sp>
        <p:nvSpPr>
          <p:cNvPr id="14" name="Rectangle: Rounded Corners 13">
            <a:extLst>
              <a:ext uri="{FF2B5EF4-FFF2-40B4-BE49-F238E27FC236}">
                <a16:creationId xmlns:a16="http://schemas.microsoft.com/office/drawing/2014/main" id="{3D399B40-B303-404A-B05C-69B4CCF2E503}"/>
              </a:ext>
            </a:extLst>
          </p:cNvPr>
          <p:cNvSpPr/>
          <p:nvPr/>
        </p:nvSpPr>
        <p:spPr>
          <a:xfrm>
            <a:off x="4216399" y="3116178"/>
            <a:ext cx="1790701" cy="465137"/>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 </a:t>
            </a:r>
          </a:p>
          <a:p>
            <a:pPr algn="ctr"/>
            <a:r>
              <a:rPr lang="ru-RU" sz="900" dirty="0"/>
              <a:t>с высокой эффективностью с снижении веса</a:t>
            </a:r>
          </a:p>
        </p:txBody>
      </p:sp>
      <p:sp>
        <p:nvSpPr>
          <p:cNvPr id="15" name="Rectangle: Rounded Corners 14">
            <a:extLst>
              <a:ext uri="{FF2B5EF4-FFF2-40B4-BE49-F238E27FC236}">
                <a16:creationId xmlns:a16="http://schemas.microsoft.com/office/drawing/2014/main" id="{5FBA245C-345A-4BD3-A0E8-187CC6BD88A4}"/>
              </a:ext>
            </a:extLst>
          </p:cNvPr>
          <p:cNvSpPr/>
          <p:nvPr/>
        </p:nvSpPr>
        <p:spPr>
          <a:xfrm>
            <a:off x="6267783" y="3139621"/>
            <a:ext cx="1790701" cy="465137"/>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cxnSp>
        <p:nvCxnSpPr>
          <p:cNvPr id="17" name="Straight Arrow Connector 16">
            <a:extLst>
              <a:ext uri="{FF2B5EF4-FFF2-40B4-BE49-F238E27FC236}">
                <a16:creationId xmlns:a16="http://schemas.microsoft.com/office/drawing/2014/main" id="{5740E290-7AB0-4121-93A0-C3E0204FB163}"/>
              </a:ext>
            </a:extLst>
          </p:cNvPr>
          <p:cNvCxnSpPr>
            <a:cxnSpLocks/>
          </p:cNvCxnSpPr>
          <p:nvPr/>
        </p:nvCxnSpPr>
        <p:spPr>
          <a:xfrm>
            <a:off x="5116512" y="224790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AB9440-7E36-4A91-8BDE-EB86EEFEE981}"/>
              </a:ext>
            </a:extLst>
          </p:cNvPr>
          <p:cNvCxnSpPr>
            <a:cxnSpLocks/>
          </p:cNvCxnSpPr>
          <p:nvPr/>
        </p:nvCxnSpPr>
        <p:spPr>
          <a:xfrm>
            <a:off x="7128192" y="224790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3FC567F-00E3-4CF0-972B-7DB3AF85B5A6}"/>
              </a:ext>
            </a:extLst>
          </p:cNvPr>
          <p:cNvCxnSpPr>
            <a:cxnSpLocks/>
          </p:cNvCxnSpPr>
          <p:nvPr/>
        </p:nvCxnSpPr>
        <p:spPr>
          <a:xfrm>
            <a:off x="5116512" y="2825893"/>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E003F1-4C6B-49DD-A4B5-029DFD7AF546}"/>
              </a:ext>
            </a:extLst>
          </p:cNvPr>
          <p:cNvCxnSpPr>
            <a:cxnSpLocks/>
          </p:cNvCxnSpPr>
          <p:nvPr/>
        </p:nvCxnSpPr>
        <p:spPr>
          <a:xfrm>
            <a:off x="7128192" y="2825893"/>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FEC9A4-9755-49C2-ABE4-1EE5472D250C}"/>
              </a:ext>
            </a:extLst>
          </p:cNvPr>
          <p:cNvCxnSpPr>
            <a:cxnSpLocks/>
          </p:cNvCxnSpPr>
          <p:nvPr/>
        </p:nvCxnSpPr>
        <p:spPr>
          <a:xfrm>
            <a:off x="5116512" y="3604758"/>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2B5E82-939A-4A12-B552-0B2713A035A4}"/>
              </a:ext>
            </a:extLst>
          </p:cNvPr>
          <p:cNvCxnSpPr>
            <a:cxnSpLocks/>
          </p:cNvCxnSpPr>
          <p:nvPr/>
        </p:nvCxnSpPr>
        <p:spPr>
          <a:xfrm>
            <a:off x="7128192" y="3604758"/>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15CE54B-4D12-4CD6-BB17-5736AF1A5CF3}"/>
              </a:ext>
            </a:extLst>
          </p:cNvPr>
          <p:cNvCxnSpPr>
            <a:cxnSpLocks/>
          </p:cNvCxnSpPr>
          <p:nvPr/>
        </p:nvCxnSpPr>
        <p:spPr>
          <a:xfrm>
            <a:off x="5116512" y="4248960"/>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4D89422-0F30-41A5-8E6C-0925B98FAEDB}"/>
              </a:ext>
            </a:extLst>
          </p:cNvPr>
          <p:cNvCxnSpPr>
            <a:cxnSpLocks/>
          </p:cNvCxnSpPr>
          <p:nvPr/>
        </p:nvCxnSpPr>
        <p:spPr>
          <a:xfrm>
            <a:off x="7128192" y="4248960"/>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226540E9-E741-4E1E-AACF-5BF8506FD200}"/>
              </a:ext>
            </a:extLst>
          </p:cNvPr>
          <p:cNvSpPr>
            <a:spLocks noGrp="1"/>
          </p:cNvSpPr>
          <p:nvPr>
            <p:ph type="sldNum" sz="quarter" idx="12"/>
          </p:nvPr>
        </p:nvSpPr>
        <p:spPr/>
        <p:txBody>
          <a:bodyPr/>
          <a:lstStyle/>
          <a:p>
            <a:fld id="{5F3F9096-8ED8-4F14-8F69-892A89853C22}" type="slidenum">
              <a:rPr lang="ru-RU" smtClean="0"/>
              <a:t>49</a:t>
            </a:fld>
            <a:endParaRPr lang="ru-RU" dirty="0"/>
          </a:p>
        </p:txBody>
      </p:sp>
    </p:spTree>
    <p:extLst>
      <p:ext uri="{BB962C8B-B14F-4D97-AF65-F5344CB8AC3E}">
        <p14:creationId xmlns:p14="http://schemas.microsoft.com/office/powerpoint/2010/main" val="25366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A93533-6EB5-43FB-B8A8-874F17ADCBB8}"/>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C0F09702-5754-4F1F-AB99-1CDB947AE27A}"/>
              </a:ext>
            </a:extLst>
          </p:cNvPr>
          <p:cNvSpPr>
            <a:spLocks noGrp="1"/>
          </p:cNvSpPr>
          <p:nvPr>
            <p:ph type="title"/>
          </p:nvPr>
        </p:nvSpPr>
        <p:spPr/>
        <p:txBody>
          <a:bodyPr/>
          <a:lstStyle/>
          <a:p>
            <a:r>
              <a:rPr lang="en-US" dirty="0"/>
              <a:t>ADA 2017</a:t>
            </a:r>
            <a:r>
              <a:rPr lang="ru-RU" dirty="0"/>
              <a:t>:</a:t>
            </a:r>
            <a:r>
              <a:rPr lang="en-US" dirty="0"/>
              <a:t> </a:t>
            </a:r>
            <a:r>
              <a:rPr lang="ru-RU" dirty="0"/>
              <a:t>Идеальный Шторм</a:t>
            </a:r>
            <a:endParaRPr lang="en-US" dirty="0"/>
          </a:p>
        </p:txBody>
      </p:sp>
      <p:pic>
        <p:nvPicPr>
          <p:cNvPr id="5" name="Picture 4">
            <a:extLst>
              <a:ext uri="{FF2B5EF4-FFF2-40B4-BE49-F238E27FC236}">
                <a16:creationId xmlns:a16="http://schemas.microsoft.com/office/drawing/2014/main" id="{0397040A-B3E1-4621-B588-94ACA983B47F}"/>
              </a:ext>
            </a:extLst>
          </p:cNvPr>
          <p:cNvPicPr>
            <a:picLocks noChangeAspect="1"/>
          </p:cNvPicPr>
          <p:nvPr/>
        </p:nvPicPr>
        <p:blipFill>
          <a:blip r:embed="rId2"/>
          <a:stretch>
            <a:fillRect/>
          </a:stretch>
        </p:blipFill>
        <p:spPr>
          <a:xfrm>
            <a:off x="1671638" y="985838"/>
            <a:ext cx="8848725" cy="4886325"/>
          </a:xfrm>
          <a:prstGeom prst="rect">
            <a:avLst/>
          </a:prstGeom>
        </p:spPr>
      </p:pic>
      <p:sp>
        <p:nvSpPr>
          <p:cNvPr id="2" name="Slide Number Placeholder 1">
            <a:extLst>
              <a:ext uri="{FF2B5EF4-FFF2-40B4-BE49-F238E27FC236}">
                <a16:creationId xmlns:a16="http://schemas.microsoft.com/office/drawing/2014/main" id="{19BF9AF5-6829-40A6-904E-0D8ED05E0F28}"/>
              </a:ext>
            </a:extLst>
          </p:cNvPr>
          <p:cNvSpPr>
            <a:spLocks noGrp="1"/>
          </p:cNvSpPr>
          <p:nvPr>
            <p:ph type="sldNum" sz="quarter" idx="12"/>
          </p:nvPr>
        </p:nvSpPr>
        <p:spPr/>
        <p:txBody>
          <a:bodyPr/>
          <a:lstStyle/>
          <a:p>
            <a:fld id="{5F3F9096-8ED8-4F14-8F69-892A89853C22}" type="slidenum">
              <a:rPr lang="ru-RU" smtClean="0"/>
              <a:pPr/>
              <a:t>5</a:t>
            </a:fld>
            <a:endParaRPr lang="ru-RU" dirty="0"/>
          </a:p>
        </p:txBody>
      </p:sp>
    </p:spTree>
    <p:extLst>
      <p:ext uri="{BB962C8B-B14F-4D97-AF65-F5344CB8AC3E}">
        <p14:creationId xmlns:p14="http://schemas.microsoft.com/office/powerpoint/2010/main" val="314446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91BA24-4C47-4854-B3AB-8E34D4048B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C391BA24-4C47-4854-B3AB-8E34D4048B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FE86F6-01A2-4EBD-8D35-CF0851FF97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0C44B8A8-690B-4063-88D6-57FCB6838696}"/>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5" name="Rectangle 4">
            <a:extLst>
              <a:ext uri="{FF2B5EF4-FFF2-40B4-BE49-F238E27FC236}">
                <a16:creationId xmlns:a16="http://schemas.microsoft.com/office/drawing/2014/main" id="{973423E7-20C9-4F04-A6BD-9BC8BDDCCB09}"/>
              </a:ext>
            </a:extLst>
          </p:cNvPr>
          <p:cNvSpPr/>
          <p:nvPr/>
        </p:nvSpPr>
        <p:spPr>
          <a:xfrm>
            <a:off x="3189035" y="962337"/>
            <a:ext cx="6094142" cy="5155888"/>
          </a:xfrm>
          <a:prstGeom prst="rect">
            <a:avLst/>
          </a:prstGeom>
          <a:gradFill>
            <a:gsLst>
              <a:gs pos="0">
                <a:schemeClr val="accent6">
                  <a:lumMod val="40000"/>
                  <a:lumOff val="60000"/>
                </a:schemeClr>
              </a:gs>
              <a:gs pos="8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a:solidFill>
                  <a:schemeClr val="tx1"/>
                </a:solidFill>
              </a:rPr>
              <a:t>ЕСЛИ ТАКИХ ПОТРЕБНОСТЕЙ НЕ ВЫЯВЛЕНО, ИЛИ СТОИМОСТЬ – ЗНАЧИТЕЛЬНАЯ ПРОБЛЕМА</a:t>
            </a:r>
          </a:p>
        </p:txBody>
      </p:sp>
      <p:sp>
        <p:nvSpPr>
          <p:cNvPr id="6" name="Rectangle: Rounded Corners 5">
            <a:extLst>
              <a:ext uri="{FF2B5EF4-FFF2-40B4-BE49-F238E27FC236}">
                <a16:creationId xmlns:a16="http://schemas.microsoft.com/office/drawing/2014/main" id="{4793E893-68E9-46BE-BC6D-D34EDC54A94F}"/>
              </a:ext>
            </a:extLst>
          </p:cNvPr>
          <p:cNvSpPr/>
          <p:nvPr/>
        </p:nvSpPr>
        <p:spPr>
          <a:xfrm>
            <a:off x="4216399" y="1782763"/>
            <a:ext cx="1790701" cy="465137"/>
          </a:xfrm>
          <a:prstGeom prst="roundRect">
            <a:avLst>
              <a:gd name="adj" fmla="val 10114"/>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solidFill>
                  <a:schemeClr val="tx1"/>
                </a:solidFill>
              </a:rPr>
              <a:t>СМ</a:t>
            </a:r>
          </a:p>
        </p:txBody>
      </p:sp>
      <p:sp>
        <p:nvSpPr>
          <p:cNvPr id="7" name="Rectangle: Rounded Corners 6">
            <a:extLst>
              <a:ext uri="{FF2B5EF4-FFF2-40B4-BE49-F238E27FC236}">
                <a16:creationId xmlns:a16="http://schemas.microsoft.com/office/drawing/2014/main" id="{0B7ECDEF-E970-4FD2-9BAA-27C55F7E5AA5}"/>
              </a:ext>
            </a:extLst>
          </p:cNvPr>
          <p:cNvSpPr/>
          <p:nvPr/>
        </p:nvSpPr>
        <p:spPr>
          <a:xfrm>
            <a:off x="6207494" y="1787526"/>
            <a:ext cx="1790701" cy="465137"/>
          </a:xfrm>
          <a:prstGeom prst="roundRect">
            <a:avLst>
              <a:gd name="adj" fmla="val 8476"/>
            </a:avLst>
          </a:prstGeom>
          <a:solidFill>
            <a:srgbClr val="D4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endParaRPr lang="ru-RU" sz="900" dirty="0"/>
          </a:p>
        </p:txBody>
      </p:sp>
      <p:sp>
        <p:nvSpPr>
          <p:cNvPr id="8" name="Rectangle: Rounded Corners 7">
            <a:extLst>
              <a:ext uri="{FF2B5EF4-FFF2-40B4-BE49-F238E27FC236}">
                <a16:creationId xmlns:a16="http://schemas.microsoft.com/office/drawing/2014/main" id="{CEC4FCF9-C2C4-45EE-9DCB-B302FE86D999}"/>
              </a:ext>
            </a:extLst>
          </p:cNvPr>
          <p:cNvSpPr/>
          <p:nvPr/>
        </p:nvSpPr>
        <p:spPr>
          <a:xfrm>
            <a:off x="4216399" y="256993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9" name="Rectangle: Rounded Corners 8">
            <a:extLst>
              <a:ext uri="{FF2B5EF4-FFF2-40B4-BE49-F238E27FC236}">
                <a16:creationId xmlns:a16="http://schemas.microsoft.com/office/drawing/2014/main" id="{FE3D46A4-3C6C-494C-ABFE-AA3EA71B25FE}"/>
              </a:ext>
            </a:extLst>
          </p:cNvPr>
          <p:cNvSpPr/>
          <p:nvPr/>
        </p:nvSpPr>
        <p:spPr>
          <a:xfrm>
            <a:off x="6207494" y="256993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2" name="Rectangle: Rounded Corners 11">
            <a:extLst>
              <a:ext uri="{FF2B5EF4-FFF2-40B4-BE49-F238E27FC236}">
                <a16:creationId xmlns:a16="http://schemas.microsoft.com/office/drawing/2014/main" id="{C6B8B4B6-C0FA-409C-B3E2-63DF3B78F7C3}"/>
              </a:ext>
            </a:extLst>
          </p:cNvPr>
          <p:cNvSpPr/>
          <p:nvPr/>
        </p:nvSpPr>
        <p:spPr>
          <a:xfrm>
            <a:off x="4216399" y="3996546"/>
            <a:ext cx="3842085"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3" name="Rectangle: Rounded Corners 12">
            <a:extLst>
              <a:ext uri="{FF2B5EF4-FFF2-40B4-BE49-F238E27FC236}">
                <a16:creationId xmlns:a16="http://schemas.microsoft.com/office/drawing/2014/main" id="{60FC32AF-C56F-4BF7-BE63-05FA31BB6197}"/>
              </a:ext>
            </a:extLst>
          </p:cNvPr>
          <p:cNvSpPr/>
          <p:nvPr/>
        </p:nvSpPr>
        <p:spPr>
          <a:xfrm>
            <a:off x="4216400" y="4664191"/>
            <a:ext cx="3842084" cy="1420489"/>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1100" dirty="0"/>
              <a:t>НПХ предпочтителен</a:t>
            </a:r>
          </a:p>
          <a:p>
            <a:r>
              <a:rPr lang="ru-RU" sz="1100" b="1" dirty="0"/>
              <a:t>Или</a:t>
            </a:r>
            <a:r>
              <a:rPr lang="ru-RU" sz="1100" dirty="0"/>
              <a:t> </a:t>
            </a:r>
          </a:p>
          <a:p>
            <a:r>
              <a:rPr lang="ru-RU" sz="1100" dirty="0"/>
              <a:t>Рассмотрите иДПП4 или НГЗТ-2 с наименьшей стоимостью</a:t>
            </a:r>
          </a:p>
        </p:txBody>
      </p:sp>
      <p:cxnSp>
        <p:nvCxnSpPr>
          <p:cNvPr id="17" name="Straight Arrow Connector 16">
            <a:extLst>
              <a:ext uri="{FF2B5EF4-FFF2-40B4-BE49-F238E27FC236}">
                <a16:creationId xmlns:a16="http://schemas.microsoft.com/office/drawing/2014/main" id="{5740E290-7AB0-4121-93A0-C3E0204FB163}"/>
              </a:ext>
            </a:extLst>
          </p:cNvPr>
          <p:cNvCxnSpPr>
            <a:cxnSpLocks/>
          </p:cNvCxnSpPr>
          <p:nvPr/>
        </p:nvCxnSpPr>
        <p:spPr>
          <a:xfrm>
            <a:off x="5116512" y="224790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AB9440-7E36-4A91-8BDE-EB86EEFEE981}"/>
              </a:ext>
            </a:extLst>
          </p:cNvPr>
          <p:cNvCxnSpPr>
            <a:cxnSpLocks/>
          </p:cNvCxnSpPr>
          <p:nvPr/>
        </p:nvCxnSpPr>
        <p:spPr>
          <a:xfrm>
            <a:off x="7128192" y="224790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3FC567F-00E3-4CF0-972B-7DB3AF85B5A6}"/>
              </a:ext>
            </a:extLst>
          </p:cNvPr>
          <p:cNvCxnSpPr>
            <a:cxnSpLocks/>
          </p:cNvCxnSpPr>
          <p:nvPr/>
        </p:nvCxnSpPr>
        <p:spPr>
          <a:xfrm>
            <a:off x="5116512" y="2825893"/>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E003F1-4C6B-49DD-A4B5-029DFD7AF546}"/>
              </a:ext>
            </a:extLst>
          </p:cNvPr>
          <p:cNvCxnSpPr>
            <a:cxnSpLocks/>
          </p:cNvCxnSpPr>
          <p:nvPr/>
        </p:nvCxnSpPr>
        <p:spPr>
          <a:xfrm>
            <a:off x="7128192" y="2825893"/>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FEC9A4-9755-49C2-ABE4-1EE5472D250C}"/>
              </a:ext>
            </a:extLst>
          </p:cNvPr>
          <p:cNvCxnSpPr>
            <a:cxnSpLocks/>
          </p:cNvCxnSpPr>
          <p:nvPr/>
        </p:nvCxnSpPr>
        <p:spPr>
          <a:xfrm>
            <a:off x="5116512" y="3604758"/>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2B5E82-939A-4A12-B552-0B2713A035A4}"/>
              </a:ext>
            </a:extLst>
          </p:cNvPr>
          <p:cNvCxnSpPr>
            <a:cxnSpLocks/>
          </p:cNvCxnSpPr>
          <p:nvPr/>
        </p:nvCxnSpPr>
        <p:spPr>
          <a:xfrm>
            <a:off x="7128192" y="3604758"/>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15CE54B-4D12-4CD6-BB17-5736AF1A5CF3}"/>
              </a:ext>
            </a:extLst>
          </p:cNvPr>
          <p:cNvCxnSpPr>
            <a:cxnSpLocks/>
          </p:cNvCxnSpPr>
          <p:nvPr/>
        </p:nvCxnSpPr>
        <p:spPr>
          <a:xfrm>
            <a:off x="5116512" y="4248960"/>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4D89422-0F30-41A5-8E6C-0925B98FAEDB}"/>
              </a:ext>
            </a:extLst>
          </p:cNvPr>
          <p:cNvCxnSpPr>
            <a:cxnSpLocks/>
          </p:cNvCxnSpPr>
          <p:nvPr/>
        </p:nvCxnSpPr>
        <p:spPr>
          <a:xfrm>
            <a:off x="7128192" y="4248960"/>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7F94D54-7E29-438B-90E5-3DF4B0234964}"/>
              </a:ext>
            </a:extLst>
          </p:cNvPr>
          <p:cNvSpPr/>
          <p:nvPr/>
        </p:nvSpPr>
        <p:spPr>
          <a:xfrm>
            <a:off x="6246331" y="3127899"/>
            <a:ext cx="1790701" cy="465137"/>
          </a:xfrm>
          <a:prstGeom prst="roundRect">
            <a:avLst>
              <a:gd name="adj" fmla="val 10114"/>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solidFill>
                  <a:schemeClr val="tx1"/>
                </a:solidFill>
              </a:rPr>
              <a:t>СМ</a:t>
            </a:r>
          </a:p>
        </p:txBody>
      </p:sp>
      <p:sp>
        <p:nvSpPr>
          <p:cNvPr id="25" name="Rectangle: Rounded Corners 24">
            <a:extLst>
              <a:ext uri="{FF2B5EF4-FFF2-40B4-BE49-F238E27FC236}">
                <a16:creationId xmlns:a16="http://schemas.microsoft.com/office/drawing/2014/main" id="{B10910F6-BBBA-4931-B5E2-22B2BDBD3CFA}"/>
              </a:ext>
            </a:extLst>
          </p:cNvPr>
          <p:cNvSpPr/>
          <p:nvPr/>
        </p:nvSpPr>
        <p:spPr>
          <a:xfrm>
            <a:off x="4216399" y="3144384"/>
            <a:ext cx="1790701" cy="465137"/>
          </a:xfrm>
          <a:prstGeom prst="roundRect">
            <a:avLst>
              <a:gd name="adj" fmla="val 8476"/>
            </a:avLst>
          </a:prstGeom>
          <a:solidFill>
            <a:srgbClr val="D4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endParaRPr lang="ru-RU" sz="900" dirty="0"/>
          </a:p>
        </p:txBody>
      </p:sp>
      <p:sp>
        <p:nvSpPr>
          <p:cNvPr id="10" name="Slide Number Placeholder 9">
            <a:extLst>
              <a:ext uri="{FF2B5EF4-FFF2-40B4-BE49-F238E27FC236}">
                <a16:creationId xmlns:a16="http://schemas.microsoft.com/office/drawing/2014/main" id="{221203D5-0320-405A-A39C-63A8C81B8FB7}"/>
              </a:ext>
            </a:extLst>
          </p:cNvPr>
          <p:cNvSpPr>
            <a:spLocks noGrp="1"/>
          </p:cNvSpPr>
          <p:nvPr>
            <p:ph type="sldNum" sz="quarter" idx="12"/>
          </p:nvPr>
        </p:nvSpPr>
        <p:spPr/>
        <p:txBody>
          <a:bodyPr/>
          <a:lstStyle/>
          <a:p>
            <a:fld id="{5F3F9096-8ED8-4F14-8F69-892A89853C22}" type="slidenum">
              <a:rPr lang="ru-RU" smtClean="0"/>
              <a:t>50</a:t>
            </a:fld>
            <a:endParaRPr lang="ru-RU" dirty="0"/>
          </a:p>
        </p:txBody>
      </p:sp>
    </p:spTree>
    <p:extLst>
      <p:ext uri="{BB962C8B-B14F-4D97-AF65-F5344CB8AC3E}">
        <p14:creationId xmlns:p14="http://schemas.microsoft.com/office/powerpoint/2010/main" val="2559831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2296C0-100C-41CB-BD3A-BF49F5466FC3}"/>
              </a:ext>
            </a:extLst>
          </p:cNvPr>
          <p:cNvGraphicFramePr>
            <a:graphicFrameLocks noChangeAspect="1"/>
          </p:cNvGraphicFramePr>
          <p:nvPr>
            <p:custDataLst>
              <p:tags r:id="rId2"/>
            </p:custDataLst>
            <p:extLst>
              <p:ext uri="{D42A27DB-BD31-4B8C-83A1-F6EECF244321}">
                <p14:modId xmlns:p14="http://schemas.microsoft.com/office/powerpoint/2010/main" val="990294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5C2296C0-100C-41CB-BD3A-BF49F5466F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1BE867E-E0B9-4393-A9F5-57EBC9CD62E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50" name="Arc 49">
            <a:extLst>
              <a:ext uri="{FF2B5EF4-FFF2-40B4-BE49-F238E27FC236}">
                <a16:creationId xmlns:a16="http://schemas.microsoft.com/office/drawing/2014/main" id="{9809C7F9-D395-408D-86BE-8FF50F7B2A4E}"/>
              </a:ext>
            </a:extLst>
          </p:cNvPr>
          <p:cNvSpPr/>
          <p:nvPr/>
        </p:nvSpPr>
        <p:spPr>
          <a:xfrm rot="8453073">
            <a:off x="9358224" y="4265297"/>
            <a:ext cx="1228470" cy="959114"/>
          </a:xfrm>
          <a:prstGeom prst="arc">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 name="Title 1">
            <a:extLst>
              <a:ext uri="{FF2B5EF4-FFF2-40B4-BE49-F238E27FC236}">
                <a16:creationId xmlns:a16="http://schemas.microsoft.com/office/drawing/2014/main" id="{26677FEA-0EDB-470B-B0A3-1D87D4883C40}"/>
              </a:ext>
            </a:extLst>
          </p:cNvPr>
          <p:cNvSpPr>
            <a:spLocks noGrp="1"/>
          </p:cNvSpPr>
          <p:nvPr>
            <p:ph type="title"/>
          </p:nvPr>
        </p:nvSpPr>
        <p:spPr/>
        <p:txBody>
          <a:bodyPr>
            <a:normAutofit fontScale="90000"/>
          </a:bodyPr>
          <a:lstStyle/>
          <a:p>
            <a:pPr algn="ctr"/>
            <a:r>
              <a:rPr lang="ru-RU" dirty="0">
                <a:solidFill>
                  <a:schemeClr val="tx1"/>
                </a:solidFill>
              </a:rPr>
              <a:t>НЕОБХОДИМОСТЬ СНИЖЕНИЯ ВЕСА ИЛИ В СВЯЗИ С АССОЦИИРОВАННЫМИ С ВЕСОМ ОСЛОЖНЕНИЯМИ</a:t>
            </a:r>
          </a:p>
        </p:txBody>
      </p:sp>
      <p:sp>
        <p:nvSpPr>
          <p:cNvPr id="6" name="Rectangle: Rounded Corners 5">
            <a:extLst>
              <a:ext uri="{FF2B5EF4-FFF2-40B4-BE49-F238E27FC236}">
                <a16:creationId xmlns:a16="http://schemas.microsoft.com/office/drawing/2014/main" id="{77C757A3-E1CB-437E-82C2-34F37E62A920}"/>
              </a:ext>
            </a:extLst>
          </p:cNvPr>
          <p:cNvSpPr/>
          <p:nvPr/>
        </p:nvSpPr>
        <p:spPr>
          <a:xfrm>
            <a:off x="850900" y="2649012"/>
            <a:ext cx="3055604" cy="465137"/>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 если СКФ адекватная</a:t>
            </a:r>
          </a:p>
        </p:txBody>
      </p:sp>
      <p:sp>
        <p:nvSpPr>
          <p:cNvPr id="7" name="Rectangle: Rounded Corners 6">
            <a:extLst>
              <a:ext uri="{FF2B5EF4-FFF2-40B4-BE49-F238E27FC236}">
                <a16:creationId xmlns:a16="http://schemas.microsoft.com/office/drawing/2014/main" id="{AD802208-F3B1-458C-A62F-525F82BD915C}"/>
              </a:ext>
            </a:extLst>
          </p:cNvPr>
          <p:cNvSpPr/>
          <p:nvPr/>
        </p:nvSpPr>
        <p:spPr>
          <a:xfrm>
            <a:off x="4043703" y="2647424"/>
            <a:ext cx="3055604" cy="465137"/>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 </a:t>
            </a:r>
          </a:p>
          <a:p>
            <a:pPr algn="ctr"/>
            <a:r>
              <a:rPr lang="ru-RU" sz="900" dirty="0"/>
              <a:t>с высокой эффективностью с снижении веса</a:t>
            </a:r>
          </a:p>
        </p:txBody>
      </p:sp>
      <p:sp>
        <p:nvSpPr>
          <p:cNvPr id="11" name="Rectangle: Rounded Corners 10">
            <a:extLst>
              <a:ext uri="{FF2B5EF4-FFF2-40B4-BE49-F238E27FC236}">
                <a16:creationId xmlns:a16="http://schemas.microsoft.com/office/drawing/2014/main" id="{9306972F-C882-41B9-807C-4170A7AE6B84}"/>
              </a:ext>
            </a:extLst>
          </p:cNvPr>
          <p:cNvSpPr/>
          <p:nvPr/>
        </p:nvSpPr>
        <p:spPr>
          <a:xfrm>
            <a:off x="850900" y="4895362"/>
            <a:ext cx="6248402" cy="1420489"/>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1100" dirty="0"/>
              <a:t>Если трехкомпонентная терапия НГЗТ-2 или АГПП-1 плохо переносится рассмотрите режим с наименьшим риском увеличения веса</a:t>
            </a:r>
          </a:p>
          <a:p>
            <a:pPr marL="171450" indent="-171450">
              <a:buFont typeface="Arial" panose="020B0604020202020204" pitchFamily="34" charset="0"/>
              <a:buChar char="•"/>
            </a:pPr>
            <a:r>
              <a:rPr lang="ru-RU" sz="1100" dirty="0"/>
              <a:t>ИДПП4 (если пациент на </a:t>
            </a:r>
            <a:r>
              <a:rPr lang="ru-RU" sz="1100" dirty="0" err="1"/>
              <a:t>на</a:t>
            </a:r>
            <a:r>
              <a:rPr lang="ru-RU" sz="1100" dirty="0"/>
              <a:t> аГПП-1</a:t>
            </a:r>
          </a:p>
          <a:p>
            <a:r>
              <a:rPr lang="ru-RU" sz="1100" b="1" dirty="0"/>
              <a:t>Осторожность в добавлении </a:t>
            </a:r>
          </a:p>
          <a:p>
            <a:pPr marL="171450" indent="-171450">
              <a:buFont typeface="Arial" panose="020B0604020202020204" pitchFamily="34" charset="0"/>
              <a:buChar char="•"/>
            </a:pPr>
            <a:r>
              <a:rPr lang="ru-RU" sz="1100" dirty="0"/>
              <a:t>СМ</a:t>
            </a:r>
          </a:p>
          <a:p>
            <a:pPr marL="171450" indent="-171450">
              <a:buFont typeface="Arial" panose="020B0604020202020204" pitchFamily="34" charset="0"/>
              <a:buChar char="•"/>
            </a:pPr>
            <a:r>
              <a:rPr lang="ru-RU" sz="1100" dirty="0"/>
              <a:t>Базального инсулина</a:t>
            </a:r>
          </a:p>
          <a:p>
            <a:pPr marL="171450" indent="-171450">
              <a:buFont typeface="Arial" panose="020B0604020202020204" pitchFamily="34" charset="0"/>
              <a:buChar char="•"/>
            </a:pPr>
            <a:r>
              <a:rPr lang="ru-RU" sz="1100" dirty="0"/>
              <a:t>ТЗД</a:t>
            </a:r>
          </a:p>
        </p:txBody>
      </p:sp>
      <p:cxnSp>
        <p:nvCxnSpPr>
          <p:cNvPr id="14" name="Straight Arrow Connector 13">
            <a:extLst>
              <a:ext uri="{FF2B5EF4-FFF2-40B4-BE49-F238E27FC236}">
                <a16:creationId xmlns:a16="http://schemas.microsoft.com/office/drawing/2014/main" id="{A7B08973-44E4-4A32-B367-145B74B260A1}"/>
              </a:ext>
            </a:extLst>
          </p:cNvPr>
          <p:cNvCxnSpPr>
            <a:cxnSpLocks/>
          </p:cNvCxnSpPr>
          <p:nvPr/>
        </p:nvCxnSpPr>
        <p:spPr>
          <a:xfrm>
            <a:off x="2398712" y="3112561"/>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4B7808-F577-4506-8BB1-D132801CBEDC}"/>
              </a:ext>
            </a:extLst>
          </p:cNvPr>
          <p:cNvCxnSpPr>
            <a:cxnSpLocks/>
          </p:cNvCxnSpPr>
          <p:nvPr/>
        </p:nvCxnSpPr>
        <p:spPr>
          <a:xfrm>
            <a:off x="5554007" y="3093859"/>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D8C6E3A-E06B-42FD-AB1C-682D4CCB5DBB}"/>
              </a:ext>
            </a:extLst>
          </p:cNvPr>
          <p:cNvCxnSpPr>
            <a:cxnSpLocks/>
          </p:cNvCxnSpPr>
          <p:nvPr/>
        </p:nvCxnSpPr>
        <p:spPr>
          <a:xfrm>
            <a:off x="4964401" y="3494726"/>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170DC05-132A-4A61-BBA1-A50AE0267C1C}"/>
              </a:ext>
            </a:extLst>
          </p:cNvPr>
          <p:cNvCxnSpPr>
            <a:cxnSpLocks/>
          </p:cNvCxnSpPr>
          <p:nvPr/>
        </p:nvCxnSpPr>
        <p:spPr>
          <a:xfrm>
            <a:off x="2398712" y="3836947"/>
            <a:ext cx="0" cy="2966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62DC4B4-748B-4962-A975-00C6471D7CD7}"/>
              </a:ext>
            </a:extLst>
          </p:cNvPr>
          <p:cNvCxnSpPr>
            <a:cxnSpLocks/>
          </p:cNvCxnSpPr>
          <p:nvPr/>
        </p:nvCxnSpPr>
        <p:spPr>
          <a:xfrm>
            <a:off x="2398712" y="4598723"/>
            <a:ext cx="0" cy="247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F087F3-29D3-47A1-9E96-9874040E1A57}"/>
              </a:ext>
            </a:extLst>
          </p:cNvPr>
          <p:cNvCxnSpPr>
            <a:cxnSpLocks/>
          </p:cNvCxnSpPr>
          <p:nvPr/>
        </p:nvCxnSpPr>
        <p:spPr>
          <a:xfrm>
            <a:off x="5588317" y="4598723"/>
            <a:ext cx="0" cy="2365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6AD254B-4AD8-44F9-90EB-ECA6DB6AF3E8}"/>
              </a:ext>
            </a:extLst>
          </p:cNvPr>
          <p:cNvSpPr txBox="1"/>
          <p:nvPr/>
        </p:nvSpPr>
        <p:spPr>
          <a:xfrm>
            <a:off x="2444345" y="900892"/>
            <a:ext cx="3361818" cy="369332"/>
          </a:xfrm>
          <a:prstGeom prst="rect">
            <a:avLst/>
          </a:prstGeom>
          <a:noFill/>
        </p:spPr>
        <p:txBody>
          <a:bodyPr wrap="none" rtlCol="0">
            <a:spAutoFit/>
          </a:bodyPr>
          <a:lstStyle/>
          <a:p>
            <a:r>
              <a:rPr lang="ru-RU" dirty="0"/>
              <a:t>У пациентов без АССЗ или СН</a:t>
            </a:r>
          </a:p>
        </p:txBody>
      </p:sp>
      <p:sp>
        <p:nvSpPr>
          <p:cNvPr id="24" name="TextBox 23">
            <a:extLst>
              <a:ext uri="{FF2B5EF4-FFF2-40B4-BE49-F238E27FC236}">
                <a16:creationId xmlns:a16="http://schemas.microsoft.com/office/drawing/2014/main" id="{4B0BBE29-F356-4A79-9CB9-15C1855444A8}"/>
              </a:ext>
            </a:extLst>
          </p:cNvPr>
          <p:cNvSpPr txBox="1"/>
          <p:nvPr/>
        </p:nvSpPr>
        <p:spPr>
          <a:xfrm>
            <a:off x="850902" y="1227593"/>
            <a:ext cx="6230908" cy="543461"/>
          </a:xfrm>
          <a:prstGeom prst="roundRect">
            <a:avLst>
              <a:gd name="adj" fmla="val 6852"/>
            </a:avLst>
          </a:prstGeom>
          <a:noFill/>
          <a:ln w="28575">
            <a:solidFill>
              <a:srgbClr val="D4009A"/>
            </a:solidFill>
          </a:ln>
        </p:spPr>
        <p:txBody>
          <a:bodyPr wrap="square" rtlCol="0">
            <a:spAutoFit/>
          </a:bodyPr>
          <a:lstStyle/>
          <a:p>
            <a:pPr algn="ctr"/>
            <a:r>
              <a:rPr lang="ru-RU" sz="1600" b="1" dirty="0"/>
              <a:t>Основа лечения – метформин</a:t>
            </a:r>
          </a:p>
          <a:p>
            <a:pPr algn="ctr"/>
            <a:r>
              <a:rPr lang="ru-RU" sz="1200" dirty="0"/>
              <a:t>Если А1с выше цели на </a:t>
            </a:r>
            <a:r>
              <a:rPr lang="en-US" sz="1200" dirty="0"/>
              <a:t>&gt;1.5% </a:t>
            </a:r>
            <a:r>
              <a:rPr lang="ru-RU" sz="1200" dirty="0"/>
              <a:t>рассмотрите раннюю комбинированную терапию</a:t>
            </a:r>
          </a:p>
        </p:txBody>
      </p:sp>
      <p:sp>
        <p:nvSpPr>
          <p:cNvPr id="26" name="Rectangle: Rounded Corners 25">
            <a:extLst>
              <a:ext uri="{FF2B5EF4-FFF2-40B4-BE49-F238E27FC236}">
                <a16:creationId xmlns:a16="http://schemas.microsoft.com/office/drawing/2014/main" id="{EBB9175C-9F42-4855-B7DA-25519C477ECA}"/>
              </a:ext>
            </a:extLst>
          </p:cNvPr>
          <p:cNvSpPr/>
          <p:nvPr/>
        </p:nvSpPr>
        <p:spPr>
          <a:xfrm>
            <a:off x="850900" y="1964608"/>
            <a:ext cx="6248401" cy="442790"/>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Если </a:t>
            </a:r>
            <a:r>
              <a:rPr lang="en-US" sz="1400" dirty="0"/>
              <a:t>HbA1c </a:t>
            </a:r>
            <a:r>
              <a:rPr lang="ru-RU" sz="1400" dirty="0"/>
              <a:t>выше целей</a:t>
            </a:r>
          </a:p>
        </p:txBody>
      </p:sp>
      <p:sp>
        <p:nvSpPr>
          <p:cNvPr id="27" name="Rectangle: Rounded Corners 26">
            <a:extLst>
              <a:ext uri="{FF2B5EF4-FFF2-40B4-BE49-F238E27FC236}">
                <a16:creationId xmlns:a16="http://schemas.microsoft.com/office/drawing/2014/main" id="{83469974-0538-46C0-BCA8-C8BEAF957427}"/>
              </a:ext>
            </a:extLst>
          </p:cNvPr>
          <p:cNvSpPr/>
          <p:nvPr/>
        </p:nvSpPr>
        <p:spPr>
          <a:xfrm>
            <a:off x="850901" y="3384144"/>
            <a:ext cx="3055604" cy="442790"/>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Если </a:t>
            </a:r>
            <a:r>
              <a:rPr lang="en-US" sz="1400" dirty="0"/>
              <a:t>HbA1c </a:t>
            </a:r>
            <a:r>
              <a:rPr lang="ru-RU" sz="1400" dirty="0"/>
              <a:t>выше целей</a:t>
            </a:r>
          </a:p>
        </p:txBody>
      </p:sp>
      <p:cxnSp>
        <p:nvCxnSpPr>
          <p:cNvPr id="28" name="Straight Arrow Connector 27">
            <a:extLst>
              <a:ext uri="{FF2B5EF4-FFF2-40B4-BE49-F238E27FC236}">
                <a16:creationId xmlns:a16="http://schemas.microsoft.com/office/drawing/2014/main" id="{74811D32-EF25-45DD-AA09-3CF57C5785EF}"/>
              </a:ext>
            </a:extLst>
          </p:cNvPr>
          <p:cNvCxnSpPr>
            <a:cxnSpLocks/>
          </p:cNvCxnSpPr>
          <p:nvPr/>
        </p:nvCxnSpPr>
        <p:spPr>
          <a:xfrm>
            <a:off x="2438552" y="2407398"/>
            <a:ext cx="0" cy="2587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1F1958-9140-464B-8ED2-812F0A1B6047}"/>
              </a:ext>
            </a:extLst>
          </p:cNvPr>
          <p:cNvCxnSpPr>
            <a:cxnSpLocks/>
          </p:cNvCxnSpPr>
          <p:nvPr/>
        </p:nvCxnSpPr>
        <p:spPr>
          <a:xfrm>
            <a:off x="5550201" y="2407398"/>
            <a:ext cx="0" cy="227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70CCA97B-36C8-4552-A30D-F190D9496DCF}"/>
              </a:ext>
            </a:extLst>
          </p:cNvPr>
          <p:cNvSpPr/>
          <p:nvPr/>
        </p:nvSpPr>
        <p:spPr>
          <a:xfrm>
            <a:off x="4026205" y="3394157"/>
            <a:ext cx="3055604" cy="442790"/>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Если </a:t>
            </a:r>
            <a:r>
              <a:rPr lang="en-US" sz="1400" dirty="0"/>
              <a:t>HbA1c </a:t>
            </a:r>
            <a:r>
              <a:rPr lang="ru-RU" sz="1400" dirty="0"/>
              <a:t>выше целей</a:t>
            </a:r>
          </a:p>
        </p:txBody>
      </p:sp>
      <p:sp>
        <p:nvSpPr>
          <p:cNvPr id="35" name="Rectangle: Rounded Corners 34">
            <a:extLst>
              <a:ext uri="{FF2B5EF4-FFF2-40B4-BE49-F238E27FC236}">
                <a16:creationId xmlns:a16="http://schemas.microsoft.com/office/drawing/2014/main" id="{E7E452AB-9252-44FD-BE46-BF316EF5ECAE}"/>
              </a:ext>
            </a:extLst>
          </p:cNvPr>
          <p:cNvSpPr/>
          <p:nvPr/>
        </p:nvSpPr>
        <p:spPr>
          <a:xfrm>
            <a:off x="4026205" y="4083707"/>
            <a:ext cx="3055604" cy="465137"/>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 если СКФ адекватная</a:t>
            </a:r>
          </a:p>
        </p:txBody>
      </p:sp>
      <p:sp>
        <p:nvSpPr>
          <p:cNvPr id="36" name="Rectangle: Rounded Corners 35">
            <a:extLst>
              <a:ext uri="{FF2B5EF4-FFF2-40B4-BE49-F238E27FC236}">
                <a16:creationId xmlns:a16="http://schemas.microsoft.com/office/drawing/2014/main" id="{4A8F15A8-E9FF-4E81-AEDE-0A6005F729AE}"/>
              </a:ext>
            </a:extLst>
          </p:cNvPr>
          <p:cNvSpPr/>
          <p:nvPr/>
        </p:nvSpPr>
        <p:spPr>
          <a:xfrm>
            <a:off x="876300" y="4133586"/>
            <a:ext cx="3055604" cy="465137"/>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 </a:t>
            </a:r>
          </a:p>
          <a:p>
            <a:pPr algn="ctr"/>
            <a:r>
              <a:rPr lang="ru-RU" sz="900" dirty="0"/>
              <a:t>с высокой эффективностью с снижении веса</a:t>
            </a:r>
          </a:p>
        </p:txBody>
      </p:sp>
      <p:cxnSp>
        <p:nvCxnSpPr>
          <p:cNvPr id="38" name="Straight Arrow Connector 37">
            <a:extLst>
              <a:ext uri="{FF2B5EF4-FFF2-40B4-BE49-F238E27FC236}">
                <a16:creationId xmlns:a16="http://schemas.microsoft.com/office/drawing/2014/main" id="{8D4A5B12-681F-4C35-918C-437EAC77DA4B}"/>
              </a:ext>
            </a:extLst>
          </p:cNvPr>
          <p:cNvCxnSpPr>
            <a:cxnSpLocks/>
            <a:stCxn id="34" idx="2"/>
            <a:endCxn id="35" idx="0"/>
          </p:cNvCxnSpPr>
          <p:nvPr/>
        </p:nvCxnSpPr>
        <p:spPr>
          <a:xfrm>
            <a:off x="5554007" y="3836947"/>
            <a:ext cx="0" cy="2467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886300FF-81A9-417A-8D10-78765FAAA90D}"/>
              </a:ext>
            </a:extLst>
          </p:cNvPr>
          <p:cNvSpPr/>
          <p:nvPr/>
        </p:nvSpPr>
        <p:spPr>
          <a:xfrm>
            <a:off x="7763952" y="1227592"/>
            <a:ext cx="4058669" cy="543461"/>
          </a:xfrm>
          <a:prstGeom prst="roundRect">
            <a:avLst>
              <a:gd name="adj" fmla="val 4167"/>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a:t>Внедрение общих стратегий по снижению веса</a:t>
            </a:r>
          </a:p>
        </p:txBody>
      </p:sp>
      <p:sp>
        <p:nvSpPr>
          <p:cNvPr id="47" name="Rectangle: Rounded Corners 46">
            <a:extLst>
              <a:ext uri="{FF2B5EF4-FFF2-40B4-BE49-F238E27FC236}">
                <a16:creationId xmlns:a16="http://schemas.microsoft.com/office/drawing/2014/main" id="{54BD366A-BE1C-4CEA-A7FC-F61EACB7FBB0}"/>
              </a:ext>
            </a:extLst>
          </p:cNvPr>
          <p:cNvSpPr/>
          <p:nvPr/>
        </p:nvSpPr>
        <p:spPr>
          <a:xfrm>
            <a:off x="7825032" y="4628751"/>
            <a:ext cx="1738144" cy="1081564"/>
          </a:xfrm>
          <a:prstGeom prst="roundRect">
            <a:avLst>
              <a:gd name="adj" fmla="val 4167"/>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a:t>Рассмотрите препараты для снижения веса</a:t>
            </a:r>
          </a:p>
        </p:txBody>
      </p:sp>
      <p:sp>
        <p:nvSpPr>
          <p:cNvPr id="48" name="Rectangle: Rounded Corners 47">
            <a:extLst>
              <a:ext uri="{FF2B5EF4-FFF2-40B4-BE49-F238E27FC236}">
                <a16:creationId xmlns:a16="http://schemas.microsoft.com/office/drawing/2014/main" id="{C4EECA9A-547A-4388-BA62-85AD1FA68A02}"/>
              </a:ext>
            </a:extLst>
          </p:cNvPr>
          <p:cNvSpPr/>
          <p:nvPr/>
        </p:nvSpPr>
        <p:spPr>
          <a:xfrm>
            <a:off x="10145565" y="4628751"/>
            <a:ext cx="1738144" cy="1081564"/>
          </a:xfrm>
          <a:prstGeom prst="roundRect">
            <a:avLst>
              <a:gd name="adj" fmla="val 4167"/>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a:t>Рассмотрите метаболическую хирургию</a:t>
            </a:r>
          </a:p>
        </p:txBody>
      </p:sp>
      <p:sp>
        <p:nvSpPr>
          <p:cNvPr id="49" name="Arc 48">
            <a:extLst>
              <a:ext uri="{FF2B5EF4-FFF2-40B4-BE49-F238E27FC236}">
                <a16:creationId xmlns:a16="http://schemas.microsoft.com/office/drawing/2014/main" id="{7A16D0C0-F1EB-4964-95D2-794CB02DAAAA}"/>
              </a:ext>
            </a:extLst>
          </p:cNvPr>
          <p:cNvSpPr/>
          <p:nvPr/>
        </p:nvSpPr>
        <p:spPr>
          <a:xfrm>
            <a:off x="9358224" y="4133586"/>
            <a:ext cx="1228470" cy="959114"/>
          </a:xfrm>
          <a:prstGeom prst="arc">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Arc 51">
            <a:extLst>
              <a:ext uri="{FF2B5EF4-FFF2-40B4-BE49-F238E27FC236}">
                <a16:creationId xmlns:a16="http://schemas.microsoft.com/office/drawing/2014/main" id="{D63EFC2F-6B43-4371-9E05-3EF05B8285C0}"/>
              </a:ext>
            </a:extLst>
          </p:cNvPr>
          <p:cNvSpPr/>
          <p:nvPr/>
        </p:nvSpPr>
        <p:spPr>
          <a:xfrm flipH="1">
            <a:off x="9116506" y="4133586"/>
            <a:ext cx="1230224" cy="959114"/>
          </a:xfrm>
          <a:prstGeom prst="arc">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Rectangle: Rounded Corners 45">
            <a:extLst>
              <a:ext uri="{FF2B5EF4-FFF2-40B4-BE49-F238E27FC236}">
                <a16:creationId xmlns:a16="http://schemas.microsoft.com/office/drawing/2014/main" id="{BCDD60B5-4B9A-4C31-8B1F-1954F916AD89}"/>
              </a:ext>
            </a:extLst>
          </p:cNvPr>
          <p:cNvSpPr/>
          <p:nvPr/>
        </p:nvSpPr>
        <p:spPr>
          <a:xfrm>
            <a:off x="7763953" y="2255287"/>
            <a:ext cx="4058669" cy="1918307"/>
          </a:xfrm>
          <a:prstGeom prst="roundRect">
            <a:avLst>
              <a:gd name="adj" fmla="val 4167"/>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a:t>РЕКОМЕНДАЦИИ ПО ИЗМЕНЕНИЮ ОБРАЗА ЖИЗНИ</a:t>
            </a:r>
          </a:p>
          <a:p>
            <a:pPr marL="285750" indent="-285750">
              <a:buFont typeface="Arial" panose="020B0604020202020204" pitchFamily="34" charset="0"/>
              <a:buChar char="•"/>
            </a:pPr>
            <a:r>
              <a:rPr lang="ru-RU" sz="1400" dirty="0"/>
              <a:t>Лечебное питание</a:t>
            </a:r>
          </a:p>
          <a:p>
            <a:pPr marL="285750" indent="-285750">
              <a:buFont typeface="Arial" panose="020B0604020202020204" pitchFamily="34" charset="0"/>
              <a:buChar char="•"/>
            </a:pPr>
            <a:r>
              <a:rPr lang="ru-RU" sz="1400" dirty="0"/>
              <a:t>Коррекция пищевого поведения (</a:t>
            </a:r>
            <a:r>
              <a:rPr lang="en-US" sz="1400" dirty="0"/>
              <a:t>Eating patterns)</a:t>
            </a:r>
          </a:p>
          <a:p>
            <a:pPr marL="285750" indent="-285750">
              <a:buFont typeface="Arial" panose="020B0604020202020204" pitchFamily="34" charset="0"/>
              <a:buChar char="•"/>
            </a:pPr>
            <a:r>
              <a:rPr lang="ru-RU" sz="1400" dirty="0"/>
              <a:t>Нехирургическое ограничение калорий</a:t>
            </a:r>
          </a:p>
          <a:p>
            <a:pPr marL="285750" indent="-285750">
              <a:buFont typeface="Arial" panose="020B0604020202020204" pitchFamily="34" charset="0"/>
              <a:buChar char="•"/>
            </a:pPr>
            <a:r>
              <a:rPr lang="ru-RU" sz="1400" dirty="0"/>
              <a:t>Физическая активность</a:t>
            </a:r>
          </a:p>
        </p:txBody>
      </p:sp>
      <p:cxnSp>
        <p:nvCxnSpPr>
          <p:cNvPr id="54" name="Straight Arrow Connector 53">
            <a:extLst>
              <a:ext uri="{FF2B5EF4-FFF2-40B4-BE49-F238E27FC236}">
                <a16:creationId xmlns:a16="http://schemas.microsoft.com/office/drawing/2014/main" id="{75130368-7C70-4D51-86D2-F2E78C5691BF}"/>
              </a:ext>
            </a:extLst>
          </p:cNvPr>
          <p:cNvCxnSpPr>
            <a:cxnSpLocks/>
            <a:stCxn id="44" idx="2"/>
            <a:endCxn id="46" idx="0"/>
          </p:cNvCxnSpPr>
          <p:nvPr/>
        </p:nvCxnSpPr>
        <p:spPr>
          <a:xfrm>
            <a:off x="9793287" y="1771053"/>
            <a:ext cx="1" cy="484234"/>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7D42709-18A9-465B-9490-6BDCDC8C16F1}"/>
              </a:ext>
            </a:extLst>
          </p:cNvPr>
          <p:cNvSpPr>
            <a:spLocks noGrp="1"/>
          </p:cNvSpPr>
          <p:nvPr>
            <p:ph type="sldNum" sz="quarter" idx="12"/>
          </p:nvPr>
        </p:nvSpPr>
        <p:spPr/>
        <p:txBody>
          <a:bodyPr/>
          <a:lstStyle/>
          <a:p>
            <a:fld id="{5F3F9096-8ED8-4F14-8F69-892A89853C22}" type="slidenum">
              <a:rPr lang="ru-RU" smtClean="0"/>
              <a:t>51</a:t>
            </a:fld>
            <a:endParaRPr lang="ru-RU" dirty="0"/>
          </a:p>
        </p:txBody>
      </p:sp>
    </p:spTree>
    <p:extLst>
      <p:ext uri="{BB962C8B-B14F-4D97-AF65-F5344CB8AC3E}">
        <p14:creationId xmlns:p14="http://schemas.microsoft.com/office/powerpoint/2010/main" val="1086828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36EA63A-891E-49F6-9943-4169ED5A93E7}"/>
              </a:ext>
            </a:extLst>
          </p:cNvPr>
          <p:cNvGraphicFramePr>
            <a:graphicFrameLocks noChangeAspect="1"/>
          </p:cNvGraphicFramePr>
          <p:nvPr>
            <p:custDataLst>
              <p:tags r:id="rId2"/>
            </p:custDataLst>
            <p:extLst>
              <p:ext uri="{D42A27DB-BD31-4B8C-83A1-F6EECF244321}">
                <p14:modId xmlns:p14="http://schemas.microsoft.com/office/powerpoint/2010/main" val="2207723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036EA63A-891E-49F6-9943-4169ED5A93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2DA411D-D5B8-4471-A3F2-090400F8275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cxnSp>
        <p:nvCxnSpPr>
          <p:cNvPr id="62" name="Straight Arrow Connector 61">
            <a:extLst>
              <a:ext uri="{FF2B5EF4-FFF2-40B4-BE49-F238E27FC236}">
                <a16:creationId xmlns:a16="http://schemas.microsoft.com/office/drawing/2014/main" id="{80832AFA-F74B-4B90-B8E6-6FB876EFB8AB}"/>
              </a:ext>
            </a:extLst>
          </p:cNvPr>
          <p:cNvCxnSpPr>
            <a:cxnSpLocks/>
          </p:cNvCxnSpPr>
          <p:nvPr/>
        </p:nvCxnSpPr>
        <p:spPr>
          <a:xfrm flipH="1">
            <a:off x="5794937" y="1869347"/>
            <a:ext cx="1" cy="1637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8DD157A-6AA3-463C-9627-1585AC8D22F4}"/>
              </a:ext>
            </a:extLst>
          </p:cNvPr>
          <p:cNvCxnSpPr>
            <a:cxnSpLocks/>
          </p:cNvCxnSpPr>
          <p:nvPr/>
        </p:nvCxnSpPr>
        <p:spPr>
          <a:xfrm flipH="1">
            <a:off x="5806461" y="5529338"/>
            <a:ext cx="1" cy="1637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708DE535-90F9-4DF1-8AD2-14147BE4CDC5}"/>
              </a:ext>
            </a:extLst>
          </p:cNvPr>
          <p:cNvSpPr/>
          <p:nvPr/>
        </p:nvSpPr>
        <p:spPr>
          <a:xfrm>
            <a:off x="3953363" y="3823177"/>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7" name="Rectangle: Rounded Corners 26">
            <a:extLst>
              <a:ext uri="{FF2B5EF4-FFF2-40B4-BE49-F238E27FC236}">
                <a16:creationId xmlns:a16="http://schemas.microsoft.com/office/drawing/2014/main" id="{1BD36358-8A27-4BE9-B642-2DA990FFCB15}"/>
              </a:ext>
            </a:extLst>
          </p:cNvPr>
          <p:cNvSpPr/>
          <p:nvPr/>
        </p:nvSpPr>
        <p:spPr>
          <a:xfrm>
            <a:off x="5946366" y="3823177"/>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8" name="Rectangle: Rounded Corners 27">
            <a:extLst>
              <a:ext uri="{FF2B5EF4-FFF2-40B4-BE49-F238E27FC236}">
                <a16:creationId xmlns:a16="http://schemas.microsoft.com/office/drawing/2014/main" id="{E16A5B8B-CB1E-43A3-8593-610E89B2EEBE}"/>
              </a:ext>
            </a:extLst>
          </p:cNvPr>
          <p:cNvSpPr/>
          <p:nvPr/>
        </p:nvSpPr>
        <p:spPr>
          <a:xfrm>
            <a:off x="7995394" y="3811662"/>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5" name="Rectangle: Rounded Corners 24">
            <a:extLst>
              <a:ext uri="{FF2B5EF4-FFF2-40B4-BE49-F238E27FC236}">
                <a16:creationId xmlns:a16="http://schemas.microsoft.com/office/drawing/2014/main" id="{D9A41791-D407-459E-800B-F1446372FF37}"/>
              </a:ext>
            </a:extLst>
          </p:cNvPr>
          <p:cNvSpPr/>
          <p:nvPr/>
        </p:nvSpPr>
        <p:spPr>
          <a:xfrm>
            <a:off x="1943100" y="3823177"/>
            <a:ext cx="1790701"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100" dirty="0"/>
          </a:p>
        </p:txBody>
      </p:sp>
      <p:sp>
        <p:nvSpPr>
          <p:cNvPr id="2" name="Title 1">
            <a:extLst>
              <a:ext uri="{FF2B5EF4-FFF2-40B4-BE49-F238E27FC236}">
                <a16:creationId xmlns:a16="http://schemas.microsoft.com/office/drawing/2014/main" id="{1EC4CE00-3164-4A7F-987B-B934658D1964}"/>
              </a:ext>
            </a:extLst>
          </p:cNvPr>
          <p:cNvSpPr>
            <a:spLocks noGrp="1"/>
          </p:cNvSpPr>
          <p:nvPr>
            <p:ph type="title"/>
          </p:nvPr>
        </p:nvSpPr>
        <p:spPr/>
        <p:txBody>
          <a:bodyPr>
            <a:normAutofit fontScale="90000"/>
          </a:bodyPr>
          <a:lstStyle/>
          <a:p>
            <a:pPr algn="ctr"/>
            <a:r>
              <a:rPr lang="ru-RU" dirty="0">
                <a:solidFill>
                  <a:schemeClr val="tx1"/>
                </a:solidFill>
              </a:rPr>
              <a:t>НЕОБХОДИМОСТЬ МИНИМИЗАЦИИ ГИПОГЛИКЕМИЙ</a:t>
            </a:r>
            <a:br>
              <a:rPr lang="en-US" dirty="0">
                <a:solidFill>
                  <a:schemeClr val="tx1"/>
                </a:solidFill>
              </a:rPr>
            </a:br>
            <a:r>
              <a:rPr lang="ru-RU" dirty="0">
                <a:solidFill>
                  <a:schemeClr val="tx1"/>
                </a:solidFill>
              </a:rPr>
              <a:t>у пациентов без АССЗ или СН</a:t>
            </a:r>
          </a:p>
        </p:txBody>
      </p:sp>
      <p:sp>
        <p:nvSpPr>
          <p:cNvPr id="6" name="Rectangle: Rounded Corners 5">
            <a:extLst>
              <a:ext uri="{FF2B5EF4-FFF2-40B4-BE49-F238E27FC236}">
                <a16:creationId xmlns:a16="http://schemas.microsoft.com/office/drawing/2014/main" id="{9FEF4EFC-3E47-431E-9F70-B064F1A702E3}"/>
              </a:ext>
            </a:extLst>
          </p:cNvPr>
          <p:cNvSpPr/>
          <p:nvPr/>
        </p:nvSpPr>
        <p:spPr>
          <a:xfrm>
            <a:off x="1943100" y="2550333"/>
            <a:ext cx="1790701" cy="465137"/>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 </a:t>
            </a:r>
          </a:p>
          <a:p>
            <a:pPr algn="ctr"/>
            <a:r>
              <a:rPr lang="ru-RU" sz="1200" dirty="0"/>
              <a:t>если СКФ адекватная</a:t>
            </a:r>
          </a:p>
        </p:txBody>
      </p:sp>
      <p:sp>
        <p:nvSpPr>
          <p:cNvPr id="7" name="Rectangle: Rounded Corners 6">
            <a:extLst>
              <a:ext uri="{FF2B5EF4-FFF2-40B4-BE49-F238E27FC236}">
                <a16:creationId xmlns:a16="http://schemas.microsoft.com/office/drawing/2014/main" id="{7D3F1B9D-B09F-43E2-A2DF-F1EC1AD4EB56}"/>
              </a:ext>
            </a:extLst>
          </p:cNvPr>
          <p:cNvSpPr/>
          <p:nvPr/>
        </p:nvSpPr>
        <p:spPr>
          <a:xfrm>
            <a:off x="3934195" y="2555096"/>
            <a:ext cx="1790701" cy="465137"/>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a:t>
            </a:r>
          </a:p>
        </p:txBody>
      </p:sp>
      <p:sp>
        <p:nvSpPr>
          <p:cNvPr id="8" name="Rectangle: Rounded Corners 7">
            <a:extLst>
              <a:ext uri="{FF2B5EF4-FFF2-40B4-BE49-F238E27FC236}">
                <a16:creationId xmlns:a16="http://schemas.microsoft.com/office/drawing/2014/main" id="{789D9AD3-3D56-4DEB-A525-6AF2F41C21BE}"/>
              </a:ext>
            </a:extLst>
          </p:cNvPr>
          <p:cNvSpPr/>
          <p:nvPr/>
        </p:nvSpPr>
        <p:spPr>
          <a:xfrm>
            <a:off x="5925290" y="2550332"/>
            <a:ext cx="1790701" cy="465137"/>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9" name="Rectangle: Rounded Corners 8">
            <a:extLst>
              <a:ext uri="{FF2B5EF4-FFF2-40B4-BE49-F238E27FC236}">
                <a16:creationId xmlns:a16="http://schemas.microsoft.com/office/drawing/2014/main" id="{D5E4FAB0-FDF8-41FB-A7A8-9B9D068E7FF4}"/>
              </a:ext>
            </a:extLst>
          </p:cNvPr>
          <p:cNvSpPr/>
          <p:nvPr/>
        </p:nvSpPr>
        <p:spPr>
          <a:xfrm>
            <a:off x="7916385" y="2550332"/>
            <a:ext cx="1790701" cy="465137"/>
          </a:xfrm>
          <a:prstGeom prst="roundRect">
            <a:avLst>
              <a:gd name="adj" fmla="val 301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ДПП4</a:t>
            </a:r>
          </a:p>
        </p:txBody>
      </p:sp>
      <p:sp>
        <p:nvSpPr>
          <p:cNvPr id="10" name="Rectangle: Rounded Corners 9">
            <a:extLst>
              <a:ext uri="{FF2B5EF4-FFF2-40B4-BE49-F238E27FC236}">
                <a16:creationId xmlns:a16="http://schemas.microsoft.com/office/drawing/2014/main" id="{DFEF2939-C922-4907-92B8-31175A29147A}"/>
              </a:ext>
            </a:extLst>
          </p:cNvPr>
          <p:cNvSpPr/>
          <p:nvPr/>
        </p:nvSpPr>
        <p:spPr>
          <a:xfrm>
            <a:off x="1943100" y="333750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1" name="Rectangle: Rounded Corners 10">
            <a:extLst>
              <a:ext uri="{FF2B5EF4-FFF2-40B4-BE49-F238E27FC236}">
                <a16:creationId xmlns:a16="http://schemas.microsoft.com/office/drawing/2014/main" id="{B1D3AF17-02A1-47ED-80BB-951C74FBB21A}"/>
              </a:ext>
            </a:extLst>
          </p:cNvPr>
          <p:cNvSpPr/>
          <p:nvPr/>
        </p:nvSpPr>
        <p:spPr>
          <a:xfrm>
            <a:off x="3934195" y="3337505"/>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2" name="Rectangle: Rounded Corners 11">
            <a:extLst>
              <a:ext uri="{FF2B5EF4-FFF2-40B4-BE49-F238E27FC236}">
                <a16:creationId xmlns:a16="http://schemas.microsoft.com/office/drawing/2014/main" id="{3098C8B7-AB67-46E7-9A1E-B7E19546C2FA}"/>
              </a:ext>
            </a:extLst>
          </p:cNvPr>
          <p:cNvSpPr/>
          <p:nvPr/>
        </p:nvSpPr>
        <p:spPr>
          <a:xfrm>
            <a:off x="5925289" y="3337503"/>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3" name="Rectangle: Rounded Corners 12">
            <a:extLst>
              <a:ext uri="{FF2B5EF4-FFF2-40B4-BE49-F238E27FC236}">
                <a16:creationId xmlns:a16="http://schemas.microsoft.com/office/drawing/2014/main" id="{96D0343F-0A76-46FC-B00E-F109159E59A7}"/>
              </a:ext>
            </a:extLst>
          </p:cNvPr>
          <p:cNvSpPr/>
          <p:nvPr/>
        </p:nvSpPr>
        <p:spPr>
          <a:xfrm>
            <a:off x="7946730" y="3325809"/>
            <a:ext cx="1790701"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5" name="Rectangle: Rounded Corners 14">
            <a:extLst>
              <a:ext uri="{FF2B5EF4-FFF2-40B4-BE49-F238E27FC236}">
                <a16:creationId xmlns:a16="http://schemas.microsoft.com/office/drawing/2014/main" id="{A7B17C45-4730-4545-A0DA-1D32AB58E08B}"/>
              </a:ext>
            </a:extLst>
          </p:cNvPr>
          <p:cNvSpPr/>
          <p:nvPr/>
        </p:nvSpPr>
        <p:spPr>
          <a:xfrm>
            <a:off x="2160597" y="3950850"/>
            <a:ext cx="1320801"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a:t>
            </a:r>
          </a:p>
        </p:txBody>
      </p:sp>
      <p:sp>
        <p:nvSpPr>
          <p:cNvPr id="16" name="Rectangle: Rounded Corners 15">
            <a:extLst>
              <a:ext uri="{FF2B5EF4-FFF2-40B4-BE49-F238E27FC236}">
                <a16:creationId xmlns:a16="http://schemas.microsoft.com/office/drawing/2014/main" id="{1CACC88A-0C10-4DF1-8452-0274FA4FE4E0}"/>
              </a:ext>
            </a:extLst>
          </p:cNvPr>
          <p:cNvSpPr/>
          <p:nvPr/>
        </p:nvSpPr>
        <p:spPr>
          <a:xfrm>
            <a:off x="2160597" y="4843629"/>
            <a:ext cx="1320801" cy="252414"/>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17" name="Rectangle: Rounded Corners 16">
            <a:extLst>
              <a:ext uri="{FF2B5EF4-FFF2-40B4-BE49-F238E27FC236}">
                <a16:creationId xmlns:a16="http://schemas.microsoft.com/office/drawing/2014/main" id="{7F51826E-3F7D-410B-A5B0-4937150F33C5}"/>
              </a:ext>
            </a:extLst>
          </p:cNvPr>
          <p:cNvSpPr/>
          <p:nvPr/>
        </p:nvSpPr>
        <p:spPr>
          <a:xfrm>
            <a:off x="2160597" y="4402091"/>
            <a:ext cx="1320801"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ДПП4</a:t>
            </a:r>
          </a:p>
        </p:txBody>
      </p:sp>
      <p:sp>
        <p:nvSpPr>
          <p:cNvPr id="18" name="Rectangle: Rounded Corners 17">
            <a:extLst>
              <a:ext uri="{FF2B5EF4-FFF2-40B4-BE49-F238E27FC236}">
                <a16:creationId xmlns:a16="http://schemas.microsoft.com/office/drawing/2014/main" id="{20AE17FB-F404-40D0-905B-7AD9C11C1BCE}"/>
              </a:ext>
            </a:extLst>
          </p:cNvPr>
          <p:cNvSpPr/>
          <p:nvPr/>
        </p:nvSpPr>
        <p:spPr>
          <a:xfrm>
            <a:off x="4199001" y="4204410"/>
            <a:ext cx="1320802"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19" name="Rectangle: Rounded Corners 18">
            <a:extLst>
              <a:ext uri="{FF2B5EF4-FFF2-40B4-BE49-F238E27FC236}">
                <a16:creationId xmlns:a16="http://schemas.microsoft.com/office/drawing/2014/main" id="{8ACF84F5-36AE-4869-A5BC-8155FE37158E}"/>
              </a:ext>
            </a:extLst>
          </p:cNvPr>
          <p:cNvSpPr/>
          <p:nvPr/>
        </p:nvSpPr>
        <p:spPr>
          <a:xfrm>
            <a:off x="4199000" y="4662617"/>
            <a:ext cx="1320802" cy="252414"/>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20" name="Rectangle: Rounded Corners 19">
            <a:extLst>
              <a:ext uri="{FF2B5EF4-FFF2-40B4-BE49-F238E27FC236}">
                <a16:creationId xmlns:a16="http://schemas.microsoft.com/office/drawing/2014/main" id="{FD6EB055-53C0-424C-9683-C78990D99260}"/>
              </a:ext>
            </a:extLst>
          </p:cNvPr>
          <p:cNvSpPr/>
          <p:nvPr/>
        </p:nvSpPr>
        <p:spPr>
          <a:xfrm>
            <a:off x="6204693" y="4817946"/>
            <a:ext cx="1320801"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аГПП1</a:t>
            </a:r>
          </a:p>
        </p:txBody>
      </p:sp>
      <p:sp>
        <p:nvSpPr>
          <p:cNvPr id="21" name="Rectangle: Rounded Corners 20">
            <a:extLst>
              <a:ext uri="{FF2B5EF4-FFF2-40B4-BE49-F238E27FC236}">
                <a16:creationId xmlns:a16="http://schemas.microsoft.com/office/drawing/2014/main" id="{BE7BAB6B-623C-4E21-BB9D-C46A2D94EA73}"/>
              </a:ext>
            </a:extLst>
          </p:cNvPr>
          <p:cNvSpPr/>
          <p:nvPr/>
        </p:nvSpPr>
        <p:spPr>
          <a:xfrm>
            <a:off x="6204693" y="4417337"/>
            <a:ext cx="1320801"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ДПП4</a:t>
            </a:r>
          </a:p>
        </p:txBody>
      </p:sp>
      <p:sp>
        <p:nvSpPr>
          <p:cNvPr id="22" name="Rectangle: Rounded Corners 21">
            <a:extLst>
              <a:ext uri="{FF2B5EF4-FFF2-40B4-BE49-F238E27FC236}">
                <a16:creationId xmlns:a16="http://schemas.microsoft.com/office/drawing/2014/main" id="{351D3426-A63D-4E1B-A7DE-A8A539D56715}"/>
              </a:ext>
            </a:extLst>
          </p:cNvPr>
          <p:cNvSpPr/>
          <p:nvPr/>
        </p:nvSpPr>
        <p:spPr>
          <a:xfrm>
            <a:off x="6204693" y="3947129"/>
            <a:ext cx="1320802"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23" name="Rectangle: Rounded Corners 22">
            <a:extLst>
              <a:ext uri="{FF2B5EF4-FFF2-40B4-BE49-F238E27FC236}">
                <a16:creationId xmlns:a16="http://schemas.microsoft.com/office/drawing/2014/main" id="{21A2E10B-1584-4FE8-BE76-CDF502FE5F98}"/>
              </a:ext>
            </a:extLst>
          </p:cNvPr>
          <p:cNvSpPr/>
          <p:nvPr/>
        </p:nvSpPr>
        <p:spPr>
          <a:xfrm>
            <a:off x="8265634" y="4618299"/>
            <a:ext cx="1320802" cy="252414"/>
          </a:xfrm>
          <a:prstGeom prst="roundRect">
            <a:avLst>
              <a:gd name="adj" fmla="val 10114"/>
            </a:avLst>
          </a:prstGeom>
          <a:solidFill>
            <a:srgbClr val="D4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ТЗД</a:t>
            </a:r>
          </a:p>
        </p:txBody>
      </p:sp>
      <p:sp>
        <p:nvSpPr>
          <p:cNvPr id="24" name="Rectangle: Rounded Corners 23">
            <a:extLst>
              <a:ext uri="{FF2B5EF4-FFF2-40B4-BE49-F238E27FC236}">
                <a16:creationId xmlns:a16="http://schemas.microsoft.com/office/drawing/2014/main" id="{573E276C-99CF-4C0D-8A08-B2E314B96FDD}"/>
              </a:ext>
            </a:extLst>
          </p:cNvPr>
          <p:cNvSpPr/>
          <p:nvPr/>
        </p:nvSpPr>
        <p:spPr>
          <a:xfrm>
            <a:off x="8237023" y="4163337"/>
            <a:ext cx="1320802"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dirty="0"/>
              <a:t>НГЗТ-2</a:t>
            </a:r>
          </a:p>
        </p:txBody>
      </p:sp>
      <p:sp>
        <p:nvSpPr>
          <p:cNvPr id="29" name="Rectangle: Rounded Corners 28">
            <a:extLst>
              <a:ext uri="{FF2B5EF4-FFF2-40B4-BE49-F238E27FC236}">
                <a16:creationId xmlns:a16="http://schemas.microsoft.com/office/drawing/2014/main" id="{3932F1C7-F4B6-4252-B295-059D144C0BC2}"/>
              </a:ext>
            </a:extLst>
          </p:cNvPr>
          <p:cNvSpPr/>
          <p:nvPr/>
        </p:nvSpPr>
        <p:spPr>
          <a:xfrm>
            <a:off x="1924469" y="5390840"/>
            <a:ext cx="7763986" cy="202205"/>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30" name="Rectangle: Rounded Corners 29">
            <a:extLst>
              <a:ext uri="{FF2B5EF4-FFF2-40B4-BE49-F238E27FC236}">
                <a16:creationId xmlns:a16="http://schemas.microsoft.com/office/drawing/2014/main" id="{B02B6A29-7175-4872-BC2E-A8F57BFFEBBA}"/>
              </a:ext>
            </a:extLst>
          </p:cNvPr>
          <p:cNvSpPr/>
          <p:nvPr/>
        </p:nvSpPr>
        <p:spPr>
          <a:xfrm>
            <a:off x="2466562" y="5702199"/>
            <a:ext cx="6210713" cy="1135134"/>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1100" dirty="0"/>
              <a:t>Продолжение терапии с добавлением других препаратов указанных выше, </a:t>
            </a:r>
          </a:p>
          <a:p>
            <a:r>
              <a:rPr lang="ru-RU" sz="1100" b="1" dirty="0"/>
              <a:t>Или</a:t>
            </a:r>
          </a:p>
          <a:p>
            <a:r>
              <a:rPr lang="ru-RU" sz="1100" dirty="0"/>
              <a:t>Рассмотрите добавление СМ или базального инсулина</a:t>
            </a:r>
          </a:p>
          <a:p>
            <a:pPr marL="171450" indent="-171450">
              <a:buFont typeface="Arial" panose="020B0604020202020204" pitchFamily="34" charset="0"/>
              <a:buChar char="•"/>
            </a:pPr>
            <a:r>
              <a:rPr lang="ru-RU" sz="1100" dirty="0"/>
              <a:t>Рассмотрите СМ последних генераций с наиболее низким риском гипогликемии.</a:t>
            </a:r>
          </a:p>
          <a:p>
            <a:pPr marL="171450" indent="-171450">
              <a:buFont typeface="Arial" panose="020B0604020202020204" pitchFamily="34" charset="0"/>
              <a:buChar char="•"/>
            </a:pPr>
            <a:r>
              <a:rPr lang="ru-RU" sz="1100" dirty="0"/>
              <a:t>Рассмотрите базальный инсулин с низким риском гипогликемии*</a:t>
            </a:r>
          </a:p>
        </p:txBody>
      </p:sp>
      <p:sp>
        <p:nvSpPr>
          <p:cNvPr id="31" name="TextBox 30">
            <a:extLst>
              <a:ext uri="{FF2B5EF4-FFF2-40B4-BE49-F238E27FC236}">
                <a16:creationId xmlns:a16="http://schemas.microsoft.com/office/drawing/2014/main" id="{4D210CD8-F46C-4F0E-BF73-856748F3AFD8}"/>
              </a:ext>
            </a:extLst>
          </p:cNvPr>
          <p:cNvSpPr txBox="1"/>
          <p:nvPr/>
        </p:nvSpPr>
        <p:spPr>
          <a:xfrm>
            <a:off x="2466562" y="7128566"/>
            <a:ext cx="4354077" cy="276999"/>
          </a:xfrm>
          <a:prstGeom prst="rect">
            <a:avLst/>
          </a:prstGeom>
          <a:noFill/>
        </p:spPr>
        <p:txBody>
          <a:bodyPr wrap="none" rtlCol="0">
            <a:spAutoFit/>
          </a:bodyPr>
          <a:lstStyle/>
          <a:p>
            <a:r>
              <a:rPr lang="ru-RU" sz="1200" dirty="0"/>
              <a:t>* Деглудек /Гларгин </a:t>
            </a:r>
            <a:r>
              <a:rPr lang="en-US" sz="1200" dirty="0"/>
              <a:t>U300 &lt; </a:t>
            </a:r>
            <a:r>
              <a:rPr lang="ru-RU" sz="1200" dirty="0"/>
              <a:t>Гларгин </a:t>
            </a:r>
            <a:r>
              <a:rPr lang="en-US" sz="1200" dirty="0"/>
              <a:t>U100</a:t>
            </a:r>
            <a:r>
              <a:rPr lang="ru-RU" sz="1200" dirty="0"/>
              <a:t>/Детемир </a:t>
            </a:r>
            <a:r>
              <a:rPr lang="en-US" sz="1200" dirty="0"/>
              <a:t> &lt; </a:t>
            </a:r>
            <a:r>
              <a:rPr lang="ru-RU" sz="1200" dirty="0"/>
              <a:t>НПХ</a:t>
            </a:r>
            <a:r>
              <a:rPr lang="en-US" sz="1200" dirty="0"/>
              <a:t> </a:t>
            </a:r>
            <a:endParaRPr lang="ru-RU" sz="1200" dirty="0"/>
          </a:p>
        </p:txBody>
      </p:sp>
      <p:cxnSp>
        <p:nvCxnSpPr>
          <p:cNvPr id="32" name="Straight Arrow Connector 31">
            <a:extLst>
              <a:ext uri="{FF2B5EF4-FFF2-40B4-BE49-F238E27FC236}">
                <a16:creationId xmlns:a16="http://schemas.microsoft.com/office/drawing/2014/main" id="{C46BAD80-CE59-4915-BA3A-4FFCB50F4BD3}"/>
              </a:ext>
            </a:extLst>
          </p:cNvPr>
          <p:cNvCxnSpPr>
            <a:cxnSpLocks/>
          </p:cNvCxnSpPr>
          <p:nvPr/>
        </p:nvCxnSpPr>
        <p:spPr>
          <a:xfrm>
            <a:off x="2843213" y="301547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578878F-3344-4095-A988-623A9EF249E9}"/>
              </a:ext>
            </a:extLst>
          </p:cNvPr>
          <p:cNvCxnSpPr>
            <a:cxnSpLocks/>
          </p:cNvCxnSpPr>
          <p:nvPr/>
        </p:nvCxnSpPr>
        <p:spPr>
          <a:xfrm>
            <a:off x="4854893" y="3015470"/>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1BADA52-938D-4C85-A718-2513C764D31A}"/>
              </a:ext>
            </a:extLst>
          </p:cNvPr>
          <p:cNvCxnSpPr>
            <a:cxnSpLocks/>
            <a:endCxn id="25" idx="0"/>
          </p:cNvCxnSpPr>
          <p:nvPr/>
        </p:nvCxnSpPr>
        <p:spPr>
          <a:xfrm flipH="1">
            <a:off x="2838451" y="3593463"/>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F964173-2E19-49FE-B1A9-86B5D539284B}"/>
              </a:ext>
            </a:extLst>
          </p:cNvPr>
          <p:cNvCxnSpPr>
            <a:cxnSpLocks/>
            <a:endCxn id="26" idx="0"/>
          </p:cNvCxnSpPr>
          <p:nvPr/>
        </p:nvCxnSpPr>
        <p:spPr>
          <a:xfrm flipH="1">
            <a:off x="4848714" y="3593463"/>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8EECFC-5617-4BC0-8EF7-7ADF18C717BB}"/>
              </a:ext>
            </a:extLst>
          </p:cNvPr>
          <p:cNvCxnSpPr>
            <a:cxnSpLocks/>
          </p:cNvCxnSpPr>
          <p:nvPr/>
        </p:nvCxnSpPr>
        <p:spPr>
          <a:xfrm flipH="1">
            <a:off x="6858009" y="3600631"/>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F44AE79-8450-47F5-A55D-5065E9795AF0}"/>
              </a:ext>
            </a:extLst>
          </p:cNvPr>
          <p:cNvCxnSpPr>
            <a:cxnSpLocks/>
          </p:cNvCxnSpPr>
          <p:nvPr/>
        </p:nvCxnSpPr>
        <p:spPr>
          <a:xfrm flipH="1">
            <a:off x="8868272" y="3600631"/>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C401E8A-6750-4F00-8A5C-86E67BDB024C}"/>
              </a:ext>
            </a:extLst>
          </p:cNvPr>
          <p:cNvCxnSpPr>
            <a:cxnSpLocks/>
          </p:cNvCxnSpPr>
          <p:nvPr/>
        </p:nvCxnSpPr>
        <p:spPr>
          <a:xfrm>
            <a:off x="6856592" y="3015469"/>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E4B2DDC-3951-4F13-A60E-15981C9FA14E}"/>
              </a:ext>
            </a:extLst>
          </p:cNvPr>
          <p:cNvCxnSpPr>
            <a:cxnSpLocks/>
          </p:cNvCxnSpPr>
          <p:nvPr/>
        </p:nvCxnSpPr>
        <p:spPr>
          <a:xfrm>
            <a:off x="8868272" y="3015469"/>
            <a:ext cx="0" cy="290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0F51E5D-BF51-4915-B495-27110E91B1E0}"/>
              </a:ext>
            </a:extLst>
          </p:cNvPr>
          <p:cNvCxnSpPr>
            <a:cxnSpLocks/>
          </p:cNvCxnSpPr>
          <p:nvPr/>
        </p:nvCxnSpPr>
        <p:spPr>
          <a:xfrm>
            <a:off x="2820997" y="5247024"/>
            <a:ext cx="0" cy="1322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2C8CB81-AD98-4116-9E76-2F70F8F52282}"/>
              </a:ext>
            </a:extLst>
          </p:cNvPr>
          <p:cNvCxnSpPr>
            <a:cxnSpLocks/>
            <a:stCxn id="26" idx="2"/>
          </p:cNvCxnSpPr>
          <p:nvPr/>
        </p:nvCxnSpPr>
        <p:spPr>
          <a:xfrm flipH="1">
            <a:off x="4848713" y="5233418"/>
            <a:ext cx="1" cy="1637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833100-C3A0-471A-9698-BB5829566CCE}"/>
              </a:ext>
            </a:extLst>
          </p:cNvPr>
          <p:cNvCxnSpPr>
            <a:cxnSpLocks/>
          </p:cNvCxnSpPr>
          <p:nvPr/>
        </p:nvCxnSpPr>
        <p:spPr>
          <a:xfrm>
            <a:off x="6820639" y="5250243"/>
            <a:ext cx="14" cy="1257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5BBBBF-CCE7-40A9-98D4-A91E1C20C226}"/>
              </a:ext>
            </a:extLst>
          </p:cNvPr>
          <p:cNvCxnSpPr>
            <a:cxnSpLocks/>
            <a:stCxn id="28" idx="2"/>
          </p:cNvCxnSpPr>
          <p:nvPr/>
        </p:nvCxnSpPr>
        <p:spPr>
          <a:xfrm flipH="1">
            <a:off x="8890744" y="5221903"/>
            <a:ext cx="1" cy="1541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0E52777-1970-4F8E-9E97-2B7080AEEB9F}"/>
              </a:ext>
            </a:extLst>
          </p:cNvPr>
          <p:cNvSpPr/>
          <p:nvPr/>
        </p:nvSpPr>
        <p:spPr>
          <a:xfrm>
            <a:off x="1905838" y="1027975"/>
            <a:ext cx="7801248" cy="387690"/>
          </a:xfrm>
          <a:prstGeom prst="roundRect">
            <a:avLst>
              <a:gd name="adj" fmla="val 41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Определить пациентов наиболее высокого риска гипо и выставить цели А1с </a:t>
            </a:r>
          </a:p>
        </p:txBody>
      </p:sp>
      <p:sp>
        <p:nvSpPr>
          <p:cNvPr id="47" name="Rectangle: Rounded Corners 46">
            <a:extLst>
              <a:ext uri="{FF2B5EF4-FFF2-40B4-BE49-F238E27FC236}">
                <a16:creationId xmlns:a16="http://schemas.microsoft.com/office/drawing/2014/main" id="{01274444-5470-4EBD-A515-E604697E58E7}"/>
              </a:ext>
            </a:extLst>
          </p:cNvPr>
          <p:cNvSpPr/>
          <p:nvPr/>
        </p:nvSpPr>
        <p:spPr>
          <a:xfrm>
            <a:off x="1905838" y="1507919"/>
            <a:ext cx="7801248" cy="387690"/>
          </a:xfrm>
          <a:prstGeom prst="roundRect">
            <a:avLst>
              <a:gd name="adj" fmla="val 4167"/>
            </a:avLst>
          </a:prstGeom>
          <a:solidFill>
            <a:srgbClr val="EFEBF2"/>
          </a:solidFill>
          <a:ln>
            <a:solidFill>
              <a:srgbClr val="D40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Основа терапии – метформин. </a:t>
            </a:r>
          </a:p>
          <a:p>
            <a:pPr algn="ctr"/>
            <a:r>
              <a:rPr lang="ru-RU" sz="1200" dirty="0">
                <a:solidFill>
                  <a:schemeClr val="tx1"/>
                </a:solidFill>
              </a:rPr>
              <a:t>Если А1с выше цели </a:t>
            </a:r>
            <a:r>
              <a:rPr lang="en-US" sz="1200" dirty="0">
                <a:solidFill>
                  <a:schemeClr val="tx1"/>
                </a:solidFill>
              </a:rPr>
              <a:t>&gt;1</a:t>
            </a:r>
            <a:r>
              <a:rPr lang="ru-RU" sz="1200" dirty="0">
                <a:solidFill>
                  <a:schemeClr val="tx1"/>
                </a:solidFill>
              </a:rPr>
              <a:t>.5% рассмотрите раннюю комбинированную терапию</a:t>
            </a:r>
          </a:p>
        </p:txBody>
      </p:sp>
      <p:sp>
        <p:nvSpPr>
          <p:cNvPr id="49" name="Rectangle: Rounded Corners 48">
            <a:extLst>
              <a:ext uri="{FF2B5EF4-FFF2-40B4-BE49-F238E27FC236}">
                <a16:creationId xmlns:a16="http://schemas.microsoft.com/office/drawing/2014/main" id="{6CA6BE78-C89A-44D9-8557-2B77AE70D8F3}"/>
              </a:ext>
            </a:extLst>
          </p:cNvPr>
          <p:cNvSpPr/>
          <p:nvPr/>
        </p:nvSpPr>
        <p:spPr>
          <a:xfrm>
            <a:off x="1905838" y="2029633"/>
            <a:ext cx="7801248" cy="387690"/>
          </a:xfrm>
          <a:prstGeom prst="roundRect">
            <a:avLst>
              <a:gd name="adj" fmla="val 4167"/>
            </a:avLst>
          </a:prstGeom>
          <a:solidFill>
            <a:srgbClr val="EFEBF2"/>
          </a:solidFill>
          <a:ln>
            <a:solidFill>
              <a:srgbClr val="D40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Если </a:t>
            </a:r>
            <a:r>
              <a:rPr lang="en-US" sz="1200" dirty="0">
                <a:solidFill>
                  <a:schemeClr val="tx1"/>
                </a:solidFill>
              </a:rPr>
              <a:t>HbA1c </a:t>
            </a:r>
            <a:r>
              <a:rPr lang="ru-RU" sz="1200" dirty="0">
                <a:solidFill>
                  <a:schemeClr val="tx1"/>
                </a:solidFill>
              </a:rPr>
              <a:t>выше целей</a:t>
            </a:r>
          </a:p>
        </p:txBody>
      </p:sp>
      <p:cxnSp>
        <p:nvCxnSpPr>
          <p:cNvPr id="61" name="Straight Arrow Connector 60">
            <a:extLst>
              <a:ext uri="{FF2B5EF4-FFF2-40B4-BE49-F238E27FC236}">
                <a16:creationId xmlns:a16="http://schemas.microsoft.com/office/drawing/2014/main" id="{4CFD924B-4A98-4DBE-B311-0399F05BC971}"/>
              </a:ext>
            </a:extLst>
          </p:cNvPr>
          <p:cNvCxnSpPr>
            <a:cxnSpLocks/>
          </p:cNvCxnSpPr>
          <p:nvPr/>
        </p:nvCxnSpPr>
        <p:spPr>
          <a:xfrm flipH="1">
            <a:off x="5806460" y="1369738"/>
            <a:ext cx="1" cy="1637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D08556F-DA1C-4C3F-8848-0E0D1AE13A4F}"/>
              </a:ext>
            </a:extLst>
          </p:cNvPr>
          <p:cNvCxnSpPr>
            <a:cxnSpLocks/>
          </p:cNvCxnSpPr>
          <p:nvPr/>
        </p:nvCxnSpPr>
        <p:spPr>
          <a:xfrm>
            <a:off x="4859401" y="2420867"/>
            <a:ext cx="1" cy="144847"/>
          </a:xfrm>
          <a:prstGeom prst="straightConnector1">
            <a:avLst/>
          </a:prstGeom>
          <a:ln w="28575">
            <a:solidFill>
              <a:srgbClr val="D4009A"/>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84C9410-1EA3-496E-B801-B14638490789}"/>
              </a:ext>
            </a:extLst>
          </p:cNvPr>
          <p:cNvCxnSpPr>
            <a:cxnSpLocks/>
          </p:cNvCxnSpPr>
          <p:nvPr/>
        </p:nvCxnSpPr>
        <p:spPr>
          <a:xfrm>
            <a:off x="6865093" y="2421037"/>
            <a:ext cx="1" cy="144847"/>
          </a:xfrm>
          <a:prstGeom prst="straightConnector1">
            <a:avLst/>
          </a:prstGeom>
          <a:ln w="28575">
            <a:solidFill>
              <a:srgbClr val="D4009A"/>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90314C7-AB68-4EC4-8BB6-99C7BD147AE6}"/>
              </a:ext>
            </a:extLst>
          </p:cNvPr>
          <p:cNvCxnSpPr>
            <a:cxnSpLocks/>
          </p:cNvCxnSpPr>
          <p:nvPr/>
        </p:nvCxnSpPr>
        <p:spPr>
          <a:xfrm>
            <a:off x="2868306" y="2420867"/>
            <a:ext cx="1" cy="144847"/>
          </a:xfrm>
          <a:prstGeom prst="straightConnector1">
            <a:avLst/>
          </a:prstGeom>
          <a:ln w="28575">
            <a:solidFill>
              <a:srgbClr val="D4009A"/>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9ACE78C-B709-438B-A130-E34E162DCD80}"/>
              </a:ext>
            </a:extLst>
          </p:cNvPr>
          <p:cNvCxnSpPr>
            <a:cxnSpLocks/>
          </p:cNvCxnSpPr>
          <p:nvPr/>
        </p:nvCxnSpPr>
        <p:spPr>
          <a:xfrm>
            <a:off x="8850006" y="2401817"/>
            <a:ext cx="1" cy="144847"/>
          </a:xfrm>
          <a:prstGeom prst="straightConnector1">
            <a:avLst/>
          </a:prstGeom>
          <a:ln w="28575">
            <a:solidFill>
              <a:srgbClr val="D4009A"/>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CF35B37-7701-43E1-BDB1-93693CBD50F3}"/>
              </a:ext>
            </a:extLst>
          </p:cNvPr>
          <p:cNvSpPr>
            <a:spLocks noGrp="1"/>
          </p:cNvSpPr>
          <p:nvPr>
            <p:ph type="sldNum" sz="quarter" idx="12"/>
          </p:nvPr>
        </p:nvSpPr>
        <p:spPr/>
        <p:txBody>
          <a:bodyPr/>
          <a:lstStyle/>
          <a:p>
            <a:fld id="{5F3F9096-8ED8-4F14-8F69-892A89853C22}" type="slidenum">
              <a:rPr lang="ru-RU" smtClean="0"/>
              <a:t>52</a:t>
            </a:fld>
            <a:endParaRPr lang="ru-RU" dirty="0"/>
          </a:p>
        </p:txBody>
      </p:sp>
    </p:spTree>
    <p:extLst>
      <p:ext uri="{BB962C8B-B14F-4D97-AF65-F5344CB8AC3E}">
        <p14:creationId xmlns:p14="http://schemas.microsoft.com/office/powerpoint/2010/main" val="1287582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08B332-2682-4836-9017-523D11F8FB8A}"/>
              </a:ext>
            </a:extLst>
          </p:cNvPr>
          <p:cNvGraphicFramePr>
            <a:graphicFrameLocks noChangeAspect="1"/>
          </p:cNvGraphicFramePr>
          <p:nvPr>
            <p:custDataLst>
              <p:tags r:id="rId2"/>
            </p:custDataLst>
            <p:extLst>
              <p:ext uri="{D42A27DB-BD31-4B8C-83A1-F6EECF244321}">
                <p14:modId xmlns:p14="http://schemas.microsoft.com/office/powerpoint/2010/main" val="584826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think-cell Slide" r:id="rId5" imgW="362" imgH="362" progId="TCLayout.ActiveDocument.1">
                  <p:embed/>
                </p:oleObj>
              </mc:Choice>
              <mc:Fallback>
                <p:oleObj name="think-cell Slide" r:id="rId5" imgW="362" imgH="362" progId="TCLayout.ActiveDocument.1">
                  <p:embed/>
                  <p:pic>
                    <p:nvPicPr>
                      <p:cNvPr id="3" name="Object 2" hidden="1">
                        <a:extLst>
                          <a:ext uri="{FF2B5EF4-FFF2-40B4-BE49-F238E27FC236}">
                            <a16:creationId xmlns:a16="http://schemas.microsoft.com/office/drawing/2014/main" id="{7108B332-2682-4836-9017-523D11F8FB8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20E97B9-6328-4B83-91CB-193D5A8201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cxnSp>
        <p:nvCxnSpPr>
          <p:cNvPr id="31" name="Straight Arrow Connector 30">
            <a:extLst>
              <a:ext uri="{FF2B5EF4-FFF2-40B4-BE49-F238E27FC236}">
                <a16:creationId xmlns:a16="http://schemas.microsoft.com/office/drawing/2014/main" id="{0FFB9A94-E2B9-466B-92CF-0907427D0335}"/>
              </a:ext>
            </a:extLst>
          </p:cNvPr>
          <p:cNvCxnSpPr>
            <a:cxnSpLocks/>
          </p:cNvCxnSpPr>
          <p:nvPr/>
        </p:nvCxnSpPr>
        <p:spPr>
          <a:xfrm>
            <a:off x="4082097" y="5375911"/>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7DAF43-780B-4AA0-A2A9-40DDC75F2E5D}"/>
              </a:ext>
            </a:extLst>
          </p:cNvPr>
          <p:cNvCxnSpPr>
            <a:cxnSpLocks/>
          </p:cNvCxnSpPr>
          <p:nvPr/>
        </p:nvCxnSpPr>
        <p:spPr>
          <a:xfrm>
            <a:off x="2573337" y="4844185"/>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C6B7CBA-CE1A-458F-AC68-4BF312EDE0F2}"/>
              </a:ext>
            </a:extLst>
          </p:cNvPr>
          <p:cNvCxnSpPr>
            <a:cxnSpLocks/>
          </p:cNvCxnSpPr>
          <p:nvPr/>
        </p:nvCxnSpPr>
        <p:spPr>
          <a:xfrm>
            <a:off x="2573337" y="4331914"/>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38B79E-42A6-4910-8D0A-5D0435305076}"/>
              </a:ext>
            </a:extLst>
          </p:cNvPr>
          <p:cNvCxnSpPr>
            <a:cxnSpLocks/>
          </p:cNvCxnSpPr>
          <p:nvPr/>
        </p:nvCxnSpPr>
        <p:spPr>
          <a:xfrm>
            <a:off x="2573337" y="3802787"/>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8B1308F-D3B0-49DC-9C17-919D8A2A519B}"/>
              </a:ext>
            </a:extLst>
          </p:cNvPr>
          <p:cNvCxnSpPr>
            <a:cxnSpLocks/>
          </p:cNvCxnSpPr>
          <p:nvPr/>
        </p:nvCxnSpPr>
        <p:spPr>
          <a:xfrm>
            <a:off x="2578100" y="3277353"/>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60BECA-9A29-4744-8811-BC481BB93969}"/>
              </a:ext>
            </a:extLst>
          </p:cNvPr>
          <p:cNvCxnSpPr>
            <a:cxnSpLocks/>
          </p:cNvCxnSpPr>
          <p:nvPr/>
        </p:nvCxnSpPr>
        <p:spPr>
          <a:xfrm>
            <a:off x="2578100" y="2636030"/>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B4C99DC-6601-4A1E-A9F1-45EF9B160C63}"/>
              </a:ext>
            </a:extLst>
          </p:cNvPr>
          <p:cNvCxnSpPr>
            <a:cxnSpLocks/>
          </p:cNvCxnSpPr>
          <p:nvPr/>
        </p:nvCxnSpPr>
        <p:spPr>
          <a:xfrm>
            <a:off x="2578100" y="2131986"/>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2CA061-34A9-43D5-AEE1-A9F0D4134F7F}"/>
              </a:ext>
            </a:extLst>
          </p:cNvPr>
          <p:cNvCxnSpPr>
            <a:cxnSpLocks/>
          </p:cNvCxnSpPr>
          <p:nvPr/>
        </p:nvCxnSpPr>
        <p:spPr>
          <a:xfrm>
            <a:off x="2578100" y="1535893"/>
            <a:ext cx="0" cy="317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D25A70C-22B4-489C-BD5A-264A2C85DEB1}"/>
              </a:ext>
            </a:extLst>
          </p:cNvPr>
          <p:cNvSpPr>
            <a:spLocks noGrp="1"/>
          </p:cNvSpPr>
          <p:nvPr>
            <p:ph type="title"/>
          </p:nvPr>
        </p:nvSpPr>
        <p:spPr/>
        <p:txBody>
          <a:bodyPr/>
          <a:lstStyle/>
          <a:p>
            <a:r>
              <a:rPr lang="ru-RU" dirty="0"/>
              <a:t>Интенсификация инъекционной терапии</a:t>
            </a:r>
          </a:p>
        </p:txBody>
      </p:sp>
      <p:sp>
        <p:nvSpPr>
          <p:cNvPr id="5" name="Rectangle: Rounded Corners 4">
            <a:extLst>
              <a:ext uri="{FF2B5EF4-FFF2-40B4-BE49-F238E27FC236}">
                <a16:creationId xmlns:a16="http://schemas.microsoft.com/office/drawing/2014/main" id="{8B0AECF7-8029-46AA-B80F-30137D1ADB49}"/>
              </a:ext>
            </a:extLst>
          </p:cNvPr>
          <p:cNvSpPr/>
          <p:nvPr/>
        </p:nvSpPr>
        <p:spPr>
          <a:xfrm>
            <a:off x="850900" y="1257300"/>
            <a:ext cx="3454400" cy="449263"/>
          </a:xfrm>
          <a:prstGeom prst="roundRect">
            <a:avLst/>
          </a:prstGeom>
          <a:solidFill>
            <a:srgbClr val="EFEBF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Если А1с выше целевых показателей несмотря на 2-3х компонентою терапию</a:t>
            </a:r>
          </a:p>
        </p:txBody>
      </p:sp>
      <p:sp>
        <p:nvSpPr>
          <p:cNvPr id="6" name="Rectangle: Rounded Corners 5">
            <a:extLst>
              <a:ext uri="{FF2B5EF4-FFF2-40B4-BE49-F238E27FC236}">
                <a16:creationId xmlns:a16="http://schemas.microsoft.com/office/drawing/2014/main" id="{1F1C4C40-4DBE-4D34-86B8-50FFA1904807}"/>
              </a:ext>
            </a:extLst>
          </p:cNvPr>
          <p:cNvSpPr/>
          <p:nvPr/>
        </p:nvSpPr>
        <p:spPr>
          <a:xfrm>
            <a:off x="850900" y="1853393"/>
            <a:ext cx="3454400" cy="449263"/>
          </a:xfrm>
          <a:prstGeom prst="roundRect">
            <a:avLst/>
          </a:prstGeom>
          <a:solidFill>
            <a:srgbClr val="EFEBF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Рассмотрите </a:t>
            </a:r>
            <a:r>
              <a:rPr lang="en-US" sz="1200" dirty="0">
                <a:solidFill>
                  <a:schemeClr val="tx1"/>
                </a:solidFill>
              </a:rPr>
              <a:t>a</a:t>
            </a:r>
            <a:r>
              <a:rPr lang="ru-RU" sz="1200" dirty="0">
                <a:solidFill>
                  <a:schemeClr val="tx1"/>
                </a:solidFill>
              </a:rPr>
              <a:t>ГПП-1 для большинства пациентов для до инсулина</a:t>
            </a:r>
          </a:p>
        </p:txBody>
      </p:sp>
      <p:sp>
        <p:nvSpPr>
          <p:cNvPr id="8" name="Rectangle: Rounded Corners 7">
            <a:extLst>
              <a:ext uri="{FF2B5EF4-FFF2-40B4-BE49-F238E27FC236}">
                <a16:creationId xmlns:a16="http://schemas.microsoft.com/office/drawing/2014/main" id="{CA2F2603-B4F6-451F-992F-1E42524CBF5A}"/>
              </a:ext>
            </a:extLst>
          </p:cNvPr>
          <p:cNvSpPr/>
          <p:nvPr/>
        </p:nvSpPr>
        <p:spPr>
          <a:xfrm>
            <a:off x="850900" y="2449486"/>
            <a:ext cx="3454400" cy="357214"/>
          </a:xfrm>
          <a:prstGeom prst="roundRect">
            <a:avLst>
              <a:gd name="adj" fmla="val 12075"/>
            </a:avLst>
          </a:prstGeom>
          <a:solidFill>
            <a:srgbClr val="D0FDFF"/>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9" name="Rectangle: Rounded Corners 8">
            <a:extLst>
              <a:ext uri="{FF2B5EF4-FFF2-40B4-BE49-F238E27FC236}">
                <a16:creationId xmlns:a16="http://schemas.microsoft.com/office/drawing/2014/main" id="{CF9482F2-8CFC-4A79-88DC-B2C2ABA4539D}"/>
              </a:ext>
            </a:extLst>
          </p:cNvPr>
          <p:cNvSpPr/>
          <p:nvPr/>
        </p:nvSpPr>
        <p:spPr>
          <a:xfrm>
            <a:off x="850900" y="2953530"/>
            <a:ext cx="3454400" cy="449263"/>
          </a:xfrm>
          <a:prstGeom prst="roundRect">
            <a:avLst/>
          </a:prstGeom>
          <a:solidFill>
            <a:srgbClr val="EFEBF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Добавьте к терапии базальный инсулин</a:t>
            </a:r>
          </a:p>
        </p:txBody>
      </p:sp>
      <p:sp>
        <p:nvSpPr>
          <p:cNvPr id="11" name="Rectangle: Rounded Corners 10">
            <a:extLst>
              <a:ext uri="{FF2B5EF4-FFF2-40B4-BE49-F238E27FC236}">
                <a16:creationId xmlns:a16="http://schemas.microsoft.com/office/drawing/2014/main" id="{51802D18-ABCB-4939-B2C9-DD7BE58B3156}"/>
              </a:ext>
            </a:extLst>
          </p:cNvPr>
          <p:cNvSpPr/>
          <p:nvPr/>
        </p:nvSpPr>
        <p:spPr>
          <a:xfrm>
            <a:off x="850900" y="3594853"/>
            <a:ext cx="3454400" cy="357214"/>
          </a:xfrm>
          <a:prstGeom prst="roundRect">
            <a:avLst>
              <a:gd name="adj" fmla="val 12075"/>
            </a:avLst>
          </a:prstGeom>
          <a:solidFill>
            <a:srgbClr val="D0FDFF"/>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 несмотря на адекватную титрацию базального инсулина</a:t>
            </a:r>
          </a:p>
        </p:txBody>
      </p:sp>
      <p:sp>
        <p:nvSpPr>
          <p:cNvPr id="12" name="Rectangle: Rounded Corners 11">
            <a:extLst>
              <a:ext uri="{FF2B5EF4-FFF2-40B4-BE49-F238E27FC236}">
                <a16:creationId xmlns:a16="http://schemas.microsoft.com/office/drawing/2014/main" id="{A5811F16-8627-4EDF-BAD0-AC8020E584DE}"/>
              </a:ext>
            </a:extLst>
          </p:cNvPr>
          <p:cNvSpPr/>
          <p:nvPr/>
        </p:nvSpPr>
        <p:spPr>
          <a:xfrm>
            <a:off x="850900" y="4120287"/>
            <a:ext cx="7594600" cy="357214"/>
          </a:xfrm>
          <a:prstGeom prst="roundRect">
            <a:avLst>
              <a:gd name="adj" fmla="val 12075"/>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Добавьте прандиальный инсулин, обычно однократно </a:t>
            </a:r>
            <a:r>
              <a:rPr lang="en-US" sz="1100" dirty="0"/>
              <a:t>| </a:t>
            </a:r>
            <a:r>
              <a:rPr lang="ru-RU" sz="1100" dirty="0"/>
              <a:t>РАССМОТРИТЕ РЕКОМЕНДАЦИИ СПЕЦИАЛИСТА</a:t>
            </a:r>
          </a:p>
        </p:txBody>
      </p:sp>
      <p:sp>
        <p:nvSpPr>
          <p:cNvPr id="13" name="Rectangle: Rounded Corners 12">
            <a:extLst>
              <a:ext uri="{FF2B5EF4-FFF2-40B4-BE49-F238E27FC236}">
                <a16:creationId xmlns:a16="http://schemas.microsoft.com/office/drawing/2014/main" id="{1CD8E8D4-5B89-4575-B1B8-7BF55E00D207}"/>
              </a:ext>
            </a:extLst>
          </p:cNvPr>
          <p:cNvSpPr/>
          <p:nvPr/>
        </p:nvSpPr>
        <p:spPr>
          <a:xfrm>
            <a:off x="850900" y="4645721"/>
            <a:ext cx="3454400" cy="357214"/>
          </a:xfrm>
          <a:prstGeom prst="roundRect">
            <a:avLst>
              <a:gd name="adj" fmla="val 12075"/>
            </a:avLst>
          </a:prstGeom>
          <a:solidFill>
            <a:srgbClr val="D0FDFF"/>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Поэтапное увеличение количества инъекций прандиального инсулина</a:t>
            </a:r>
          </a:p>
        </p:txBody>
      </p:sp>
      <p:sp>
        <p:nvSpPr>
          <p:cNvPr id="14" name="Rectangle: Rounded Corners 13">
            <a:extLst>
              <a:ext uri="{FF2B5EF4-FFF2-40B4-BE49-F238E27FC236}">
                <a16:creationId xmlns:a16="http://schemas.microsoft.com/office/drawing/2014/main" id="{79398C72-1CCF-4AEF-B44B-2EDF89839034}"/>
              </a:ext>
            </a:extLst>
          </p:cNvPr>
          <p:cNvSpPr/>
          <p:nvPr/>
        </p:nvSpPr>
        <p:spPr>
          <a:xfrm>
            <a:off x="850900" y="5693411"/>
            <a:ext cx="7594600" cy="357214"/>
          </a:xfrm>
          <a:prstGeom prst="roundRect">
            <a:avLst>
              <a:gd name="adj" fmla="val 12075"/>
            </a:avLst>
          </a:prstGeom>
          <a:solidFill>
            <a:srgbClr val="C00000"/>
          </a:solidFill>
          <a:ln w="28575">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solidFill>
                  <a:schemeClr val="bg1"/>
                </a:solidFill>
              </a:rPr>
              <a:t>Базально-болюсный режим </a:t>
            </a:r>
            <a:r>
              <a:rPr lang="en-US" sz="1100" dirty="0">
                <a:solidFill>
                  <a:schemeClr val="bg1"/>
                </a:solidFill>
              </a:rPr>
              <a:t>| </a:t>
            </a:r>
            <a:r>
              <a:rPr lang="ru-RU" sz="1100" dirty="0">
                <a:solidFill>
                  <a:schemeClr val="bg1"/>
                </a:solidFill>
              </a:rPr>
              <a:t>ЕСЛИ А1С НЕ УЛУЧШАЕТСЯ -</a:t>
            </a:r>
            <a:r>
              <a:rPr lang="en-US" sz="1100" dirty="0">
                <a:solidFill>
                  <a:schemeClr val="bg1"/>
                </a:solidFill>
              </a:rPr>
              <a:t>&gt; </a:t>
            </a:r>
            <a:r>
              <a:rPr lang="ru-RU" sz="1100" dirty="0">
                <a:solidFill>
                  <a:schemeClr val="bg1"/>
                </a:solidFill>
              </a:rPr>
              <a:t>КРИТИЧЕСКАЯ ОЦЕНКА БАЗАЛЬНО-БОЛЮСНОГО РЕЖИМА</a:t>
            </a:r>
          </a:p>
        </p:txBody>
      </p:sp>
      <p:sp>
        <p:nvSpPr>
          <p:cNvPr id="15" name="Rectangle: Rounded Corners 14">
            <a:extLst>
              <a:ext uri="{FF2B5EF4-FFF2-40B4-BE49-F238E27FC236}">
                <a16:creationId xmlns:a16="http://schemas.microsoft.com/office/drawing/2014/main" id="{C7900393-2C05-49C7-97D6-2BBDC8B1CCED}"/>
              </a:ext>
            </a:extLst>
          </p:cNvPr>
          <p:cNvSpPr/>
          <p:nvPr/>
        </p:nvSpPr>
        <p:spPr>
          <a:xfrm>
            <a:off x="850900" y="5154528"/>
            <a:ext cx="3454400" cy="357214"/>
          </a:xfrm>
          <a:prstGeom prst="roundRect">
            <a:avLst>
              <a:gd name="adj" fmla="val 12075"/>
            </a:avLst>
          </a:prstGeom>
          <a:solidFill>
            <a:srgbClr val="D0FDFF"/>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a:t>
            </a:r>
          </a:p>
        </p:txBody>
      </p:sp>
      <p:sp>
        <p:nvSpPr>
          <p:cNvPr id="16" name="Rectangle: Rounded Corners 15">
            <a:extLst>
              <a:ext uri="{FF2B5EF4-FFF2-40B4-BE49-F238E27FC236}">
                <a16:creationId xmlns:a16="http://schemas.microsoft.com/office/drawing/2014/main" id="{17BD8396-9F80-4A60-B8B5-5FFECD84988F}"/>
              </a:ext>
            </a:extLst>
          </p:cNvPr>
          <p:cNvSpPr/>
          <p:nvPr/>
        </p:nvSpPr>
        <p:spPr>
          <a:xfrm>
            <a:off x="4533900" y="1853393"/>
            <a:ext cx="3911600" cy="449263"/>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Если пациент уже на </a:t>
            </a:r>
            <a:r>
              <a:rPr lang="en-US" sz="1200" dirty="0">
                <a:solidFill>
                  <a:schemeClr val="tx1"/>
                </a:solidFill>
              </a:rPr>
              <a:t>a</a:t>
            </a:r>
            <a:r>
              <a:rPr lang="ru-RU" sz="1200" dirty="0">
                <a:solidFill>
                  <a:schemeClr val="tx1"/>
                </a:solidFill>
              </a:rPr>
              <a:t>ГПП-1 или не аГПП1 не подходят или предпочтителен инсулин</a:t>
            </a:r>
          </a:p>
        </p:txBody>
      </p:sp>
      <p:sp>
        <p:nvSpPr>
          <p:cNvPr id="17" name="Rectangle: Rounded Corners 16">
            <a:extLst>
              <a:ext uri="{FF2B5EF4-FFF2-40B4-BE49-F238E27FC236}">
                <a16:creationId xmlns:a16="http://schemas.microsoft.com/office/drawing/2014/main" id="{15E1B81B-FDC6-4397-A194-DD2AD3089977}"/>
              </a:ext>
            </a:extLst>
          </p:cNvPr>
          <p:cNvSpPr/>
          <p:nvPr/>
        </p:nvSpPr>
        <p:spPr>
          <a:xfrm>
            <a:off x="4533900" y="2795518"/>
            <a:ext cx="3911600" cy="449263"/>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Для пациентов на аГПП1 и базальном инсулине рассмотрите ФК аГПП1 и инсулина</a:t>
            </a:r>
          </a:p>
        </p:txBody>
      </p:sp>
      <p:sp>
        <p:nvSpPr>
          <p:cNvPr id="18" name="Rectangle: Rounded Corners 17">
            <a:extLst>
              <a:ext uri="{FF2B5EF4-FFF2-40B4-BE49-F238E27FC236}">
                <a16:creationId xmlns:a16="http://schemas.microsoft.com/office/drawing/2014/main" id="{89BCD847-6412-4AE3-8B23-87831D3EACD0}"/>
              </a:ext>
            </a:extLst>
          </p:cNvPr>
          <p:cNvSpPr/>
          <p:nvPr/>
        </p:nvSpPr>
        <p:spPr>
          <a:xfrm>
            <a:off x="4533900" y="3594853"/>
            <a:ext cx="3911600" cy="357214"/>
          </a:xfrm>
          <a:prstGeom prst="roundRect">
            <a:avLst>
              <a:gd name="adj" fmla="val 12075"/>
            </a:avLst>
          </a:prstGeom>
          <a:solidFill>
            <a:srgbClr val="D0FDFF"/>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a:t>Если </a:t>
            </a:r>
            <a:r>
              <a:rPr lang="en-US" sz="1100" dirty="0"/>
              <a:t>HbA1c </a:t>
            </a:r>
            <a:r>
              <a:rPr lang="ru-RU" sz="1100" dirty="0"/>
              <a:t>выше целей </a:t>
            </a:r>
            <a:r>
              <a:rPr lang="en-US" sz="1100" dirty="0"/>
              <a:t>| </a:t>
            </a:r>
            <a:r>
              <a:rPr lang="ru-RU" sz="1100" dirty="0"/>
              <a:t>Добавьте еще одну инъекцию базального </a:t>
            </a:r>
            <a:r>
              <a:rPr lang="ru-RU" sz="1100" dirty="0" err="1"/>
              <a:t>инслулина</a:t>
            </a:r>
            <a:r>
              <a:rPr lang="ru-RU" sz="1100" dirty="0"/>
              <a:t> или </a:t>
            </a:r>
            <a:r>
              <a:rPr lang="ru-RU" sz="1100" dirty="0" err="1"/>
              <a:t>доп</a:t>
            </a:r>
            <a:r>
              <a:rPr lang="ru-RU" sz="1100" dirty="0"/>
              <a:t> прандиального</a:t>
            </a:r>
          </a:p>
        </p:txBody>
      </p:sp>
      <p:sp>
        <p:nvSpPr>
          <p:cNvPr id="19" name="Rectangle: Rounded Corners 18">
            <a:extLst>
              <a:ext uri="{FF2B5EF4-FFF2-40B4-BE49-F238E27FC236}">
                <a16:creationId xmlns:a16="http://schemas.microsoft.com/office/drawing/2014/main" id="{C7C9A073-C069-4CDD-9C60-196D73E104D6}"/>
              </a:ext>
            </a:extLst>
          </p:cNvPr>
          <p:cNvSpPr/>
          <p:nvPr/>
        </p:nvSpPr>
        <p:spPr>
          <a:xfrm>
            <a:off x="4533900" y="4645721"/>
            <a:ext cx="3911600" cy="866021"/>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Рассмотрите режим премиксов </a:t>
            </a:r>
            <a:r>
              <a:rPr lang="en-US" sz="1200" dirty="0">
                <a:solidFill>
                  <a:schemeClr val="tx1"/>
                </a:solidFill>
              </a:rPr>
              <a:t>2</a:t>
            </a:r>
            <a:r>
              <a:rPr lang="ru-RU" sz="1200" dirty="0">
                <a:solidFill>
                  <a:schemeClr val="tx1"/>
                </a:solidFill>
              </a:rPr>
              <a:t>р/д или 3 р/д </a:t>
            </a:r>
          </a:p>
          <a:p>
            <a:pPr algn="ctr"/>
            <a:r>
              <a:rPr lang="ru-RU" sz="1200" dirty="0">
                <a:solidFill>
                  <a:schemeClr val="accent2"/>
                </a:solidFill>
              </a:rPr>
              <a:t>Осторожно: риск гипогликемии и /или </a:t>
            </a:r>
            <a:r>
              <a:rPr lang="ru-RU" sz="1200" dirty="0">
                <a:solidFill>
                  <a:schemeClr val="accent2"/>
                </a:solidFill>
                <a:sym typeface="Wingdings" panose="05000000000000000000" pitchFamily="2" charset="2"/>
              </a:rPr>
              <a:t> массы тела</a:t>
            </a:r>
            <a:endParaRPr lang="ru-RU" sz="1200" dirty="0">
              <a:solidFill>
                <a:schemeClr val="accent2"/>
              </a:solidFill>
            </a:endParaRPr>
          </a:p>
        </p:txBody>
      </p:sp>
      <p:sp>
        <p:nvSpPr>
          <p:cNvPr id="32" name="TextBox 31">
            <a:extLst>
              <a:ext uri="{FF2B5EF4-FFF2-40B4-BE49-F238E27FC236}">
                <a16:creationId xmlns:a16="http://schemas.microsoft.com/office/drawing/2014/main" id="{B4999E51-6EBE-4B7B-BFD2-B5D83E8C3D9A}"/>
              </a:ext>
            </a:extLst>
          </p:cNvPr>
          <p:cNvSpPr txBox="1"/>
          <p:nvPr/>
        </p:nvSpPr>
        <p:spPr>
          <a:xfrm>
            <a:off x="9105901" y="2006600"/>
            <a:ext cx="2857499" cy="2462213"/>
          </a:xfrm>
          <a:prstGeom prst="rect">
            <a:avLst/>
          </a:prstGeom>
          <a:noFill/>
        </p:spPr>
        <p:txBody>
          <a:bodyPr wrap="square" rtlCol="0">
            <a:spAutoFit/>
          </a:bodyPr>
          <a:lstStyle/>
          <a:p>
            <a:pPr marL="228600" indent="-228600">
              <a:buAutoNum type="arabicPeriod"/>
            </a:pPr>
            <a:r>
              <a:rPr lang="ru-RU" sz="1100" dirty="0"/>
              <a:t>Выбор аГПП1 на основании предпочтений пациента в снижении А1с, веса, или количества инъекций. Если ИБС рассмотрите аГПП1 с доказанным СС эффектом. </a:t>
            </a:r>
          </a:p>
          <a:p>
            <a:pPr marL="228600" indent="-228600">
              <a:buAutoNum type="arabicPeriod"/>
            </a:pPr>
            <a:endParaRPr lang="ru-RU" sz="1100" dirty="0"/>
          </a:p>
          <a:p>
            <a:pPr marL="228600" indent="-228600">
              <a:buAutoNum type="arabicPeriod" startAt="2"/>
            </a:pPr>
            <a:r>
              <a:rPr lang="ru-RU" sz="1100" dirty="0"/>
              <a:t>Рассмотрите инсулин предпочтительнее аГПП1, если превалирует симптоматика гипергликемии, или присутствуют катаболические симптомы: полиурия, полидипсия, или потеря веса.</a:t>
            </a:r>
          </a:p>
          <a:p>
            <a:r>
              <a:rPr lang="ru-RU" sz="1100" dirty="0"/>
              <a:t> </a:t>
            </a:r>
          </a:p>
        </p:txBody>
      </p:sp>
      <p:sp>
        <p:nvSpPr>
          <p:cNvPr id="7" name="Slide Number Placeholder 6">
            <a:extLst>
              <a:ext uri="{FF2B5EF4-FFF2-40B4-BE49-F238E27FC236}">
                <a16:creationId xmlns:a16="http://schemas.microsoft.com/office/drawing/2014/main" id="{7089D720-3924-40C0-A481-6085CE052F22}"/>
              </a:ext>
            </a:extLst>
          </p:cNvPr>
          <p:cNvSpPr>
            <a:spLocks noGrp="1"/>
          </p:cNvSpPr>
          <p:nvPr>
            <p:ph type="sldNum" sz="quarter" idx="12"/>
          </p:nvPr>
        </p:nvSpPr>
        <p:spPr/>
        <p:txBody>
          <a:bodyPr/>
          <a:lstStyle/>
          <a:p>
            <a:fld id="{5F3F9096-8ED8-4F14-8F69-892A89853C22}" type="slidenum">
              <a:rPr lang="ru-RU" smtClean="0"/>
              <a:t>53</a:t>
            </a:fld>
            <a:endParaRPr lang="ru-RU" dirty="0"/>
          </a:p>
        </p:txBody>
      </p:sp>
    </p:spTree>
    <p:extLst>
      <p:ext uri="{BB962C8B-B14F-4D97-AF65-F5344CB8AC3E}">
        <p14:creationId xmlns:p14="http://schemas.microsoft.com/office/powerpoint/2010/main" val="3571171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2D8FD09-A377-4C03-BA3A-5C3665936D0B}"/>
              </a:ext>
            </a:extLst>
          </p:cNvPr>
          <p:cNvGraphicFramePr>
            <a:graphicFrameLocks noChangeAspect="1"/>
          </p:cNvGraphicFramePr>
          <p:nvPr>
            <p:custDataLst>
              <p:tags r:id="rId2"/>
            </p:custDataLst>
            <p:extLst>
              <p:ext uri="{D42A27DB-BD31-4B8C-83A1-F6EECF244321}">
                <p14:modId xmlns:p14="http://schemas.microsoft.com/office/powerpoint/2010/main" val="3190292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A2D8FD09-A377-4C03-BA3A-5C3665936D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6F4F7EE-258E-4273-983B-5486B0D7D41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5C449321-A215-4A92-B992-C841006900F9}"/>
              </a:ext>
            </a:extLst>
          </p:cNvPr>
          <p:cNvSpPr>
            <a:spLocks noGrp="1"/>
          </p:cNvSpPr>
          <p:nvPr>
            <p:ph type="title"/>
          </p:nvPr>
        </p:nvSpPr>
        <p:spPr/>
        <p:txBody>
          <a:bodyPr/>
          <a:lstStyle/>
          <a:p>
            <a:r>
              <a:rPr lang="ru-RU" dirty="0"/>
              <a:t>Интенсификация инъекционной терапии</a:t>
            </a:r>
          </a:p>
        </p:txBody>
      </p:sp>
      <p:pic>
        <p:nvPicPr>
          <p:cNvPr id="5" name="Picture 4">
            <a:extLst>
              <a:ext uri="{FF2B5EF4-FFF2-40B4-BE49-F238E27FC236}">
                <a16:creationId xmlns:a16="http://schemas.microsoft.com/office/drawing/2014/main" id="{A8FC155C-3994-4AE1-B121-CB79586FBB1B}"/>
              </a:ext>
            </a:extLst>
          </p:cNvPr>
          <p:cNvPicPr>
            <a:picLocks noChangeAspect="1"/>
          </p:cNvPicPr>
          <p:nvPr/>
        </p:nvPicPr>
        <p:blipFill rotWithShape="1">
          <a:blip r:embed="rId7"/>
          <a:srcRect l="4277" t="13649" r="15064" b="12893"/>
          <a:stretch/>
        </p:blipFill>
        <p:spPr>
          <a:xfrm>
            <a:off x="850900" y="1117600"/>
            <a:ext cx="9747990" cy="4927600"/>
          </a:xfrm>
          <a:prstGeom prst="rect">
            <a:avLst/>
          </a:prstGeom>
        </p:spPr>
      </p:pic>
      <p:sp>
        <p:nvSpPr>
          <p:cNvPr id="6" name="Rectangle 5">
            <a:extLst>
              <a:ext uri="{FF2B5EF4-FFF2-40B4-BE49-F238E27FC236}">
                <a16:creationId xmlns:a16="http://schemas.microsoft.com/office/drawing/2014/main" id="{CC2A6132-707E-4FFD-A796-8030B189BDE3}"/>
              </a:ext>
            </a:extLst>
          </p:cNvPr>
          <p:cNvSpPr/>
          <p:nvPr/>
        </p:nvSpPr>
        <p:spPr>
          <a:xfrm>
            <a:off x="1701800" y="1117600"/>
            <a:ext cx="1651000" cy="368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МЕТФОРМИН</a:t>
            </a:r>
          </a:p>
        </p:txBody>
      </p:sp>
      <p:sp>
        <p:nvSpPr>
          <p:cNvPr id="7" name="Rectangle 6">
            <a:extLst>
              <a:ext uri="{FF2B5EF4-FFF2-40B4-BE49-F238E27FC236}">
                <a16:creationId xmlns:a16="http://schemas.microsoft.com/office/drawing/2014/main" id="{4BBDDA6D-B5C9-4CA9-8EC8-7B1B9F3D9F57}"/>
              </a:ext>
            </a:extLst>
          </p:cNvPr>
          <p:cNvSpPr/>
          <p:nvPr/>
        </p:nvSpPr>
        <p:spPr>
          <a:xfrm>
            <a:off x="4899395" y="1123950"/>
            <a:ext cx="1651000" cy="368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ТЗД</a:t>
            </a:r>
          </a:p>
        </p:txBody>
      </p:sp>
      <p:sp>
        <p:nvSpPr>
          <p:cNvPr id="8" name="Rectangle 7">
            <a:extLst>
              <a:ext uri="{FF2B5EF4-FFF2-40B4-BE49-F238E27FC236}">
                <a16:creationId xmlns:a16="http://schemas.microsoft.com/office/drawing/2014/main" id="{3ADE0575-4EF8-461F-A460-7E30AFD764B6}"/>
              </a:ext>
            </a:extLst>
          </p:cNvPr>
          <p:cNvSpPr/>
          <p:nvPr/>
        </p:nvSpPr>
        <p:spPr>
          <a:xfrm>
            <a:off x="8404595" y="1123950"/>
            <a:ext cx="1651000" cy="368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НГЗТ-2</a:t>
            </a:r>
          </a:p>
        </p:txBody>
      </p:sp>
      <p:sp>
        <p:nvSpPr>
          <p:cNvPr id="9" name="Rectangle 8">
            <a:extLst>
              <a:ext uri="{FF2B5EF4-FFF2-40B4-BE49-F238E27FC236}">
                <a16:creationId xmlns:a16="http://schemas.microsoft.com/office/drawing/2014/main" id="{D096B929-35C0-481F-86A5-AC74F2BD3A9A}"/>
              </a:ext>
            </a:extLst>
          </p:cNvPr>
          <p:cNvSpPr/>
          <p:nvPr/>
        </p:nvSpPr>
        <p:spPr>
          <a:xfrm>
            <a:off x="4899395" y="2867832"/>
            <a:ext cx="1651000" cy="368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ДПП-4</a:t>
            </a:r>
          </a:p>
        </p:txBody>
      </p:sp>
      <p:sp>
        <p:nvSpPr>
          <p:cNvPr id="10" name="Rectangle 9">
            <a:extLst>
              <a:ext uri="{FF2B5EF4-FFF2-40B4-BE49-F238E27FC236}">
                <a16:creationId xmlns:a16="http://schemas.microsoft.com/office/drawing/2014/main" id="{E1BA1F47-055D-4D17-A0FC-88BD5735D613}"/>
              </a:ext>
            </a:extLst>
          </p:cNvPr>
          <p:cNvSpPr/>
          <p:nvPr/>
        </p:nvSpPr>
        <p:spPr>
          <a:xfrm>
            <a:off x="1701800" y="2867832"/>
            <a:ext cx="1765300" cy="368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СМ</a:t>
            </a:r>
          </a:p>
        </p:txBody>
      </p:sp>
      <p:sp>
        <p:nvSpPr>
          <p:cNvPr id="12" name="Rectangle 11">
            <a:extLst>
              <a:ext uri="{FF2B5EF4-FFF2-40B4-BE49-F238E27FC236}">
                <a16:creationId xmlns:a16="http://schemas.microsoft.com/office/drawing/2014/main" id="{67B7222F-6666-4551-B995-16F0FEAF4658}"/>
              </a:ext>
            </a:extLst>
          </p:cNvPr>
          <p:cNvSpPr/>
          <p:nvPr/>
        </p:nvSpPr>
        <p:spPr>
          <a:xfrm>
            <a:off x="1498600" y="1505326"/>
            <a:ext cx="2120900" cy="10204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продолжение </a:t>
            </a:r>
          </a:p>
          <a:p>
            <a:r>
              <a:rPr lang="ru-RU" sz="1400" dirty="0"/>
              <a:t>терапии</a:t>
            </a:r>
          </a:p>
        </p:txBody>
      </p:sp>
      <p:sp>
        <p:nvSpPr>
          <p:cNvPr id="13" name="Rectangle 12">
            <a:extLst>
              <a:ext uri="{FF2B5EF4-FFF2-40B4-BE49-F238E27FC236}">
                <a16:creationId xmlns:a16="http://schemas.microsoft.com/office/drawing/2014/main" id="{3DC2CA63-CC3A-41F8-A8ED-1378DAE9B08D}"/>
              </a:ext>
            </a:extLst>
          </p:cNvPr>
          <p:cNvSpPr/>
          <p:nvPr/>
        </p:nvSpPr>
        <p:spPr>
          <a:xfrm>
            <a:off x="4711700" y="1485900"/>
            <a:ext cx="2026390" cy="10204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при начале инсулина прекратите или снизьте дозу</a:t>
            </a:r>
          </a:p>
        </p:txBody>
      </p:sp>
      <p:sp>
        <p:nvSpPr>
          <p:cNvPr id="14" name="Rectangle 13">
            <a:extLst>
              <a:ext uri="{FF2B5EF4-FFF2-40B4-BE49-F238E27FC236}">
                <a16:creationId xmlns:a16="http://schemas.microsoft.com/office/drawing/2014/main" id="{2F3E9631-B530-40DB-8CD3-6B31D48D6E2D}"/>
              </a:ext>
            </a:extLst>
          </p:cNvPr>
          <p:cNvSpPr/>
          <p:nvPr/>
        </p:nvSpPr>
        <p:spPr>
          <a:xfrm>
            <a:off x="7982690" y="1485900"/>
            <a:ext cx="2860305" cy="13819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Если на НГЗТ-2 продолжение </a:t>
            </a:r>
          </a:p>
          <a:p>
            <a:r>
              <a:rPr lang="ru-RU" sz="1400" dirty="0"/>
              <a:t>терапии</a:t>
            </a:r>
          </a:p>
          <a:p>
            <a:r>
              <a:rPr lang="ru-RU" sz="1400" dirty="0"/>
              <a:t>Рассмотрите добавление НГЗТ-2 если у пациента </a:t>
            </a:r>
          </a:p>
          <a:p>
            <a:pPr marL="342900" indent="-342900">
              <a:buAutoNum type="arabicPeriod"/>
            </a:pPr>
            <a:r>
              <a:rPr lang="ru-RU" sz="1400" dirty="0"/>
              <a:t>ИБС</a:t>
            </a:r>
          </a:p>
          <a:p>
            <a:pPr marL="342900" indent="-342900">
              <a:buAutoNum type="arabicPeriod"/>
            </a:pPr>
            <a:r>
              <a:rPr lang="ru-RU" sz="1400" dirty="0"/>
              <a:t>Если А1с выше целей или требуется снижение веса</a:t>
            </a:r>
          </a:p>
        </p:txBody>
      </p:sp>
      <p:sp>
        <p:nvSpPr>
          <p:cNvPr id="15" name="Rectangle 14">
            <a:extLst>
              <a:ext uri="{FF2B5EF4-FFF2-40B4-BE49-F238E27FC236}">
                <a16:creationId xmlns:a16="http://schemas.microsoft.com/office/drawing/2014/main" id="{F0504EFD-155A-4FF3-B7F7-3A7440419345}"/>
              </a:ext>
            </a:extLst>
          </p:cNvPr>
          <p:cNvSpPr/>
          <p:nvPr/>
        </p:nvSpPr>
        <p:spPr>
          <a:xfrm>
            <a:off x="8045528" y="2997200"/>
            <a:ext cx="3269510" cy="12525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Осторожно:</a:t>
            </a:r>
          </a:p>
          <a:p>
            <a:endParaRPr lang="ru-RU" sz="1400" dirty="0"/>
          </a:p>
          <a:p>
            <a:pPr marL="342900" indent="-342900">
              <a:buAutoNum type="arabicPeriod"/>
            </a:pPr>
            <a:r>
              <a:rPr lang="ru-RU" sz="1400" dirty="0"/>
              <a:t>ДКА (эугликемический)</a:t>
            </a:r>
          </a:p>
          <a:p>
            <a:pPr marL="342900" indent="-342900">
              <a:buAutoNum type="arabicPeriod"/>
            </a:pPr>
            <a:r>
              <a:rPr lang="ru-RU" sz="1400" dirty="0"/>
              <a:t>Обучение пациента </a:t>
            </a:r>
            <a:r>
              <a:rPr lang="en-US" sz="1400" dirty="0"/>
              <a:t>sick day rules</a:t>
            </a:r>
          </a:p>
          <a:p>
            <a:pPr marL="342900" indent="-342900">
              <a:buAutoNum type="arabicPeriod"/>
            </a:pPr>
            <a:r>
              <a:rPr lang="ru-RU" sz="1400" dirty="0"/>
              <a:t>Не титруйте инсулин агрессивно</a:t>
            </a:r>
          </a:p>
        </p:txBody>
      </p:sp>
      <p:sp>
        <p:nvSpPr>
          <p:cNvPr id="16" name="Rectangle 15">
            <a:extLst>
              <a:ext uri="{FF2B5EF4-FFF2-40B4-BE49-F238E27FC236}">
                <a16:creationId xmlns:a16="http://schemas.microsoft.com/office/drawing/2014/main" id="{412CD947-AEF7-4C3D-A444-D3C8AB1218C8}"/>
              </a:ext>
            </a:extLst>
          </p:cNvPr>
          <p:cNvSpPr/>
          <p:nvPr/>
        </p:nvSpPr>
        <p:spPr>
          <a:xfrm>
            <a:off x="4711700" y="3272187"/>
            <a:ext cx="2120900" cy="6902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продолжение </a:t>
            </a:r>
          </a:p>
          <a:p>
            <a:r>
              <a:rPr lang="ru-RU" sz="1400" dirty="0"/>
              <a:t>Терапии если инициированы аГПП1</a:t>
            </a:r>
          </a:p>
        </p:txBody>
      </p:sp>
      <p:sp>
        <p:nvSpPr>
          <p:cNvPr id="17" name="Rectangle 16">
            <a:extLst>
              <a:ext uri="{FF2B5EF4-FFF2-40B4-BE49-F238E27FC236}">
                <a16:creationId xmlns:a16="http://schemas.microsoft.com/office/drawing/2014/main" id="{E85B3F86-9F53-469A-903A-D39A20DBC2A1}"/>
              </a:ext>
            </a:extLst>
          </p:cNvPr>
          <p:cNvSpPr/>
          <p:nvPr/>
        </p:nvSpPr>
        <p:spPr>
          <a:xfrm>
            <a:off x="1524000" y="3272187"/>
            <a:ext cx="2120900" cy="894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прекращение</a:t>
            </a:r>
          </a:p>
          <a:p>
            <a:r>
              <a:rPr lang="ru-RU" sz="1400" dirty="0"/>
              <a:t>терапии или снижение дозировки на 50% если начат базальный инсулин</a:t>
            </a:r>
          </a:p>
        </p:txBody>
      </p:sp>
      <p:sp>
        <p:nvSpPr>
          <p:cNvPr id="18" name="Rectangle 17">
            <a:extLst>
              <a:ext uri="{FF2B5EF4-FFF2-40B4-BE49-F238E27FC236}">
                <a16:creationId xmlns:a16="http://schemas.microsoft.com/office/drawing/2014/main" id="{E7DAF9DB-7AEF-420C-A6DB-4014C37DF61F}"/>
              </a:ext>
            </a:extLst>
          </p:cNvPr>
          <p:cNvSpPr/>
          <p:nvPr/>
        </p:nvSpPr>
        <p:spPr>
          <a:xfrm>
            <a:off x="1498600" y="4658693"/>
            <a:ext cx="2501900" cy="894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Рассмотрите прекращение</a:t>
            </a:r>
          </a:p>
          <a:p>
            <a:r>
              <a:rPr lang="ru-RU" sz="1400" dirty="0"/>
              <a:t>терапии если инициированы премиксы или прандиальный инсулин</a:t>
            </a:r>
          </a:p>
        </p:txBody>
      </p:sp>
      <p:sp>
        <p:nvSpPr>
          <p:cNvPr id="19" name="Rectangle 18">
            <a:extLst>
              <a:ext uri="{FF2B5EF4-FFF2-40B4-BE49-F238E27FC236}">
                <a16:creationId xmlns:a16="http://schemas.microsoft.com/office/drawing/2014/main" id="{ADA7A590-5EA3-493B-AAF2-555909F1CD4D}"/>
              </a:ext>
            </a:extLst>
          </p:cNvPr>
          <p:cNvSpPr/>
          <p:nvPr/>
        </p:nvSpPr>
        <p:spPr>
          <a:xfrm>
            <a:off x="4406901" y="4379132"/>
            <a:ext cx="6191990" cy="1666068"/>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400" dirty="0"/>
              <a:t>Пациенты, которые не могут удержать целевые показатели на базальном инсулине или комбинации базального инсулина и таблетированных препаратах могут быть интенсифицированы с использованием аГПП-1, НГЗТ-2, или прандиального инсулина</a:t>
            </a:r>
          </a:p>
        </p:txBody>
      </p:sp>
      <p:sp>
        <p:nvSpPr>
          <p:cNvPr id="11" name="Slide Number Placeholder 10">
            <a:extLst>
              <a:ext uri="{FF2B5EF4-FFF2-40B4-BE49-F238E27FC236}">
                <a16:creationId xmlns:a16="http://schemas.microsoft.com/office/drawing/2014/main" id="{9FFEE248-A687-413C-8E9B-2809E4D095DA}"/>
              </a:ext>
            </a:extLst>
          </p:cNvPr>
          <p:cNvSpPr>
            <a:spLocks noGrp="1"/>
          </p:cNvSpPr>
          <p:nvPr>
            <p:ph type="sldNum" sz="quarter" idx="12"/>
          </p:nvPr>
        </p:nvSpPr>
        <p:spPr/>
        <p:txBody>
          <a:bodyPr/>
          <a:lstStyle/>
          <a:p>
            <a:fld id="{5F3F9096-8ED8-4F14-8F69-892A89853C22}" type="slidenum">
              <a:rPr lang="ru-RU" smtClean="0"/>
              <a:t>54</a:t>
            </a:fld>
            <a:endParaRPr lang="ru-RU" dirty="0"/>
          </a:p>
        </p:txBody>
      </p:sp>
    </p:spTree>
    <p:extLst>
      <p:ext uri="{BB962C8B-B14F-4D97-AF65-F5344CB8AC3E}">
        <p14:creationId xmlns:p14="http://schemas.microsoft.com/office/powerpoint/2010/main" val="2034910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7C132B-E06C-4374-A046-A0E4582DDF95}"/>
              </a:ext>
            </a:extLst>
          </p:cNvPr>
          <p:cNvGraphicFramePr>
            <a:graphicFrameLocks noChangeAspect="1"/>
          </p:cNvGraphicFramePr>
          <p:nvPr>
            <p:custDataLst>
              <p:tags r:id="rId2"/>
            </p:custDataLst>
            <p:extLst>
              <p:ext uri="{D42A27DB-BD31-4B8C-83A1-F6EECF244321}">
                <p14:modId xmlns:p14="http://schemas.microsoft.com/office/powerpoint/2010/main" val="1550476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B67C132B-E06C-4374-A046-A0E4582DDF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6C5A15-D253-45B9-9FC7-185E3DCADE2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B11FD7FF-C20A-4566-AA3D-CE65FACE57B3}"/>
              </a:ext>
            </a:extLst>
          </p:cNvPr>
          <p:cNvSpPr>
            <a:spLocks noGrp="1"/>
          </p:cNvSpPr>
          <p:nvPr>
            <p:ph type="title"/>
          </p:nvPr>
        </p:nvSpPr>
        <p:spPr/>
        <p:txBody>
          <a:bodyPr/>
          <a:lstStyle/>
          <a:p>
            <a:r>
              <a:rPr lang="ru-RU" dirty="0"/>
              <a:t>Общий подход к лечению</a:t>
            </a:r>
          </a:p>
        </p:txBody>
      </p:sp>
      <p:sp>
        <p:nvSpPr>
          <p:cNvPr id="5" name="Rectangle 4">
            <a:extLst>
              <a:ext uri="{FF2B5EF4-FFF2-40B4-BE49-F238E27FC236}">
                <a16:creationId xmlns:a16="http://schemas.microsoft.com/office/drawing/2014/main" id="{3F9955C8-3827-46A8-A51B-1B875006DC3C}"/>
              </a:ext>
            </a:extLst>
          </p:cNvPr>
          <p:cNvSpPr/>
          <p:nvPr/>
        </p:nvSpPr>
        <p:spPr>
          <a:xfrm>
            <a:off x="1485900" y="1808163"/>
            <a:ext cx="8826499" cy="1666068"/>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t>Общий подход к лечению должен базироваться </a:t>
            </a:r>
            <a:r>
              <a:rPr lang="ru-RU" dirty="0">
                <a:solidFill>
                  <a:srgbClr val="C00000"/>
                </a:solidFill>
              </a:rPr>
              <a:t>на предпочтениях пациента и клинических характеристиках.</a:t>
            </a:r>
          </a:p>
        </p:txBody>
      </p:sp>
      <p:sp>
        <p:nvSpPr>
          <p:cNvPr id="6" name="Rectangle 5">
            <a:extLst>
              <a:ext uri="{FF2B5EF4-FFF2-40B4-BE49-F238E27FC236}">
                <a16:creationId xmlns:a16="http://schemas.microsoft.com/office/drawing/2014/main" id="{20CBEAC5-2A63-4658-A69B-8439E89BF1D8}"/>
              </a:ext>
            </a:extLst>
          </p:cNvPr>
          <p:cNvSpPr/>
          <p:nvPr/>
        </p:nvSpPr>
        <p:spPr>
          <a:xfrm>
            <a:off x="1485900" y="3673853"/>
            <a:ext cx="8826499" cy="1666068"/>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solidFill>
                  <a:srgbClr val="C00000"/>
                </a:solidFill>
              </a:rPr>
              <a:t>Доступность лечения, стоимость, и страховое покрытие </a:t>
            </a:r>
            <a:r>
              <a:rPr lang="ru-RU" dirty="0"/>
              <a:t>нужно учитывать при выборе лечения</a:t>
            </a:r>
            <a:endParaRPr lang="ru-RU" dirty="0">
              <a:solidFill>
                <a:srgbClr val="C00000"/>
              </a:solidFill>
            </a:endParaRPr>
          </a:p>
        </p:txBody>
      </p:sp>
      <p:sp>
        <p:nvSpPr>
          <p:cNvPr id="7" name="Slide Number Placeholder 6">
            <a:extLst>
              <a:ext uri="{FF2B5EF4-FFF2-40B4-BE49-F238E27FC236}">
                <a16:creationId xmlns:a16="http://schemas.microsoft.com/office/drawing/2014/main" id="{2DF1C298-75CC-40B8-9874-56D6BCEE2FD1}"/>
              </a:ext>
            </a:extLst>
          </p:cNvPr>
          <p:cNvSpPr>
            <a:spLocks noGrp="1"/>
          </p:cNvSpPr>
          <p:nvPr>
            <p:ph type="sldNum" sz="quarter" idx="12"/>
          </p:nvPr>
        </p:nvSpPr>
        <p:spPr/>
        <p:txBody>
          <a:bodyPr/>
          <a:lstStyle/>
          <a:p>
            <a:fld id="{5F3F9096-8ED8-4F14-8F69-892A89853C22}" type="slidenum">
              <a:rPr lang="ru-RU" smtClean="0"/>
              <a:t>55</a:t>
            </a:fld>
            <a:endParaRPr lang="ru-RU" dirty="0"/>
          </a:p>
        </p:txBody>
      </p:sp>
    </p:spTree>
    <p:extLst>
      <p:ext uri="{BB962C8B-B14F-4D97-AF65-F5344CB8AC3E}">
        <p14:creationId xmlns:p14="http://schemas.microsoft.com/office/powerpoint/2010/main" val="3298271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6346A4B9-BBA8-48C1-8142-032235FF16DD}"/>
              </a:ext>
            </a:extLst>
          </p:cNvPr>
          <p:cNvGraphicFramePr>
            <a:graphicFrameLocks noChangeAspect="1"/>
          </p:cNvGraphicFramePr>
          <p:nvPr>
            <p:custDataLst>
              <p:tags r:id="rId2"/>
            </p:custDataLst>
            <p:extLst>
              <p:ext uri="{D42A27DB-BD31-4B8C-83A1-F6EECF244321}">
                <p14:modId xmlns:p14="http://schemas.microsoft.com/office/powerpoint/2010/main" val="2508250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5" imgW="362" imgH="362" progId="TCLayout.ActiveDocument.1">
                  <p:embed/>
                </p:oleObj>
              </mc:Choice>
              <mc:Fallback>
                <p:oleObj name="think-cell Slide" r:id="rId5" imgW="362" imgH="362" progId="TCLayout.ActiveDocument.1">
                  <p:embed/>
                  <p:pic>
                    <p:nvPicPr>
                      <p:cNvPr id="25" name="Object 24" hidden="1">
                        <a:extLst>
                          <a:ext uri="{FF2B5EF4-FFF2-40B4-BE49-F238E27FC236}">
                            <a16:creationId xmlns:a16="http://schemas.microsoft.com/office/drawing/2014/main" id="{6346A4B9-BBA8-48C1-8142-032235FF16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a:extLst>
              <a:ext uri="{FF2B5EF4-FFF2-40B4-BE49-F238E27FC236}">
                <a16:creationId xmlns:a16="http://schemas.microsoft.com/office/drawing/2014/main" id="{EC41B1D4-58E3-4E78-9528-BF46FFE27D4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26" name="Rectangle 225">
            <a:extLst>
              <a:ext uri="{FF2B5EF4-FFF2-40B4-BE49-F238E27FC236}">
                <a16:creationId xmlns:a16="http://schemas.microsoft.com/office/drawing/2014/main" id="{CBD95C73-943E-4954-9020-833FF428367F}"/>
              </a:ext>
            </a:extLst>
          </p:cNvPr>
          <p:cNvSpPr/>
          <p:nvPr/>
        </p:nvSpPr>
        <p:spPr>
          <a:xfrm>
            <a:off x="0" y="764734"/>
            <a:ext cx="12192000" cy="26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7CD7B4E1-D6FB-4147-A0F6-EFCFF67D033A}"/>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grpSp>
        <p:nvGrpSpPr>
          <p:cNvPr id="21" name="Group 20">
            <a:extLst>
              <a:ext uri="{FF2B5EF4-FFF2-40B4-BE49-F238E27FC236}">
                <a16:creationId xmlns:a16="http://schemas.microsoft.com/office/drawing/2014/main" id="{F87E00BC-6FA5-415F-AE4F-F5E742CDA5F6}"/>
              </a:ext>
            </a:extLst>
          </p:cNvPr>
          <p:cNvGrpSpPr/>
          <p:nvPr/>
        </p:nvGrpSpPr>
        <p:grpSpPr>
          <a:xfrm>
            <a:off x="169500" y="1580243"/>
            <a:ext cx="2197464" cy="3697513"/>
            <a:chOff x="960076" y="1649187"/>
            <a:chExt cx="4479984" cy="4432300"/>
          </a:xfrm>
        </p:grpSpPr>
        <p:sp>
          <p:nvSpPr>
            <p:cNvPr id="3" name="Rectangle 2">
              <a:extLst>
                <a:ext uri="{FF2B5EF4-FFF2-40B4-BE49-F238E27FC236}">
                  <a16:creationId xmlns:a16="http://schemas.microsoft.com/office/drawing/2014/main" id="{6B4E531A-CE26-4AF1-8347-D9B6D5CE90E8}"/>
                </a:ext>
              </a:extLst>
            </p:cNvPr>
            <p:cNvSpPr/>
            <p:nvPr/>
          </p:nvSpPr>
          <p:spPr>
            <a:xfrm>
              <a:off x="960076" y="1649187"/>
              <a:ext cx="4479984" cy="4432300"/>
            </a:xfrm>
            <a:prstGeom prst="rect">
              <a:avLst/>
            </a:prstGeom>
            <a:gradFill flip="none" rotWithShape="1">
              <a:gsLst>
                <a:gs pos="0">
                  <a:srgbClr val="7030A0"/>
                </a:gs>
                <a:gs pos="0">
                  <a:srgbClr val="B797CF"/>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АССЗ превалирует</a:t>
              </a:r>
            </a:p>
          </p:txBody>
        </p:sp>
        <p:sp>
          <p:nvSpPr>
            <p:cNvPr id="4" name="Rectangle: Rounded Corners 3">
              <a:extLst>
                <a:ext uri="{FF2B5EF4-FFF2-40B4-BE49-F238E27FC236}">
                  <a16:creationId xmlns:a16="http://schemas.microsoft.com/office/drawing/2014/main" id="{9D844705-7447-48EB-950A-F2D0691EB0EC}"/>
                </a:ext>
              </a:extLst>
            </p:cNvPr>
            <p:cNvSpPr/>
            <p:nvPr/>
          </p:nvSpPr>
          <p:spPr>
            <a:xfrm>
              <a:off x="1043940" y="1981052"/>
              <a:ext cx="4211639"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700" dirty="0"/>
            </a:p>
          </p:txBody>
        </p:sp>
        <p:sp>
          <p:nvSpPr>
            <p:cNvPr id="5" name="Rectangle: Rounded Corners 4">
              <a:extLst>
                <a:ext uri="{FF2B5EF4-FFF2-40B4-BE49-F238E27FC236}">
                  <a16:creationId xmlns:a16="http://schemas.microsoft.com/office/drawing/2014/main" id="{E376327D-9E60-4D0B-8A3D-51A2D96DB2B9}"/>
                </a:ext>
              </a:extLst>
            </p:cNvPr>
            <p:cNvSpPr/>
            <p:nvPr/>
          </p:nvSpPr>
          <p:spPr>
            <a:xfrm>
              <a:off x="1186668" y="2023741"/>
              <a:ext cx="3914239" cy="36193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a</a:t>
              </a:r>
              <a:r>
                <a:rPr lang="ru-RU" sz="700" dirty="0"/>
                <a:t>ГПП-1 с доказанным СС эффектом</a:t>
              </a:r>
            </a:p>
          </p:txBody>
        </p:sp>
        <p:sp>
          <p:nvSpPr>
            <p:cNvPr id="6" name="Rectangle: Rounded Corners 5">
              <a:extLst>
                <a:ext uri="{FF2B5EF4-FFF2-40B4-BE49-F238E27FC236}">
                  <a16:creationId xmlns:a16="http://schemas.microsoft.com/office/drawing/2014/main" id="{6D6FA532-4A52-4914-A60C-B3871A457D25}"/>
                </a:ext>
              </a:extLst>
            </p:cNvPr>
            <p:cNvSpPr/>
            <p:nvPr/>
          </p:nvSpPr>
          <p:spPr>
            <a:xfrm>
              <a:off x="1186668" y="2662375"/>
              <a:ext cx="3914239" cy="33854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 с доказанным СС эффектом при сохраненной СКФ </a:t>
              </a:r>
            </a:p>
          </p:txBody>
        </p:sp>
        <p:sp>
          <p:nvSpPr>
            <p:cNvPr id="7" name="Rectangle: Rounded Corners 6">
              <a:extLst>
                <a:ext uri="{FF2B5EF4-FFF2-40B4-BE49-F238E27FC236}">
                  <a16:creationId xmlns:a16="http://schemas.microsoft.com/office/drawing/2014/main" id="{CFD4608C-8265-4EA4-94B0-C05854280F1E}"/>
                </a:ext>
              </a:extLst>
            </p:cNvPr>
            <p:cNvSpPr/>
            <p:nvPr/>
          </p:nvSpPr>
          <p:spPr>
            <a:xfrm>
              <a:off x="1086869" y="4068523"/>
              <a:ext cx="4168710" cy="1817384"/>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r>
                <a:rPr lang="ru-RU" sz="700" dirty="0"/>
                <a:t>Если пациенту показана дальнейшая интенсификация или </a:t>
              </a:r>
            </a:p>
            <a:p>
              <a:r>
                <a:rPr lang="ru-RU" sz="700" dirty="0"/>
                <a:t>отмечается плохая переносимость аГПП1или НГЗТ-2 выберите препараты с доказанной СС безопасностью</a:t>
              </a:r>
            </a:p>
            <a:p>
              <a:pPr algn="ctr"/>
              <a:endParaRPr lang="ru-RU" sz="700" dirty="0"/>
            </a:p>
            <a:p>
              <a:pPr marL="171450" indent="-171450">
                <a:buFont typeface="Arial" panose="020B0604020202020204" pitchFamily="34" charset="0"/>
                <a:buChar char="•"/>
              </a:pPr>
              <a:r>
                <a:rPr lang="ru-RU" sz="700" dirty="0"/>
                <a:t>Рассмотрите добавление другого препарата с доказанным сердечно-сосудистым эффектом</a:t>
              </a:r>
            </a:p>
            <a:p>
              <a:pPr marL="171450" indent="-171450">
                <a:buFont typeface="Arial" panose="020B0604020202020204" pitchFamily="34" charset="0"/>
                <a:buChar char="•"/>
              </a:pPr>
              <a:r>
                <a:rPr lang="ru-RU" sz="700" dirty="0"/>
                <a:t>ДПП4 если пациент не на </a:t>
              </a:r>
              <a:r>
                <a:rPr lang="en-US" sz="700" dirty="0"/>
                <a:t>a</a:t>
              </a:r>
              <a:r>
                <a:rPr lang="ru-RU" sz="700" dirty="0"/>
                <a:t>ГПП-1</a:t>
              </a:r>
            </a:p>
            <a:p>
              <a:pPr marL="171450" indent="-171450">
                <a:buFont typeface="Arial" panose="020B0604020202020204" pitchFamily="34" charset="0"/>
                <a:buChar char="•"/>
              </a:pPr>
              <a:r>
                <a:rPr lang="ru-RU" sz="700" dirty="0"/>
                <a:t>Базальный инсулин</a:t>
              </a:r>
            </a:p>
            <a:p>
              <a:pPr marL="171450" indent="-171450">
                <a:buFont typeface="Arial" panose="020B0604020202020204" pitchFamily="34" charset="0"/>
                <a:buChar char="•"/>
              </a:pPr>
              <a:r>
                <a:rPr lang="ru-RU" sz="700" dirty="0"/>
                <a:t>ТЗД</a:t>
              </a:r>
            </a:p>
            <a:p>
              <a:pPr marL="171450" indent="-171450">
                <a:buFont typeface="Arial" panose="020B0604020202020204" pitchFamily="34" charset="0"/>
                <a:buChar char="•"/>
              </a:pPr>
              <a:r>
                <a:rPr lang="ru-RU" sz="700" dirty="0"/>
                <a:t>СМ</a:t>
              </a:r>
            </a:p>
          </p:txBody>
        </p:sp>
        <p:sp>
          <p:nvSpPr>
            <p:cNvPr id="8" name="TextBox 7">
              <a:extLst>
                <a:ext uri="{FF2B5EF4-FFF2-40B4-BE49-F238E27FC236}">
                  <a16:creationId xmlns:a16="http://schemas.microsoft.com/office/drawing/2014/main" id="{70B5373C-ECC6-4C56-B43A-102DA5D880F7}"/>
                </a:ext>
              </a:extLst>
            </p:cNvPr>
            <p:cNvSpPr txBox="1"/>
            <p:nvPr/>
          </p:nvSpPr>
          <p:spPr>
            <a:xfrm>
              <a:off x="2677876" y="2385109"/>
              <a:ext cx="1044382" cy="239811"/>
            </a:xfrm>
            <a:prstGeom prst="rect">
              <a:avLst/>
            </a:prstGeom>
            <a:noFill/>
          </p:spPr>
          <p:txBody>
            <a:bodyPr wrap="square" rtlCol="0">
              <a:spAutoFit/>
            </a:bodyPr>
            <a:lstStyle/>
            <a:p>
              <a:pPr algn="ctr"/>
              <a:r>
                <a:rPr lang="ru-RU" sz="700" dirty="0"/>
                <a:t>или</a:t>
              </a:r>
            </a:p>
          </p:txBody>
        </p:sp>
        <p:sp>
          <p:nvSpPr>
            <p:cNvPr id="9" name="Rectangle: Rounded Corners 8">
              <a:extLst>
                <a:ext uri="{FF2B5EF4-FFF2-40B4-BE49-F238E27FC236}">
                  <a16:creationId xmlns:a16="http://schemas.microsoft.com/office/drawing/2014/main" id="{DB962883-55B5-4351-98AA-050EB506B8A9}"/>
                </a:ext>
              </a:extLst>
            </p:cNvPr>
            <p:cNvSpPr/>
            <p:nvPr/>
          </p:nvSpPr>
          <p:spPr>
            <a:xfrm>
              <a:off x="1043940" y="3577423"/>
              <a:ext cx="4211639"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cxnSp>
          <p:nvCxnSpPr>
            <p:cNvPr id="16" name="Straight Arrow Connector 15">
              <a:extLst>
                <a:ext uri="{FF2B5EF4-FFF2-40B4-BE49-F238E27FC236}">
                  <a16:creationId xmlns:a16="http://schemas.microsoft.com/office/drawing/2014/main" id="{E39460A2-D5AC-4492-807B-542E70250FD6}"/>
                </a:ext>
              </a:extLst>
            </p:cNvPr>
            <p:cNvCxnSpPr/>
            <p:nvPr/>
          </p:nvCxnSpPr>
          <p:spPr>
            <a:xfrm>
              <a:off x="3171224" y="3046187"/>
              <a:ext cx="0" cy="531236"/>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A8B8776-4C00-43E8-9AE0-3F78DA8CEFA1}"/>
                </a:ext>
              </a:extLst>
            </p:cNvPr>
            <p:cNvCxnSpPr>
              <a:cxnSpLocks/>
              <a:endCxn id="7" idx="0"/>
            </p:cNvCxnSpPr>
            <p:nvPr/>
          </p:nvCxnSpPr>
          <p:spPr>
            <a:xfrm flipH="1">
              <a:off x="3171224" y="3829835"/>
              <a:ext cx="2" cy="23868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9DB9EA6-9CD1-495D-BB82-C1936137BD81}"/>
              </a:ext>
            </a:extLst>
          </p:cNvPr>
          <p:cNvGrpSpPr/>
          <p:nvPr/>
        </p:nvGrpSpPr>
        <p:grpSpPr>
          <a:xfrm>
            <a:off x="2368886" y="1580243"/>
            <a:ext cx="2324100" cy="3697514"/>
            <a:chOff x="6096000" y="1649187"/>
            <a:chExt cx="5009131" cy="4432300"/>
          </a:xfrm>
        </p:grpSpPr>
        <p:sp>
          <p:nvSpPr>
            <p:cNvPr id="10" name="Rectangle 9">
              <a:extLst>
                <a:ext uri="{FF2B5EF4-FFF2-40B4-BE49-F238E27FC236}">
                  <a16:creationId xmlns:a16="http://schemas.microsoft.com/office/drawing/2014/main" id="{30771D87-DDDB-4AA6-B878-8720EEA39038}"/>
                </a:ext>
              </a:extLst>
            </p:cNvPr>
            <p:cNvSpPr/>
            <p:nvPr/>
          </p:nvSpPr>
          <p:spPr>
            <a:xfrm>
              <a:off x="6096000" y="1649187"/>
              <a:ext cx="5009131" cy="4432300"/>
            </a:xfrm>
            <a:prstGeom prst="rect">
              <a:avLst/>
            </a:prstGeom>
            <a:gradFill flip="none" rotWithShape="1">
              <a:gsLst>
                <a:gs pos="0">
                  <a:srgbClr val="C00000"/>
                </a:gs>
                <a:gs pos="0">
                  <a:srgbClr val="FF9A94"/>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Сердечная недостаточность превалирует</a:t>
              </a:r>
            </a:p>
          </p:txBody>
        </p:sp>
        <p:sp>
          <p:nvSpPr>
            <p:cNvPr id="11" name="Rectangle: Rounded Corners 10">
              <a:extLst>
                <a:ext uri="{FF2B5EF4-FFF2-40B4-BE49-F238E27FC236}">
                  <a16:creationId xmlns:a16="http://schemas.microsoft.com/office/drawing/2014/main" id="{068192C1-0BCD-4FDA-8984-AB39D6E900D8}"/>
                </a:ext>
              </a:extLst>
            </p:cNvPr>
            <p:cNvSpPr/>
            <p:nvPr/>
          </p:nvSpPr>
          <p:spPr>
            <a:xfrm>
              <a:off x="6319772" y="1981051"/>
              <a:ext cx="4462857"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700" dirty="0"/>
            </a:p>
          </p:txBody>
        </p:sp>
        <p:sp>
          <p:nvSpPr>
            <p:cNvPr id="12" name="Rectangle: Rounded Corners 11">
              <a:extLst>
                <a:ext uri="{FF2B5EF4-FFF2-40B4-BE49-F238E27FC236}">
                  <a16:creationId xmlns:a16="http://schemas.microsoft.com/office/drawing/2014/main" id="{D0801AAF-7D2B-4A14-AC09-A99307BA7CB4}"/>
                </a:ext>
              </a:extLst>
            </p:cNvPr>
            <p:cNvSpPr/>
            <p:nvPr/>
          </p:nvSpPr>
          <p:spPr>
            <a:xfrm>
              <a:off x="6440188" y="2658990"/>
              <a:ext cx="3944948" cy="33442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a</a:t>
              </a:r>
              <a:r>
                <a:rPr lang="ru-RU" sz="700" dirty="0"/>
                <a:t>ГПП-1 с доказанным СС эффектом</a:t>
              </a:r>
            </a:p>
          </p:txBody>
        </p:sp>
        <p:sp>
          <p:nvSpPr>
            <p:cNvPr id="13" name="Rectangle: Rounded Corners 12">
              <a:extLst>
                <a:ext uri="{FF2B5EF4-FFF2-40B4-BE49-F238E27FC236}">
                  <a16:creationId xmlns:a16="http://schemas.microsoft.com/office/drawing/2014/main" id="{ACCE54B2-E188-4966-8816-213839A51E8D}"/>
                </a:ext>
              </a:extLst>
            </p:cNvPr>
            <p:cNvSpPr/>
            <p:nvPr/>
          </p:nvSpPr>
          <p:spPr>
            <a:xfrm>
              <a:off x="6362701" y="2031354"/>
              <a:ext cx="4285804" cy="388949"/>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 с доказанным эффектом снижения СН в исследованиях </a:t>
              </a:r>
              <a:r>
                <a:rPr lang="en-US" sz="700" dirty="0"/>
                <a:t>CVOT </a:t>
              </a:r>
              <a:r>
                <a:rPr lang="ru-RU" sz="700" dirty="0"/>
                <a:t>при сохраненной СКФ</a:t>
              </a:r>
            </a:p>
          </p:txBody>
        </p:sp>
        <p:sp>
          <p:nvSpPr>
            <p:cNvPr id="14" name="Rectangle: Rounded Corners 13">
              <a:extLst>
                <a:ext uri="{FF2B5EF4-FFF2-40B4-BE49-F238E27FC236}">
                  <a16:creationId xmlns:a16="http://schemas.microsoft.com/office/drawing/2014/main" id="{42AA71FC-8641-4C78-9E31-A29703E21ACD}"/>
                </a:ext>
              </a:extLst>
            </p:cNvPr>
            <p:cNvSpPr/>
            <p:nvPr/>
          </p:nvSpPr>
          <p:spPr>
            <a:xfrm>
              <a:off x="6362700" y="4068523"/>
              <a:ext cx="4673616" cy="1817384"/>
            </a:xfrm>
            <a:prstGeom prst="roundRect">
              <a:avLst>
                <a:gd name="adj" fmla="val 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ru-RU" sz="700" dirty="0"/>
                <a:t>Избегайте ТЗД</a:t>
              </a:r>
            </a:p>
            <a:p>
              <a:r>
                <a:rPr lang="ru-RU" sz="700" dirty="0"/>
                <a:t>Выбор среди препаратов с доказанной СС безопасностью</a:t>
              </a:r>
            </a:p>
            <a:p>
              <a:pPr marL="171450" indent="-171450">
                <a:buFont typeface="Arial" panose="020B0604020202020204" pitchFamily="34" charset="0"/>
                <a:buChar char="•"/>
              </a:pPr>
              <a:r>
                <a:rPr lang="ru-RU" sz="700" dirty="0"/>
                <a:t>Рассмотрите препараты других классов с доказанным СС эффектом</a:t>
              </a:r>
            </a:p>
            <a:p>
              <a:pPr marL="171450" indent="-171450">
                <a:buFont typeface="Arial" panose="020B0604020202020204" pitchFamily="34" charset="0"/>
                <a:buChar char="•"/>
              </a:pPr>
              <a:r>
                <a:rPr lang="ru-RU" sz="700" dirty="0"/>
                <a:t>ДПП4 (не саксаглиптин) если пациент не на аГПП1</a:t>
              </a:r>
            </a:p>
            <a:p>
              <a:pPr marL="171450" indent="-171450">
                <a:buFont typeface="Arial" panose="020B0604020202020204" pitchFamily="34" charset="0"/>
                <a:buChar char="•"/>
              </a:pPr>
              <a:r>
                <a:rPr lang="ru-RU" sz="700" dirty="0"/>
                <a:t>Базальный инсулин</a:t>
              </a:r>
            </a:p>
            <a:p>
              <a:pPr marL="171450" indent="-171450">
                <a:buFont typeface="Arial" panose="020B0604020202020204" pitchFamily="34" charset="0"/>
                <a:buChar char="•"/>
              </a:pPr>
              <a:r>
                <a:rPr lang="ru-RU" sz="700" dirty="0"/>
                <a:t>СМ </a:t>
              </a:r>
            </a:p>
            <a:p>
              <a:pPr algn="ctr"/>
              <a:endParaRPr lang="ru-RU" sz="700" dirty="0"/>
            </a:p>
          </p:txBody>
        </p:sp>
        <p:sp>
          <p:nvSpPr>
            <p:cNvPr id="15" name="TextBox 14">
              <a:extLst>
                <a:ext uri="{FF2B5EF4-FFF2-40B4-BE49-F238E27FC236}">
                  <a16:creationId xmlns:a16="http://schemas.microsoft.com/office/drawing/2014/main" id="{6DAFBFBD-DB6B-4E17-A56F-56FC77890FD5}"/>
                </a:ext>
              </a:extLst>
            </p:cNvPr>
            <p:cNvSpPr txBox="1"/>
            <p:nvPr/>
          </p:nvSpPr>
          <p:spPr>
            <a:xfrm>
              <a:off x="8213232" y="2383511"/>
              <a:ext cx="1214468" cy="239811"/>
            </a:xfrm>
            <a:prstGeom prst="rect">
              <a:avLst/>
            </a:prstGeom>
            <a:noFill/>
          </p:spPr>
          <p:txBody>
            <a:bodyPr wrap="square" rtlCol="0">
              <a:spAutoFit/>
            </a:bodyPr>
            <a:lstStyle/>
            <a:p>
              <a:r>
                <a:rPr lang="ru-RU" sz="700" dirty="0"/>
                <a:t>или</a:t>
              </a:r>
            </a:p>
          </p:txBody>
        </p:sp>
        <p:cxnSp>
          <p:nvCxnSpPr>
            <p:cNvPr id="18" name="Straight Arrow Connector 17">
              <a:extLst>
                <a:ext uri="{FF2B5EF4-FFF2-40B4-BE49-F238E27FC236}">
                  <a16:creationId xmlns:a16="http://schemas.microsoft.com/office/drawing/2014/main" id="{6254ABB0-6928-4930-A2A4-EE1E9DF11270}"/>
                </a:ext>
              </a:extLst>
            </p:cNvPr>
            <p:cNvCxnSpPr/>
            <p:nvPr/>
          </p:nvCxnSpPr>
          <p:spPr>
            <a:xfrm>
              <a:off x="8695052" y="3046187"/>
              <a:ext cx="0" cy="531236"/>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9A40C9-4A56-4DF9-9C85-D9B00D752F51}"/>
                </a:ext>
              </a:extLst>
            </p:cNvPr>
            <p:cNvCxnSpPr>
              <a:cxnSpLocks/>
            </p:cNvCxnSpPr>
            <p:nvPr/>
          </p:nvCxnSpPr>
          <p:spPr>
            <a:xfrm>
              <a:off x="8683023" y="3829835"/>
              <a:ext cx="0" cy="238688"/>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F42C44E-7E52-413B-B293-6F4174B86A04}"/>
                </a:ext>
              </a:extLst>
            </p:cNvPr>
            <p:cNvSpPr/>
            <p:nvPr/>
          </p:nvSpPr>
          <p:spPr>
            <a:xfrm>
              <a:off x="6319771" y="3577423"/>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grpSp>
      <p:sp>
        <p:nvSpPr>
          <p:cNvPr id="26" name="Rectangle 25">
            <a:extLst>
              <a:ext uri="{FF2B5EF4-FFF2-40B4-BE49-F238E27FC236}">
                <a16:creationId xmlns:a16="http://schemas.microsoft.com/office/drawing/2014/main" id="{6EC859BE-9685-4F7E-87C4-7CE59D38E9A8}"/>
              </a:ext>
            </a:extLst>
          </p:cNvPr>
          <p:cNvSpPr/>
          <p:nvPr/>
        </p:nvSpPr>
        <p:spPr>
          <a:xfrm>
            <a:off x="4692986" y="2063292"/>
            <a:ext cx="3055627" cy="4586515"/>
          </a:xfrm>
          <a:prstGeom prst="rect">
            <a:avLst/>
          </a:prstGeom>
          <a:gradFill>
            <a:gsLst>
              <a:gs pos="0">
                <a:srgbClr val="FFFF00"/>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НЕОБХОДИМОСТЬ МИНИМИЗАЦИИ ГИПОГЛИКЕМИЙ</a:t>
            </a:r>
          </a:p>
        </p:txBody>
      </p:sp>
      <p:sp>
        <p:nvSpPr>
          <p:cNvPr id="27" name="Rectangle: Rounded Corners 26">
            <a:extLst>
              <a:ext uri="{FF2B5EF4-FFF2-40B4-BE49-F238E27FC236}">
                <a16:creationId xmlns:a16="http://schemas.microsoft.com/office/drawing/2014/main" id="{F13D9822-4E45-4BDD-9E84-4654F6B7B377}"/>
              </a:ext>
            </a:extLst>
          </p:cNvPr>
          <p:cNvSpPr/>
          <p:nvPr/>
        </p:nvSpPr>
        <p:spPr>
          <a:xfrm>
            <a:off x="5456180" y="2988646"/>
            <a:ext cx="584325"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28" name="Rectangle: Rounded Corners 27">
            <a:extLst>
              <a:ext uri="{FF2B5EF4-FFF2-40B4-BE49-F238E27FC236}">
                <a16:creationId xmlns:a16="http://schemas.microsoft.com/office/drawing/2014/main" id="{DF4CECC4-EF81-406E-BAE9-6E7125509109}"/>
              </a:ext>
            </a:extLst>
          </p:cNvPr>
          <p:cNvSpPr/>
          <p:nvPr/>
        </p:nvSpPr>
        <p:spPr>
          <a:xfrm>
            <a:off x="6228157" y="2995430"/>
            <a:ext cx="627654"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29" name="Rectangle: Rounded Corners 28">
            <a:extLst>
              <a:ext uri="{FF2B5EF4-FFF2-40B4-BE49-F238E27FC236}">
                <a16:creationId xmlns:a16="http://schemas.microsoft.com/office/drawing/2014/main" id="{0B4CF450-8606-4D76-8118-B03EB6742087}"/>
              </a:ext>
            </a:extLst>
          </p:cNvPr>
          <p:cNvSpPr/>
          <p:nvPr/>
        </p:nvSpPr>
        <p:spPr>
          <a:xfrm>
            <a:off x="7031391" y="3012524"/>
            <a:ext cx="554053"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30" name="Rectangle: Rounded Corners 29">
            <a:extLst>
              <a:ext uri="{FF2B5EF4-FFF2-40B4-BE49-F238E27FC236}">
                <a16:creationId xmlns:a16="http://schemas.microsoft.com/office/drawing/2014/main" id="{0FE057A4-CFE9-4B34-83E4-432118E5D5B2}"/>
              </a:ext>
            </a:extLst>
          </p:cNvPr>
          <p:cNvSpPr/>
          <p:nvPr/>
        </p:nvSpPr>
        <p:spPr>
          <a:xfrm>
            <a:off x="4780635" y="2974578"/>
            <a:ext cx="584324"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31" name="Title 1">
            <a:extLst>
              <a:ext uri="{FF2B5EF4-FFF2-40B4-BE49-F238E27FC236}">
                <a16:creationId xmlns:a16="http://schemas.microsoft.com/office/drawing/2014/main" id="{50006BE4-28DA-4B23-8826-4350E5E8EC29}"/>
              </a:ext>
            </a:extLst>
          </p:cNvPr>
          <p:cNvSpPr txBox="1">
            <a:spLocks/>
          </p:cNvSpPr>
          <p:nvPr/>
        </p:nvSpPr>
        <p:spPr>
          <a:xfrm>
            <a:off x="8638049" y="-1602961"/>
            <a:ext cx="9747990" cy="775507"/>
          </a:xfrm>
          <a:prstGeom prst="rect">
            <a:avLst/>
          </a:prstGeom>
        </p:spPr>
        <p:txBody>
          <a:bodyPr vert="horz" lIns="91440" tIns="45720" rIns="91440" bIns="45720" rtlCol="0" anchor="ctr">
            <a:normAutofit fontScale="97500"/>
          </a:bodyPr>
          <a:lstStyle>
            <a:lvl1pPr algn="l" defTabSz="727272" rtl="0" eaLnBrk="1" latinLnBrk="0" hangingPunct="1">
              <a:lnSpc>
                <a:spcPct val="90000"/>
              </a:lnSpc>
              <a:spcBef>
                <a:spcPct val="0"/>
              </a:spcBef>
              <a:buNone/>
              <a:defRPr sz="2539" kern="1200" cap="all" baseline="0">
                <a:solidFill>
                  <a:srgbClr val="005DA4"/>
                </a:solidFill>
                <a:latin typeface="DINPro-Medium" panose="02000503030000020004" pitchFamily="50" charset="0"/>
                <a:ea typeface="+mj-ea"/>
                <a:cs typeface="+mj-cs"/>
              </a:defRPr>
            </a:lvl1pPr>
          </a:lstStyle>
          <a:p>
            <a:endParaRPr lang="ru-RU" dirty="0"/>
          </a:p>
        </p:txBody>
      </p:sp>
      <p:sp>
        <p:nvSpPr>
          <p:cNvPr id="32" name="Rectangle: Rounded Corners 31">
            <a:extLst>
              <a:ext uri="{FF2B5EF4-FFF2-40B4-BE49-F238E27FC236}">
                <a16:creationId xmlns:a16="http://schemas.microsoft.com/office/drawing/2014/main" id="{5848B970-42C6-4E33-892E-28747CCB989F}"/>
              </a:ext>
            </a:extLst>
          </p:cNvPr>
          <p:cNvSpPr/>
          <p:nvPr/>
        </p:nvSpPr>
        <p:spPr>
          <a:xfrm>
            <a:off x="4769726" y="2329562"/>
            <a:ext cx="576977" cy="272765"/>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33" name="Rectangle: Rounded Corners 32">
            <a:extLst>
              <a:ext uri="{FF2B5EF4-FFF2-40B4-BE49-F238E27FC236}">
                <a16:creationId xmlns:a16="http://schemas.microsoft.com/office/drawing/2014/main" id="{304F2AB4-F076-48B3-8497-2057FF9144AE}"/>
              </a:ext>
            </a:extLst>
          </p:cNvPr>
          <p:cNvSpPr/>
          <p:nvPr/>
        </p:nvSpPr>
        <p:spPr>
          <a:xfrm>
            <a:off x="5450422" y="2339417"/>
            <a:ext cx="576977" cy="272765"/>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a:t>
            </a:r>
          </a:p>
        </p:txBody>
      </p:sp>
      <p:sp>
        <p:nvSpPr>
          <p:cNvPr id="34" name="Rectangle: Rounded Corners 33">
            <a:extLst>
              <a:ext uri="{FF2B5EF4-FFF2-40B4-BE49-F238E27FC236}">
                <a16:creationId xmlns:a16="http://schemas.microsoft.com/office/drawing/2014/main" id="{1989417B-B0B8-425A-956D-9E5F073CE447}"/>
              </a:ext>
            </a:extLst>
          </p:cNvPr>
          <p:cNvSpPr/>
          <p:nvPr/>
        </p:nvSpPr>
        <p:spPr>
          <a:xfrm>
            <a:off x="6253771" y="2339418"/>
            <a:ext cx="576977" cy="272765"/>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35" name="Rectangle: Rounded Corners 34">
            <a:extLst>
              <a:ext uri="{FF2B5EF4-FFF2-40B4-BE49-F238E27FC236}">
                <a16:creationId xmlns:a16="http://schemas.microsoft.com/office/drawing/2014/main" id="{C460BBDD-A5F9-4C8F-B172-2451C1752312}"/>
              </a:ext>
            </a:extLst>
          </p:cNvPr>
          <p:cNvSpPr/>
          <p:nvPr/>
        </p:nvSpPr>
        <p:spPr>
          <a:xfrm>
            <a:off x="7014081" y="2341655"/>
            <a:ext cx="576977" cy="272765"/>
          </a:xfrm>
          <a:prstGeom prst="roundRect">
            <a:avLst>
              <a:gd name="adj" fmla="val 956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ДПП4</a:t>
            </a:r>
          </a:p>
        </p:txBody>
      </p:sp>
      <p:sp>
        <p:nvSpPr>
          <p:cNvPr id="40" name="Rectangle: Rounded Corners 39">
            <a:extLst>
              <a:ext uri="{FF2B5EF4-FFF2-40B4-BE49-F238E27FC236}">
                <a16:creationId xmlns:a16="http://schemas.microsoft.com/office/drawing/2014/main" id="{36E04FFC-5B6C-4543-9B96-51E9E8E56B82}"/>
              </a:ext>
            </a:extLst>
          </p:cNvPr>
          <p:cNvSpPr/>
          <p:nvPr/>
        </p:nvSpPr>
        <p:spPr>
          <a:xfrm>
            <a:off x="4826216" y="3090072"/>
            <a:ext cx="462061"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t>аГПП1</a:t>
            </a:r>
          </a:p>
        </p:txBody>
      </p:sp>
      <p:sp>
        <p:nvSpPr>
          <p:cNvPr id="41" name="Rectangle: Rounded Corners 40">
            <a:extLst>
              <a:ext uri="{FF2B5EF4-FFF2-40B4-BE49-F238E27FC236}">
                <a16:creationId xmlns:a16="http://schemas.microsoft.com/office/drawing/2014/main" id="{9DC6501D-9C07-40D4-BA2D-172E4ED1CB15}"/>
              </a:ext>
            </a:extLst>
          </p:cNvPr>
          <p:cNvSpPr/>
          <p:nvPr/>
        </p:nvSpPr>
        <p:spPr>
          <a:xfrm>
            <a:off x="4826216" y="3982851"/>
            <a:ext cx="462061" cy="252414"/>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t>ТЗД</a:t>
            </a:r>
          </a:p>
        </p:txBody>
      </p:sp>
      <p:sp>
        <p:nvSpPr>
          <p:cNvPr id="42" name="Rectangle: Rounded Corners 41">
            <a:extLst>
              <a:ext uri="{FF2B5EF4-FFF2-40B4-BE49-F238E27FC236}">
                <a16:creationId xmlns:a16="http://schemas.microsoft.com/office/drawing/2014/main" id="{7FA9D899-9433-4297-A096-08BA8BEAFE59}"/>
              </a:ext>
            </a:extLst>
          </p:cNvPr>
          <p:cNvSpPr/>
          <p:nvPr/>
        </p:nvSpPr>
        <p:spPr>
          <a:xfrm>
            <a:off x="4826216" y="3541313"/>
            <a:ext cx="462061"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t>ДПП4</a:t>
            </a:r>
          </a:p>
        </p:txBody>
      </p:sp>
      <p:sp>
        <p:nvSpPr>
          <p:cNvPr id="43" name="Rectangle: Rounded Corners 42">
            <a:extLst>
              <a:ext uri="{FF2B5EF4-FFF2-40B4-BE49-F238E27FC236}">
                <a16:creationId xmlns:a16="http://schemas.microsoft.com/office/drawing/2014/main" id="{B3CF7059-C2BC-4BE0-A1D1-C4992418F56F}"/>
              </a:ext>
            </a:extLst>
          </p:cNvPr>
          <p:cNvSpPr/>
          <p:nvPr/>
        </p:nvSpPr>
        <p:spPr>
          <a:xfrm>
            <a:off x="5482404" y="3330431"/>
            <a:ext cx="527271"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44" name="Rectangle: Rounded Corners 43">
            <a:extLst>
              <a:ext uri="{FF2B5EF4-FFF2-40B4-BE49-F238E27FC236}">
                <a16:creationId xmlns:a16="http://schemas.microsoft.com/office/drawing/2014/main" id="{54DB70B4-5D6A-4103-8920-AC9280DACE43}"/>
              </a:ext>
            </a:extLst>
          </p:cNvPr>
          <p:cNvSpPr/>
          <p:nvPr/>
        </p:nvSpPr>
        <p:spPr>
          <a:xfrm>
            <a:off x="5501364" y="3781071"/>
            <a:ext cx="485164" cy="252414"/>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45" name="Rectangle: Rounded Corners 44">
            <a:extLst>
              <a:ext uri="{FF2B5EF4-FFF2-40B4-BE49-F238E27FC236}">
                <a16:creationId xmlns:a16="http://schemas.microsoft.com/office/drawing/2014/main" id="{74621E21-A1DA-4DCB-9CFF-91EEA64DDB8B}"/>
              </a:ext>
            </a:extLst>
          </p:cNvPr>
          <p:cNvSpPr/>
          <p:nvPr/>
        </p:nvSpPr>
        <p:spPr>
          <a:xfrm>
            <a:off x="6272568" y="3992918"/>
            <a:ext cx="522759"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a:t>
            </a:r>
          </a:p>
        </p:txBody>
      </p:sp>
      <p:sp>
        <p:nvSpPr>
          <p:cNvPr id="46" name="Rectangle: Rounded Corners 45">
            <a:extLst>
              <a:ext uri="{FF2B5EF4-FFF2-40B4-BE49-F238E27FC236}">
                <a16:creationId xmlns:a16="http://schemas.microsoft.com/office/drawing/2014/main" id="{B91317F0-1AA9-401B-8EAB-857952F1F3D4}"/>
              </a:ext>
            </a:extLst>
          </p:cNvPr>
          <p:cNvSpPr/>
          <p:nvPr/>
        </p:nvSpPr>
        <p:spPr>
          <a:xfrm>
            <a:off x="6271245" y="3574344"/>
            <a:ext cx="522759"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ДПП4</a:t>
            </a:r>
          </a:p>
        </p:txBody>
      </p:sp>
      <p:sp>
        <p:nvSpPr>
          <p:cNvPr id="47" name="Rectangle: Rounded Corners 46">
            <a:extLst>
              <a:ext uri="{FF2B5EF4-FFF2-40B4-BE49-F238E27FC236}">
                <a16:creationId xmlns:a16="http://schemas.microsoft.com/office/drawing/2014/main" id="{90FE3DC3-1A07-4B8D-A119-E2CBFF1B9320}"/>
              </a:ext>
            </a:extLst>
          </p:cNvPr>
          <p:cNvSpPr/>
          <p:nvPr/>
        </p:nvSpPr>
        <p:spPr>
          <a:xfrm>
            <a:off x="6281593" y="3100023"/>
            <a:ext cx="522759"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48" name="Rectangle: Rounded Corners 47">
            <a:extLst>
              <a:ext uri="{FF2B5EF4-FFF2-40B4-BE49-F238E27FC236}">
                <a16:creationId xmlns:a16="http://schemas.microsoft.com/office/drawing/2014/main" id="{EA3C6A9B-261D-4FD6-9833-7692E35CA018}"/>
              </a:ext>
            </a:extLst>
          </p:cNvPr>
          <p:cNvSpPr/>
          <p:nvPr/>
        </p:nvSpPr>
        <p:spPr>
          <a:xfrm>
            <a:off x="7068183" y="3776892"/>
            <a:ext cx="476664" cy="252414"/>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49" name="Rectangle: Rounded Corners 48">
            <a:extLst>
              <a:ext uri="{FF2B5EF4-FFF2-40B4-BE49-F238E27FC236}">
                <a16:creationId xmlns:a16="http://schemas.microsoft.com/office/drawing/2014/main" id="{62114953-5F97-4939-BDDE-9BF2123A1696}"/>
              </a:ext>
            </a:extLst>
          </p:cNvPr>
          <p:cNvSpPr/>
          <p:nvPr/>
        </p:nvSpPr>
        <p:spPr>
          <a:xfrm>
            <a:off x="7068183" y="3321930"/>
            <a:ext cx="476664"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50" name="Rectangle: Rounded Corners 49">
            <a:extLst>
              <a:ext uri="{FF2B5EF4-FFF2-40B4-BE49-F238E27FC236}">
                <a16:creationId xmlns:a16="http://schemas.microsoft.com/office/drawing/2014/main" id="{617F1B13-19A6-4D7F-BDAF-F83782FF531C}"/>
              </a:ext>
            </a:extLst>
          </p:cNvPr>
          <p:cNvSpPr/>
          <p:nvPr/>
        </p:nvSpPr>
        <p:spPr>
          <a:xfrm>
            <a:off x="4739663" y="4539120"/>
            <a:ext cx="2841019" cy="155106"/>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51" name="Rectangle: Rounded Corners 50">
            <a:extLst>
              <a:ext uri="{FF2B5EF4-FFF2-40B4-BE49-F238E27FC236}">
                <a16:creationId xmlns:a16="http://schemas.microsoft.com/office/drawing/2014/main" id="{E5D65628-826A-4F53-BF5E-9BBF5901DA25}"/>
              </a:ext>
            </a:extLst>
          </p:cNvPr>
          <p:cNvSpPr/>
          <p:nvPr/>
        </p:nvSpPr>
        <p:spPr>
          <a:xfrm>
            <a:off x="4769727" y="4795042"/>
            <a:ext cx="2841020" cy="1135134"/>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700" dirty="0"/>
              <a:t>Продолжение терапии с добавлением других препаратов указанных выше, </a:t>
            </a:r>
          </a:p>
          <a:p>
            <a:r>
              <a:rPr lang="ru-RU" sz="700" b="1" dirty="0"/>
              <a:t>Или</a:t>
            </a:r>
          </a:p>
          <a:p>
            <a:r>
              <a:rPr lang="ru-RU" sz="700" dirty="0"/>
              <a:t>Рассмотрите добавление СМ или базального инсулина</a:t>
            </a:r>
          </a:p>
          <a:p>
            <a:pPr marL="171450" indent="-171450">
              <a:buFont typeface="Arial" panose="020B0604020202020204" pitchFamily="34" charset="0"/>
              <a:buChar char="•"/>
            </a:pPr>
            <a:r>
              <a:rPr lang="ru-RU" sz="700" dirty="0"/>
              <a:t>Рассмотрите базальный инсулин с низким риском гипогликемии*</a:t>
            </a:r>
          </a:p>
        </p:txBody>
      </p:sp>
      <p:cxnSp>
        <p:nvCxnSpPr>
          <p:cNvPr id="53" name="Straight Arrow Connector 52">
            <a:extLst>
              <a:ext uri="{FF2B5EF4-FFF2-40B4-BE49-F238E27FC236}">
                <a16:creationId xmlns:a16="http://schemas.microsoft.com/office/drawing/2014/main" id="{5CA2C882-8ACD-48AD-BC6E-6064A313BB05}"/>
              </a:ext>
            </a:extLst>
          </p:cNvPr>
          <p:cNvCxnSpPr>
            <a:cxnSpLocks/>
            <a:stCxn id="34" idx="2"/>
            <a:endCxn id="28" idx="0"/>
          </p:cNvCxnSpPr>
          <p:nvPr/>
        </p:nvCxnSpPr>
        <p:spPr>
          <a:xfrm flipH="1">
            <a:off x="6541984" y="2612183"/>
            <a:ext cx="276" cy="3832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7C6A284-1B69-4ABA-8322-A0B7E5740060}"/>
              </a:ext>
            </a:extLst>
          </p:cNvPr>
          <p:cNvCxnSpPr>
            <a:cxnSpLocks/>
            <a:endCxn id="29" idx="0"/>
          </p:cNvCxnSpPr>
          <p:nvPr/>
        </p:nvCxnSpPr>
        <p:spPr>
          <a:xfrm flipH="1">
            <a:off x="7308418" y="2621273"/>
            <a:ext cx="2402" cy="3912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F2C23CC-862B-401E-B88E-FA733A99687B}"/>
              </a:ext>
            </a:extLst>
          </p:cNvPr>
          <p:cNvCxnSpPr>
            <a:cxnSpLocks/>
            <a:endCxn id="30" idx="0"/>
          </p:cNvCxnSpPr>
          <p:nvPr/>
        </p:nvCxnSpPr>
        <p:spPr>
          <a:xfrm>
            <a:off x="5072797" y="2612183"/>
            <a:ext cx="0" cy="362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D83BF3A-A34C-42C6-BCAC-3DF987256E3E}"/>
              </a:ext>
            </a:extLst>
          </p:cNvPr>
          <p:cNvCxnSpPr>
            <a:cxnSpLocks/>
            <a:endCxn id="27" idx="0"/>
          </p:cNvCxnSpPr>
          <p:nvPr/>
        </p:nvCxnSpPr>
        <p:spPr>
          <a:xfrm>
            <a:off x="5748343" y="2626251"/>
            <a:ext cx="0" cy="362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21AF2-EC54-4442-B146-C5B57F7DD0F2}"/>
              </a:ext>
            </a:extLst>
          </p:cNvPr>
          <p:cNvCxnSpPr>
            <a:cxnSpLocks/>
          </p:cNvCxnSpPr>
          <p:nvPr/>
        </p:nvCxnSpPr>
        <p:spPr>
          <a:xfrm flipH="1">
            <a:off x="5072202" y="4329810"/>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425E96F-4B1C-4E48-9AC2-E9321BB52F7D}"/>
              </a:ext>
            </a:extLst>
          </p:cNvPr>
          <p:cNvCxnSpPr>
            <a:cxnSpLocks/>
          </p:cNvCxnSpPr>
          <p:nvPr/>
        </p:nvCxnSpPr>
        <p:spPr>
          <a:xfrm flipH="1">
            <a:off x="5746039" y="4329810"/>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4A0F198-A3B7-4225-8F19-78ADFAD92CE6}"/>
              </a:ext>
            </a:extLst>
          </p:cNvPr>
          <p:cNvCxnSpPr>
            <a:cxnSpLocks/>
          </p:cNvCxnSpPr>
          <p:nvPr/>
        </p:nvCxnSpPr>
        <p:spPr>
          <a:xfrm flipH="1">
            <a:off x="6554214" y="4321388"/>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8E46F01-7805-46EA-B994-D7AF2DE24901}"/>
              </a:ext>
            </a:extLst>
          </p:cNvPr>
          <p:cNvCxnSpPr>
            <a:cxnSpLocks/>
          </p:cNvCxnSpPr>
          <p:nvPr/>
        </p:nvCxnSpPr>
        <p:spPr>
          <a:xfrm flipH="1">
            <a:off x="7306529" y="4321388"/>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ADFC8A76-D949-4451-8CB4-03CC79D19A0B}"/>
              </a:ext>
            </a:extLst>
          </p:cNvPr>
          <p:cNvSpPr/>
          <p:nvPr/>
        </p:nvSpPr>
        <p:spPr>
          <a:xfrm>
            <a:off x="4780665" y="2693536"/>
            <a:ext cx="2810393" cy="1816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26" name="Rectangle 125">
            <a:extLst>
              <a:ext uri="{FF2B5EF4-FFF2-40B4-BE49-F238E27FC236}">
                <a16:creationId xmlns:a16="http://schemas.microsoft.com/office/drawing/2014/main" id="{FD053984-D27A-4908-9652-ACF5DEABCF00}"/>
              </a:ext>
            </a:extLst>
          </p:cNvPr>
          <p:cNvSpPr/>
          <p:nvPr/>
        </p:nvSpPr>
        <p:spPr>
          <a:xfrm>
            <a:off x="7762196" y="2069671"/>
            <a:ext cx="2151770" cy="4186295"/>
          </a:xfrm>
          <a:prstGeom prst="rect">
            <a:avLst/>
          </a:prstGeom>
          <a:solidFill>
            <a:srgbClr val="D0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НЕОБХОДИМОСТЬ СНИЖЕНИЯ ВЕСА</a:t>
            </a:r>
          </a:p>
        </p:txBody>
      </p:sp>
      <p:sp>
        <p:nvSpPr>
          <p:cNvPr id="127" name="Rectangle: Rounded Corners 126">
            <a:extLst>
              <a:ext uri="{FF2B5EF4-FFF2-40B4-BE49-F238E27FC236}">
                <a16:creationId xmlns:a16="http://schemas.microsoft.com/office/drawing/2014/main" id="{410AB39C-9644-44C1-B884-1B22F96CC411}"/>
              </a:ext>
            </a:extLst>
          </p:cNvPr>
          <p:cNvSpPr/>
          <p:nvPr/>
        </p:nvSpPr>
        <p:spPr>
          <a:xfrm>
            <a:off x="7843427" y="2339416"/>
            <a:ext cx="928604" cy="673108"/>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128" name="Rectangle: Rounded Corners 127">
            <a:extLst>
              <a:ext uri="{FF2B5EF4-FFF2-40B4-BE49-F238E27FC236}">
                <a16:creationId xmlns:a16="http://schemas.microsoft.com/office/drawing/2014/main" id="{07C83EFC-59DA-4E04-BB10-D70E16A9A279}"/>
              </a:ext>
            </a:extLst>
          </p:cNvPr>
          <p:cNvSpPr/>
          <p:nvPr/>
        </p:nvSpPr>
        <p:spPr>
          <a:xfrm>
            <a:off x="8866823" y="2358986"/>
            <a:ext cx="956286" cy="653538"/>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 </a:t>
            </a:r>
          </a:p>
          <a:p>
            <a:pPr algn="ctr"/>
            <a:r>
              <a:rPr lang="ru-RU" sz="700" dirty="0"/>
              <a:t>с высокой эффективностью с снижении веса</a:t>
            </a:r>
          </a:p>
        </p:txBody>
      </p:sp>
      <p:sp>
        <p:nvSpPr>
          <p:cNvPr id="131" name="Rectangle: Rounded Corners 130">
            <a:extLst>
              <a:ext uri="{FF2B5EF4-FFF2-40B4-BE49-F238E27FC236}">
                <a16:creationId xmlns:a16="http://schemas.microsoft.com/office/drawing/2014/main" id="{D3A645D1-5492-4A44-A9FC-F2FFA47CB0AC}"/>
              </a:ext>
            </a:extLst>
          </p:cNvPr>
          <p:cNvSpPr/>
          <p:nvPr/>
        </p:nvSpPr>
        <p:spPr>
          <a:xfrm>
            <a:off x="7870541" y="4415466"/>
            <a:ext cx="1952562"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32" name="Rectangle: Rounded Corners 131">
            <a:extLst>
              <a:ext uri="{FF2B5EF4-FFF2-40B4-BE49-F238E27FC236}">
                <a16:creationId xmlns:a16="http://schemas.microsoft.com/office/drawing/2014/main" id="{413F9075-A77F-49B5-8C18-29D7783CC58B}"/>
              </a:ext>
            </a:extLst>
          </p:cNvPr>
          <p:cNvSpPr/>
          <p:nvPr/>
        </p:nvSpPr>
        <p:spPr>
          <a:xfrm>
            <a:off x="7833515" y="4835477"/>
            <a:ext cx="1989588" cy="1420489"/>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700" dirty="0"/>
              <a:t>Если трехкомпонентная терапия НГЗТ-2 или АГПП-1 плохо переносится рассмотрите режим с наименьшим риском увеличения веса</a:t>
            </a:r>
          </a:p>
          <a:p>
            <a:r>
              <a:rPr lang="ru-RU" sz="700" dirty="0"/>
              <a:t>ИДПП4 (если пациент на </a:t>
            </a:r>
            <a:r>
              <a:rPr lang="ru-RU" sz="700" dirty="0" err="1"/>
              <a:t>на</a:t>
            </a:r>
            <a:r>
              <a:rPr lang="ru-RU" sz="700" dirty="0"/>
              <a:t> аГПП-1</a:t>
            </a:r>
          </a:p>
          <a:p>
            <a:r>
              <a:rPr lang="ru-RU" sz="700" dirty="0"/>
              <a:t>Осторожность в добавлении </a:t>
            </a:r>
          </a:p>
          <a:p>
            <a:pPr marL="171450" indent="-171450">
              <a:buFont typeface="Arial" panose="020B0604020202020204" pitchFamily="34" charset="0"/>
              <a:buChar char="•"/>
            </a:pPr>
            <a:r>
              <a:rPr lang="ru-RU" sz="700" dirty="0"/>
              <a:t>СМ</a:t>
            </a:r>
          </a:p>
          <a:p>
            <a:pPr marL="171450" indent="-171450">
              <a:buFont typeface="Arial" panose="020B0604020202020204" pitchFamily="34" charset="0"/>
              <a:buChar char="•"/>
            </a:pPr>
            <a:r>
              <a:rPr lang="ru-RU" sz="700" dirty="0"/>
              <a:t>Базального инсулина</a:t>
            </a:r>
          </a:p>
          <a:p>
            <a:pPr marL="171450" indent="-171450">
              <a:buFont typeface="Arial" panose="020B0604020202020204" pitchFamily="34" charset="0"/>
              <a:buChar char="•"/>
            </a:pPr>
            <a:r>
              <a:rPr lang="ru-RU" sz="700" dirty="0"/>
              <a:t>ТЗД</a:t>
            </a:r>
          </a:p>
        </p:txBody>
      </p:sp>
      <p:cxnSp>
        <p:nvCxnSpPr>
          <p:cNvPr id="135" name="Straight Arrow Connector 134">
            <a:extLst>
              <a:ext uri="{FF2B5EF4-FFF2-40B4-BE49-F238E27FC236}">
                <a16:creationId xmlns:a16="http://schemas.microsoft.com/office/drawing/2014/main" id="{E62418B3-3383-426D-BF59-BF34639C5CBE}"/>
              </a:ext>
            </a:extLst>
          </p:cNvPr>
          <p:cNvCxnSpPr>
            <a:cxnSpLocks/>
          </p:cNvCxnSpPr>
          <p:nvPr/>
        </p:nvCxnSpPr>
        <p:spPr>
          <a:xfrm>
            <a:off x="8298429" y="3012524"/>
            <a:ext cx="0" cy="5287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33D66F7B-5E8B-4C3C-8805-065901C55D72}"/>
              </a:ext>
            </a:extLst>
          </p:cNvPr>
          <p:cNvCxnSpPr>
            <a:cxnSpLocks/>
          </p:cNvCxnSpPr>
          <p:nvPr/>
        </p:nvCxnSpPr>
        <p:spPr>
          <a:xfrm>
            <a:off x="9370309" y="2995430"/>
            <a:ext cx="0" cy="5458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3" name="Rectangle: Rounded Corners 152">
            <a:extLst>
              <a:ext uri="{FF2B5EF4-FFF2-40B4-BE49-F238E27FC236}">
                <a16:creationId xmlns:a16="http://schemas.microsoft.com/office/drawing/2014/main" id="{34BE2830-D877-4334-BA32-549754804641}"/>
              </a:ext>
            </a:extLst>
          </p:cNvPr>
          <p:cNvSpPr/>
          <p:nvPr/>
        </p:nvSpPr>
        <p:spPr>
          <a:xfrm>
            <a:off x="8880664" y="3552297"/>
            <a:ext cx="928604" cy="673108"/>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154" name="Rectangle: Rounded Corners 153">
            <a:extLst>
              <a:ext uri="{FF2B5EF4-FFF2-40B4-BE49-F238E27FC236}">
                <a16:creationId xmlns:a16="http://schemas.microsoft.com/office/drawing/2014/main" id="{D91ED33D-1484-48B0-A7BB-8A160F5775B6}"/>
              </a:ext>
            </a:extLst>
          </p:cNvPr>
          <p:cNvSpPr/>
          <p:nvPr/>
        </p:nvSpPr>
        <p:spPr>
          <a:xfrm>
            <a:off x="7833515" y="3541312"/>
            <a:ext cx="956286" cy="684093"/>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 </a:t>
            </a:r>
          </a:p>
          <a:p>
            <a:pPr algn="ctr"/>
            <a:r>
              <a:rPr lang="ru-RU" sz="700" dirty="0"/>
              <a:t>с высокой эффективностью с снижении веса</a:t>
            </a:r>
          </a:p>
        </p:txBody>
      </p:sp>
      <p:sp>
        <p:nvSpPr>
          <p:cNvPr id="52" name="TextBox 51">
            <a:extLst>
              <a:ext uri="{FF2B5EF4-FFF2-40B4-BE49-F238E27FC236}">
                <a16:creationId xmlns:a16="http://schemas.microsoft.com/office/drawing/2014/main" id="{A7808300-94AD-481C-834F-E0CF807F0554}"/>
              </a:ext>
            </a:extLst>
          </p:cNvPr>
          <p:cNvSpPr txBox="1"/>
          <p:nvPr/>
        </p:nvSpPr>
        <p:spPr>
          <a:xfrm>
            <a:off x="8048455" y="5994527"/>
            <a:ext cx="1952562" cy="307777"/>
          </a:xfrm>
          <a:prstGeom prst="rect">
            <a:avLst/>
          </a:prstGeom>
          <a:noFill/>
        </p:spPr>
        <p:txBody>
          <a:bodyPr wrap="square" rtlCol="0">
            <a:spAutoFit/>
          </a:bodyPr>
          <a:lstStyle/>
          <a:p>
            <a:r>
              <a:rPr lang="ru-RU" sz="700" dirty="0"/>
              <a:t>* Деглудек /Гларгин </a:t>
            </a:r>
            <a:r>
              <a:rPr lang="en-US" sz="700" dirty="0"/>
              <a:t>U300 &lt; </a:t>
            </a:r>
            <a:r>
              <a:rPr lang="ru-RU" sz="700" dirty="0"/>
              <a:t>Гларгин </a:t>
            </a:r>
            <a:r>
              <a:rPr lang="en-US" sz="700" dirty="0"/>
              <a:t>U100</a:t>
            </a:r>
            <a:r>
              <a:rPr lang="ru-RU" sz="700" dirty="0"/>
              <a:t>/Детемир </a:t>
            </a:r>
            <a:r>
              <a:rPr lang="en-US" sz="700" dirty="0"/>
              <a:t> &lt; </a:t>
            </a:r>
            <a:r>
              <a:rPr lang="ru-RU" sz="700" dirty="0"/>
              <a:t>НПХ</a:t>
            </a:r>
            <a:r>
              <a:rPr lang="en-US" sz="700" dirty="0"/>
              <a:t> </a:t>
            </a:r>
            <a:endParaRPr lang="ru-RU" sz="700" dirty="0"/>
          </a:p>
        </p:txBody>
      </p:sp>
      <p:sp>
        <p:nvSpPr>
          <p:cNvPr id="173" name="Rectangle 172">
            <a:extLst>
              <a:ext uri="{FF2B5EF4-FFF2-40B4-BE49-F238E27FC236}">
                <a16:creationId xmlns:a16="http://schemas.microsoft.com/office/drawing/2014/main" id="{47B5F93E-E988-4F5C-9D17-0936A75F37DF}"/>
              </a:ext>
            </a:extLst>
          </p:cNvPr>
          <p:cNvSpPr/>
          <p:nvPr/>
        </p:nvSpPr>
        <p:spPr>
          <a:xfrm>
            <a:off x="9913966" y="2602327"/>
            <a:ext cx="2187294" cy="3653639"/>
          </a:xfrm>
          <a:prstGeom prst="rect">
            <a:avLst/>
          </a:prstGeom>
          <a:gradFill>
            <a:gsLst>
              <a:gs pos="0">
                <a:schemeClr val="accent6">
                  <a:lumMod val="40000"/>
                  <a:lumOff val="60000"/>
                </a:schemeClr>
              </a:gs>
              <a:gs pos="8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ЕСЛИ ТАКИХ ПОТРЕБНОСТЕЙ НЕ ВЫЯВЛЕНО, ИЛИ СТОИМОСТЬ – ЗНАЧИТЕЛЬНАЯ ПРОБЛЕМА</a:t>
            </a:r>
          </a:p>
        </p:txBody>
      </p:sp>
      <p:sp>
        <p:nvSpPr>
          <p:cNvPr id="174" name="Rectangle: Rounded Corners 173">
            <a:extLst>
              <a:ext uri="{FF2B5EF4-FFF2-40B4-BE49-F238E27FC236}">
                <a16:creationId xmlns:a16="http://schemas.microsoft.com/office/drawing/2014/main" id="{5061F564-B811-4EE7-B06D-82F0B1987C45}"/>
              </a:ext>
            </a:extLst>
          </p:cNvPr>
          <p:cNvSpPr/>
          <p:nvPr/>
        </p:nvSpPr>
        <p:spPr>
          <a:xfrm>
            <a:off x="9958413" y="3091155"/>
            <a:ext cx="996742" cy="465137"/>
          </a:xfrm>
          <a:prstGeom prst="roundRect">
            <a:avLst>
              <a:gd name="adj" fmla="val 10114"/>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solidFill>
                  <a:schemeClr val="tx1"/>
                </a:solidFill>
              </a:rPr>
              <a:t>СМ</a:t>
            </a:r>
          </a:p>
        </p:txBody>
      </p:sp>
      <p:sp>
        <p:nvSpPr>
          <p:cNvPr id="175" name="Rectangle: Rounded Corners 174">
            <a:extLst>
              <a:ext uri="{FF2B5EF4-FFF2-40B4-BE49-F238E27FC236}">
                <a16:creationId xmlns:a16="http://schemas.microsoft.com/office/drawing/2014/main" id="{B291E2A3-4C47-4F6E-9E22-6E779B3BC880}"/>
              </a:ext>
            </a:extLst>
          </p:cNvPr>
          <p:cNvSpPr/>
          <p:nvPr/>
        </p:nvSpPr>
        <p:spPr>
          <a:xfrm>
            <a:off x="11059853" y="3095936"/>
            <a:ext cx="962647" cy="465137"/>
          </a:xfrm>
          <a:prstGeom prst="roundRect">
            <a:avLst>
              <a:gd name="adj" fmla="val 8476"/>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179" name="Rectangle: Rounded Corners 178">
            <a:extLst>
              <a:ext uri="{FF2B5EF4-FFF2-40B4-BE49-F238E27FC236}">
                <a16:creationId xmlns:a16="http://schemas.microsoft.com/office/drawing/2014/main" id="{8764B926-F022-417A-A384-90A007DDEBB6}"/>
              </a:ext>
            </a:extLst>
          </p:cNvPr>
          <p:cNvSpPr/>
          <p:nvPr/>
        </p:nvSpPr>
        <p:spPr>
          <a:xfrm>
            <a:off x="9941712" y="5307433"/>
            <a:ext cx="2080781" cy="859878"/>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700" dirty="0"/>
              <a:t>НПХ предпочтителен</a:t>
            </a:r>
          </a:p>
          <a:p>
            <a:r>
              <a:rPr lang="ru-RU" sz="700" b="1" dirty="0"/>
              <a:t>Или</a:t>
            </a:r>
            <a:r>
              <a:rPr lang="ru-RU" sz="700" dirty="0"/>
              <a:t> </a:t>
            </a:r>
          </a:p>
          <a:p>
            <a:r>
              <a:rPr lang="ru-RU" sz="700" dirty="0"/>
              <a:t>Рассмотрите иДПП4 или НГЗТ-2 с наименьшей стоимостью</a:t>
            </a:r>
          </a:p>
        </p:txBody>
      </p:sp>
      <p:cxnSp>
        <p:nvCxnSpPr>
          <p:cNvPr id="180" name="Straight Arrow Connector 179">
            <a:extLst>
              <a:ext uri="{FF2B5EF4-FFF2-40B4-BE49-F238E27FC236}">
                <a16:creationId xmlns:a16="http://schemas.microsoft.com/office/drawing/2014/main" id="{5C9FCA88-2743-4EA2-B9BA-C86F663F2DB8}"/>
              </a:ext>
            </a:extLst>
          </p:cNvPr>
          <p:cNvCxnSpPr>
            <a:cxnSpLocks/>
          </p:cNvCxnSpPr>
          <p:nvPr/>
        </p:nvCxnSpPr>
        <p:spPr>
          <a:xfrm>
            <a:off x="11577283" y="3561073"/>
            <a:ext cx="0" cy="2326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D0C0FC7-2281-4C0B-B64E-A556B9333A1E}"/>
              </a:ext>
            </a:extLst>
          </p:cNvPr>
          <p:cNvCxnSpPr>
            <a:cxnSpLocks/>
          </p:cNvCxnSpPr>
          <p:nvPr/>
        </p:nvCxnSpPr>
        <p:spPr>
          <a:xfrm>
            <a:off x="10446983" y="4029306"/>
            <a:ext cx="0" cy="1395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3CCFFF8A-7338-43D9-8FE8-0BF571E7C058}"/>
              </a:ext>
            </a:extLst>
          </p:cNvPr>
          <p:cNvCxnSpPr>
            <a:cxnSpLocks/>
          </p:cNvCxnSpPr>
          <p:nvPr/>
        </p:nvCxnSpPr>
        <p:spPr>
          <a:xfrm>
            <a:off x="10446983" y="3561073"/>
            <a:ext cx="0" cy="2326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98D2707-3502-4DE0-A651-CAA78F64BEDE}"/>
              </a:ext>
            </a:extLst>
          </p:cNvPr>
          <p:cNvCxnSpPr>
            <a:cxnSpLocks/>
          </p:cNvCxnSpPr>
          <p:nvPr/>
        </p:nvCxnSpPr>
        <p:spPr>
          <a:xfrm>
            <a:off x="11577246" y="4029306"/>
            <a:ext cx="0" cy="1333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DA33FD6-6225-4DCC-8C88-23191BE0B6DC}"/>
              </a:ext>
            </a:extLst>
          </p:cNvPr>
          <p:cNvCxnSpPr>
            <a:cxnSpLocks/>
          </p:cNvCxnSpPr>
          <p:nvPr/>
        </p:nvCxnSpPr>
        <p:spPr>
          <a:xfrm>
            <a:off x="10441521" y="4616673"/>
            <a:ext cx="0" cy="226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8D8B4AE9-D51A-40B0-9299-A302AC81E34A}"/>
              </a:ext>
            </a:extLst>
          </p:cNvPr>
          <p:cNvCxnSpPr>
            <a:cxnSpLocks/>
          </p:cNvCxnSpPr>
          <p:nvPr/>
        </p:nvCxnSpPr>
        <p:spPr>
          <a:xfrm>
            <a:off x="11580624" y="4451221"/>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C1B2C3E3-4FF3-4891-9069-9D05833D80FF}"/>
              </a:ext>
            </a:extLst>
          </p:cNvPr>
          <p:cNvCxnSpPr>
            <a:cxnSpLocks/>
          </p:cNvCxnSpPr>
          <p:nvPr/>
        </p:nvCxnSpPr>
        <p:spPr>
          <a:xfrm>
            <a:off x="10441521" y="5081862"/>
            <a:ext cx="0" cy="1958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70003360-90BE-43D9-A475-F05BD57D5383}"/>
              </a:ext>
            </a:extLst>
          </p:cNvPr>
          <p:cNvCxnSpPr>
            <a:cxnSpLocks/>
          </p:cNvCxnSpPr>
          <p:nvPr/>
        </p:nvCxnSpPr>
        <p:spPr>
          <a:xfrm>
            <a:off x="11577246" y="5025618"/>
            <a:ext cx="0" cy="2521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8" name="Rectangle: Rounded Corners 187">
            <a:extLst>
              <a:ext uri="{FF2B5EF4-FFF2-40B4-BE49-F238E27FC236}">
                <a16:creationId xmlns:a16="http://schemas.microsoft.com/office/drawing/2014/main" id="{8E6E709B-0056-4E26-87ED-B661EFAA5F76}"/>
              </a:ext>
            </a:extLst>
          </p:cNvPr>
          <p:cNvSpPr/>
          <p:nvPr/>
        </p:nvSpPr>
        <p:spPr>
          <a:xfrm>
            <a:off x="11093106" y="4152250"/>
            <a:ext cx="929390" cy="465137"/>
          </a:xfrm>
          <a:prstGeom prst="roundRect">
            <a:avLst>
              <a:gd name="adj" fmla="val 10114"/>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solidFill>
                  <a:schemeClr val="tx1"/>
                </a:solidFill>
              </a:rPr>
              <a:t>СМ</a:t>
            </a:r>
          </a:p>
        </p:txBody>
      </p:sp>
      <p:sp>
        <p:nvSpPr>
          <p:cNvPr id="189" name="Rectangle: Rounded Corners 188">
            <a:extLst>
              <a:ext uri="{FF2B5EF4-FFF2-40B4-BE49-F238E27FC236}">
                <a16:creationId xmlns:a16="http://schemas.microsoft.com/office/drawing/2014/main" id="{2D5B4D45-4100-41B7-A1EA-64ABDF72DC4C}"/>
              </a:ext>
            </a:extLst>
          </p:cNvPr>
          <p:cNvSpPr/>
          <p:nvPr/>
        </p:nvSpPr>
        <p:spPr>
          <a:xfrm>
            <a:off x="9952452" y="4152250"/>
            <a:ext cx="978138" cy="465137"/>
          </a:xfrm>
          <a:prstGeom prst="roundRect">
            <a:avLst>
              <a:gd name="adj" fmla="val 8476"/>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129" name="Rectangle: Rounded Corners 128">
            <a:extLst>
              <a:ext uri="{FF2B5EF4-FFF2-40B4-BE49-F238E27FC236}">
                <a16:creationId xmlns:a16="http://schemas.microsoft.com/office/drawing/2014/main" id="{277D394B-6F1B-4548-B236-5185DC899BAA}"/>
              </a:ext>
            </a:extLst>
          </p:cNvPr>
          <p:cNvSpPr/>
          <p:nvPr/>
        </p:nvSpPr>
        <p:spPr>
          <a:xfrm>
            <a:off x="7880802" y="3100023"/>
            <a:ext cx="1942305"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76" name="Rectangle: Rounded Corners 175">
            <a:extLst>
              <a:ext uri="{FF2B5EF4-FFF2-40B4-BE49-F238E27FC236}">
                <a16:creationId xmlns:a16="http://schemas.microsoft.com/office/drawing/2014/main" id="{AC5CD1B1-DD60-4FEE-874C-94ECAE4428B0}"/>
              </a:ext>
            </a:extLst>
          </p:cNvPr>
          <p:cNvSpPr/>
          <p:nvPr/>
        </p:nvSpPr>
        <p:spPr>
          <a:xfrm>
            <a:off x="9963911" y="3776892"/>
            <a:ext cx="2058587" cy="277790"/>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77" name="Rectangle: Rounded Corners 176">
            <a:extLst>
              <a:ext uri="{FF2B5EF4-FFF2-40B4-BE49-F238E27FC236}">
                <a16:creationId xmlns:a16="http://schemas.microsoft.com/office/drawing/2014/main" id="{C40ECE2A-A458-450B-A116-1F088D193C5D}"/>
              </a:ext>
            </a:extLst>
          </p:cNvPr>
          <p:cNvSpPr/>
          <p:nvPr/>
        </p:nvSpPr>
        <p:spPr>
          <a:xfrm>
            <a:off x="9966377" y="4821414"/>
            <a:ext cx="2056119"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cxnSp>
        <p:nvCxnSpPr>
          <p:cNvPr id="199" name="Straight Arrow Connector 198">
            <a:extLst>
              <a:ext uri="{FF2B5EF4-FFF2-40B4-BE49-F238E27FC236}">
                <a16:creationId xmlns:a16="http://schemas.microsoft.com/office/drawing/2014/main" id="{0355787E-A353-4F4B-8008-EA17D4A7BB4B}"/>
              </a:ext>
            </a:extLst>
          </p:cNvPr>
          <p:cNvCxnSpPr>
            <a:cxnSpLocks/>
            <a:endCxn id="173" idx="0"/>
          </p:cNvCxnSpPr>
          <p:nvPr/>
        </p:nvCxnSpPr>
        <p:spPr>
          <a:xfrm>
            <a:off x="11007613" y="2192831"/>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12D5F3F-92B8-4DA0-925F-8A02CE8A533B}"/>
              </a:ext>
            </a:extLst>
          </p:cNvPr>
          <p:cNvCxnSpPr>
            <a:cxnSpLocks/>
          </p:cNvCxnSpPr>
          <p:nvPr/>
        </p:nvCxnSpPr>
        <p:spPr>
          <a:xfrm flipH="1">
            <a:off x="9941713" y="2182212"/>
            <a:ext cx="1065900" cy="0"/>
          </a:xfrm>
          <a:prstGeom prst="line">
            <a:avLst/>
          </a:prstGeom>
          <a:ln w="28575">
            <a:solidFill>
              <a:srgbClr val="9D1297"/>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1F0799ED-3746-401C-9144-0C643B69EC5B}"/>
              </a:ext>
            </a:extLst>
          </p:cNvPr>
          <p:cNvSpPr txBox="1"/>
          <p:nvPr/>
        </p:nvSpPr>
        <p:spPr>
          <a:xfrm>
            <a:off x="10342487" y="1839188"/>
            <a:ext cx="518091" cy="307777"/>
          </a:xfrm>
          <a:prstGeom prst="rect">
            <a:avLst/>
          </a:prstGeom>
          <a:noFill/>
        </p:spPr>
        <p:txBody>
          <a:bodyPr wrap="none" rtlCol="0">
            <a:spAutoFit/>
          </a:bodyPr>
          <a:lstStyle/>
          <a:p>
            <a:r>
              <a:rPr lang="ru-RU" sz="1400" dirty="0">
                <a:solidFill>
                  <a:srgbClr val="9D1297"/>
                </a:solidFill>
              </a:rPr>
              <a:t>НЕТ</a:t>
            </a:r>
            <a:endParaRPr lang="ru-RU" dirty="0">
              <a:solidFill>
                <a:srgbClr val="9D1297"/>
              </a:solidFill>
            </a:endParaRPr>
          </a:p>
        </p:txBody>
      </p:sp>
      <p:cxnSp>
        <p:nvCxnSpPr>
          <p:cNvPr id="214" name="Straight Arrow Connector 213">
            <a:extLst>
              <a:ext uri="{FF2B5EF4-FFF2-40B4-BE49-F238E27FC236}">
                <a16:creationId xmlns:a16="http://schemas.microsoft.com/office/drawing/2014/main" id="{123EADB4-6D29-402F-AB1B-2C521CA1A38E}"/>
              </a:ext>
            </a:extLst>
          </p:cNvPr>
          <p:cNvCxnSpPr>
            <a:cxnSpLocks/>
          </p:cNvCxnSpPr>
          <p:nvPr/>
        </p:nvCxnSpPr>
        <p:spPr>
          <a:xfrm>
            <a:off x="7388761" y="1352550"/>
            <a:ext cx="0" cy="135902"/>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0866C90-F2BB-4C15-B69F-109484A3BDAA}"/>
              </a:ext>
            </a:extLst>
          </p:cNvPr>
          <p:cNvCxnSpPr>
            <a:cxnSpLocks/>
          </p:cNvCxnSpPr>
          <p:nvPr/>
        </p:nvCxnSpPr>
        <p:spPr>
          <a:xfrm flipH="1">
            <a:off x="3819525" y="1352550"/>
            <a:ext cx="3569236" cy="0"/>
          </a:xfrm>
          <a:prstGeom prst="line">
            <a:avLst/>
          </a:prstGeom>
          <a:ln w="28575">
            <a:solidFill>
              <a:srgbClr val="9D1297"/>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C5DEE7F8-5F9B-4055-AA48-710E90A65478}"/>
              </a:ext>
            </a:extLst>
          </p:cNvPr>
          <p:cNvSpPr txBox="1"/>
          <p:nvPr/>
        </p:nvSpPr>
        <p:spPr>
          <a:xfrm>
            <a:off x="5789666" y="1010139"/>
            <a:ext cx="518091" cy="307777"/>
          </a:xfrm>
          <a:prstGeom prst="rect">
            <a:avLst/>
          </a:prstGeom>
          <a:noFill/>
        </p:spPr>
        <p:txBody>
          <a:bodyPr wrap="none" rtlCol="0">
            <a:spAutoFit/>
          </a:bodyPr>
          <a:lstStyle/>
          <a:p>
            <a:r>
              <a:rPr lang="ru-RU" sz="1400" dirty="0">
                <a:solidFill>
                  <a:srgbClr val="9D1297"/>
                </a:solidFill>
              </a:rPr>
              <a:t>НЕТ</a:t>
            </a:r>
            <a:endParaRPr lang="ru-RU" dirty="0">
              <a:solidFill>
                <a:srgbClr val="9D1297"/>
              </a:solidFill>
            </a:endParaRPr>
          </a:p>
        </p:txBody>
      </p:sp>
      <p:cxnSp>
        <p:nvCxnSpPr>
          <p:cNvPr id="221" name="Straight Arrow Connector 220">
            <a:extLst>
              <a:ext uri="{FF2B5EF4-FFF2-40B4-BE49-F238E27FC236}">
                <a16:creationId xmlns:a16="http://schemas.microsoft.com/office/drawing/2014/main" id="{406EB0A1-0B50-44BC-A275-7859DD875673}"/>
              </a:ext>
            </a:extLst>
          </p:cNvPr>
          <p:cNvCxnSpPr>
            <a:cxnSpLocks/>
          </p:cNvCxnSpPr>
          <p:nvPr/>
        </p:nvCxnSpPr>
        <p:spPr>
          <a:xfrm>
            <a:off x="2366964" y="785309"/>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CCAD1DCC-1870-489F-967D-92DBDFE5739F}"/>
              </a:ext>
            </a:extLst>
          </p:cNvPr>
          <p:cNvSpPr/>
          <p:nvPr/>
        </p:nvSpPr>
        <p:spPr>
          <a:xfrm>
            <a:off x="210637" y="1197054"/>
            <a:ext cx="4482350" cy="274600"/>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t>Оценка наличия АССЗ или СН</a:t>
            </a:r>
          </a:p>
        </p:txBody>
      </p:sp>
      <p:sp>
        <p:nvSpPr>
          <p:cNvPr id="223" name="Rectangle 222">
            <a:extLst>
              <a:ext uri="{FF2B5EF4-FFF2-40B4-BE49-F238E27FC236}">
                <a16:creationId xmlns:a16="http://schemas.microsoft.com/office/drawing/2014/main" id="{76A2D7D9-EFD8-4DC3-ACD3-850FF113E53B}"/>
              </a:ext>
            </a:extLst>
          </p:cNvPr>
          <p:cNvSpPr/>
          <p:nvPr/>
        </p:nvSpPr>
        <p:spPr>
          <a:xfrm>
            <a:off x="140943" y="764734"/>
            <a:ext cx="11890621" cy="301509"/>
          </a:xfrm>
          <a:prstGeom prst="rect">
            <a:avLst/>
          </a:prstGeom>
          <a:solidFill>
            <a:srgbClr val="9D12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t>Основа лечения метформин и полноценная модификация образа жизни, в том числе управление весом и физической активностью</a:t>
            </a:r>
          </a:p>
        </p:txBody>
      </p:sp>
      <p:cxnSp>
        <p:nvCxnSpPr>
          <p:cNvPr id="224" name="Straight Arrow Connector 223">
            <a:extLst>
              <a:ext uri="{FF2B5EF4-FFF2-40B4-BE49-F238E27FC236}">
                <a16:creationId xmlns:a16="http://schemas.microsoft.com/office/drawing/2014/main" id="{68483198-5D6E-4B06-9BC8-C16D4E050434}"/>
              </a:ext>
            </a:extLst>
          </p:cNvPr>
          <p:cNvCxnSpPr>
            <a:cxnSpLocks/>
          </p:cNvCxnSpPr>
          <p:nvPr/>
        </p:nvCxnSpPr>
        <p:spPr>
          <a:xfrm>
            <a:off x="8880664" y="1646647"/>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60BCDCC1-34F2-44F6-9903-82DB7851F15C}"/>
              </a:ext>
            </a:extLst>
          </p:cNvPr>
          <p:cNvCxnSpPr>
            <a:cxnSpLocks/>
          </p:cNvCxnSpPr>
          <p:nvPr/>
        </p:nvCxnSpPr>
        <p:spPr>
          <a:xfrm>
            <a:off x="6228157" y="1634171"/>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sp>
        <p:nvSpPr>
          <p:cNvPr id="219" name="Rectangle 218">
            <a:extLst>
              <a:ext uri="{FF2B5EF4-FFF2-40B4-BE49-F238E27FC236}">
                <a16:creationId xmlns:a16="http://schemas.microsoft.com/office/drawing/2014/main" id="{89D527DF-744D-41B8-AC75-9D21F508792A}"/>
              </a:ext>
            </a:extLst>
          </p:cNvPr>
          <p:cNvSpPr/>
          <p:nvPr/>
        </p:nvSpPr>
        <p:spPr>
          <a:xfrm>
            <a:off x="4802537" y="1488452"/>
            <a:ext cx="5043615" cy="2803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t>Без АССЗ или СН</a:t>
            </a:r>
          </a:p>
        </p:txBody>
      </p:sp>
      <p:sp>
        <p:nvSpPr>
          <p:cNvPr id="23" name="Slide Number Placeholder 22">
            <a:extLst>
              <a:ext uri="{FF2B5EF4-FFF2-40B4-BE49-F238E27FC236}">
                <a16:creationId xmlns:a16="http://schemas.microsoft.com/office/drawing/2014/main" id="{E80FA029-1326-42FC-97B8-4D2657BB7545}"/>
              </a:ext>
            </a:extLst>
          </p:cNvPr>
          <p:cNvSpPr>
            <a:spLocks noGrp="1"/>
          </p:cNvSpPr>
          <p:nvPr>
            <p:ph type="sldNum" sz="quarter" idx="12"/>
          </p:nvPr>
        </p:nvSpPr>
        <p:spPr/>
        <p:txBody>
          <a:bodyPr/>
          <a:lstStyle/>
          <a:p>
            <a:fld id="{5F3F9096-8ED8-4F14-8F69-892A89853C22}" type="slidenum">
              <a:rPr lang="ru-RU" smtClean="0"/>
              <a:t>56</a:t>
            </a:fld>
            <a:endParaRPr lang="ru-RU" dirty="0"/>
          </a:p>
        </p:txBody>
      </p:sp>
    </p:spTree>
    <p:extLst>
      <p:ext uri="{BB962C8B-B14F-4D97-AF65-F5344CB8AC3E}">
        <p14:creationId xmlns:p14="http://schemas.microsoft.com/office/powerpoint/2010/main" val="469086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3207603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13" imgW="362" imgH="362" progId="TCLayout.ActiveDocument.1">
                  <p:embed/>
                </p:oleObj>
              </mc:Choice>
              <mc:Fallback>
                <p:oleObj name="think-cell Slide" r:id="rId13"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fld id="{F6344551-4D74-48D0-A839-6E4F96BA9A8C}" type="datetime'Agenda'">
              <a:rPr lang="ru-RU" altLang="en-US" smtClean="0"/>
              <a:pPr/>
              <a:t>Agenda</a:t>
            </a:fld>
            <a:endParaRPr lang="ru-RU"/>
          </a:p>
        </p:txBody>
      </p:sp>
      <p:sp>
        <p:nvSpPr>
          <p:cNvPr id="46" name="Text Placeholder 2">
            <a:hlinkClick r:id="rId15" action="ppaction://hlinksldjump"/>
            <a:extLst>
              <a:ext uri="{FF2B5EF4-FFF2-40B4-BE49-F238E27FC236}">
                <a16:creationId xmlns:a16="http://schemas.microsoft.com/office/drawing/2014/main" id="{D60C7ED4-EA0B-44EA-B375-15E03959A389}"/>
              </a:ext>
            </a:extLst>
          </p:cNvPr>
          <p:cNvSpPr>
            <a:spLocks noGrp="1"/>
          </p:cNvSpPr>
          <p:nvPr>
            <p:custDataLst>
              <p:tags r:id="rId4"/>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42" name="Text Placeholder 2">
            <a:hlinkClick r:id="rId16" action="ppaction://hlinksldjump"/>
            <a:extLst>
              <a:ext uri="{FF2B5EF4-FFF2-40B4-BE49-F238E27FC236}">
                <a16:creationId xmlns:a16="http://schemas.microsoft.com/office/drawing/2014/main" id="{07844534-968B-4843-BF88-01BA14664A1C}"/>
              </a:ext>
            </a:extLst>
          </p:cNvPr>
          <p:cNvSpPr>
            <a:spLocks noGrp="1"/>
          </p:cNvSpPr>
          <p:nvPr>
            <p:custDataLst>
              <p:tags r:id="rId5"/>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1" name="Text Placeholder 2">
            <a:extLst>
              <a:ext uri="{FF2B5EF4-FFF2-40B4-BE49-F238E27FC236}">
                <a16:creationId xmlns:a16="http://schemas.microsoft.com/office/drawing/2014/main" id="{FEBA1431-ECCE-40B3-97DC-EB8F4E47407F}"/>
              </a:ext>
            </a:extLst>
          </p:cNvPr>
          <p:cNvSpPr>
            <a:spLocks noGrp="1"/>
          </p:cNvSpPr>
          <p:nvPr>
            <p:custDataLst>
              <p:tags r:id="rId6"/>
            </p:custDataLst>
          </p:nvPr>
        </p:nvSpPr>
        <p:spPr bwMode="gray">
          <a:xfrm>
            <a:off x="4183064" y="2760663"/>
            <a:ext cx="3825875" cy="333375"/>
          </a:xfrm>
          <a:prstGeom prst="rect">
            <a:avLst/>
          </a:prstGeom>
          <a:solidFill>
            <a:schemeClr val="accent1"/>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bg1"/>
                </a:solidFill>
              </a:rPr>
              <a:t>VADT 15 лет</a:t>
            </a:r>
            <a:endParaRPr lang="ru-RU" dirty="0">
              <a:solidFill>
                <a:schemeClr val="bg1"/>
              </a:solidFill>
            </a:endParaRPr>
          </a:p>
        </p:txBody>
      </p:sp>
      <p:sp>
        <p:nvSpPr>
          <p:cNvPr id="17" name="Text Placeholder 2">
            <a:hlinkClick r:id="rId17" action="ppaction://hlinksldjump"/>
            <a:extLst>
              <a:ext uri="{FF2B5EF4-FFF2-40B4-BE49-F238E27FC236}">
                <a16:creationId xmlns:a16="http://schemas.microsoft.com/office/drawing/2014/main" id="{6ADB7884-8B0C-4F1A-9E98-84F50AF7123C}"/>
              </a:ext>
            </a:extLst>
          </p:cNvPr>
          <p:cNvSpPr>
            <a:spLocks noGrp="1"/>
          </p:cNvSpPr>
          <p:nvPr>
            <p:custDataLst>
              <p:tags r:id="rId7"/>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8" name="Text Placeholder 2">
            <a:hlinkClick r:id="rId18" action="ppaction://hlinksldjump"/>
            <a:extLst>
              <a:ext uri="{FF2B5EF4-FFF2-40B4-BE49-F238E27FC236}">
                <a16:creationId xmlns:a16="http://schemas.microsoft.com/office/drawing/2014/main" id="{94A47F7D-2B47-453A-A7FA-0E0EC66C57A2}"/>
              </a:ext>
            </a:extLst>
          </p:cNvPr>
          <p:cNvSpPr>
            <a:spLocks noGrp="1"/>
          </p:cNvSpPr>
          <p:nvPr>
            <p:custDataLst>
              <p:tags r:id="rId8"/>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19" name="Text Placeholder 2">
            <a:hlinkClick r:id="rId19" action="ppaction://hlinksldjump"/>
            <a:extLst>
              <a:ext uri="{FF2B5EF4-FFF2-40B4-BE49-F238E27FC236}">
                <a16:creationId xmlns:a16="http://schemas.microsoft.com/office/drawing/2014/main" id="{4BF7A3D8-26A1-41C9-A8B3-394E472B91A5}"/>
              </a:ext>
            </a:extLst>
          </p:cNvPr>
          <p:cNvSpPr>
            <a:spLocks noGrp="1"/>
          </p:cNvSpPr>
          <p:nvPr>
            <p:custDataLst>
              <p:tags r:id="rId9"/>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31" name="Text Placeholder 2">
            <a:hlinkClick r:id="rId20" action="ppaction://hlinksldjump"/>
            <a:extLst>
              <a:ext uri="{FF2B5EF4-FFF2-40B4-BE49-F238E27FC236}">
                <a16:creationId xmlns:a16="http://schemas.microsoft.com/office/drawing/2014/main" id="{2C9DF781-665D-4C81-8792-037CBB39A973}"/>
              </a:ext>
            </a:extLst>
          </p:cNvPr>
          <p:cNvSpPr>
            <a:spLocks noGrp="1"/>
          </p:cNvSpPr>
          <p:nvPr>
            <p:custDataLst>
              <p:tags r:id="rId10"/>
            </p:custDataLst>
          </p:nvPr>
        </p:nvSpPr>
        <p:spPr bwMode="gray">
          <a:xfrm>
            <a:off x="4183064" y="40973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3" name="Text Placeholder 2">
            <a:hlinkClick r:id="rId21" action="ppaction://hlinksldjump"/>
            <a:extLst>
              <a:ext uri="{FF2B5EF4-FFF2-40B4-BE49-F238E27FC236}">
                <a16:creationId xmlns:a16="http://schemas.microsoft.com/office/drawing/2014/main" id="{C12955D3-84C4-4449-9353-FEEF36DA5D9D}"/>
              </a:ext>
            </a:extLst>
          </p:cNvPr>
          <p:cNvSpPr>
            <a:spLocks noGrp="1"/>
          </p:cNvSpPr>
          <p:nvPr>
            <p:custDataLst>
              <p:tags r:id="rId11"/>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57</a:t>
            </a:fld>
            <a:endParaRPr lang="ru-RU" dirty="0"/>
          </a:p>
        </p:txBody>
      </p:sp>
    </p:spTree>
    <p:extLst>
      <p:ext uri="{BB962C8B-B14F-4D97-AF65-F5344CB8AC3E}">
        <p14:creationId xmlns:p14="http://schemas.microsoft.com/office/powerpoint/2010/main" val="2223252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8B7E81-FD21-4103-9F34-EED6F81EB013}"/>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6" imgW="362" imgH="362" progId="TCLayout.ActiveDocument.1">
                  <p:embed/>
                </p:oleObj>
              </mc:Choice>
              <mc:Fallback>
                <p:oleObj name="think-cell Slide" r:id="rId6" imgW="362" imgH="362" progId="TCLayout.ActiveDocument.1">
                  <p:embed/>
                  <p:pic>
                    <p:nvPicPr>
                      <p:cNvPr id="5" name="Object 4" hidden="1">
                        <a:extLst>
                          <a:ext uri="{FF2B5EF4-FFF2-40B4-BE49-F238E27FC236}">
                            <a16:creationId xmlns:a16="http://schemas.microsoft.com/office/drawing/2014/main" id="{2E8B7E81-FD21-4103-9F34-EED6F81EB01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CC1B98E-AEC8-49BD-B31D-65BB57081B2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p:cNvSpPr>
            <a:spLocks noGrp="1"/>
          </p:cNvSpPr>
          <p:nvPr>
            <p:ph type="title"/>
          </p:nvPr>
        </p:nvSpPr>
        <p:spPr/>
        <p:txBody>
          <a:bodyPr>
            <a:normAutofit fontScale="90000"/>
          </a:bodyPr>
          <a:lstStyle/>
          <a:p>
            <a:r>
              <a:rPr lang="ru-RU" dirty="0"/>
              <a:t>Исследование </a:t>
            </a:r>
            <a:r>
              <a:rPr lang="en-GB" dirty="0"/>
              <a:t>VADT:</a:t>
            </a:r>
            <a:br>
              <a:rPr lang="en-GB" dirty="0"/>
            </a:br>
            <a:r>
              <a:rPr lang="ru-RU" dirty="0"/>
              <a:t>краткое изложение основных результатов</a:t>
            </a:r>
            <a:endParaRPr lang="en-GB" dirty="0"/>
          </a:p>
        </p:txBody>
      </p:sp>
      <p:sp>
        <p:nvSpPr>
          <p:cNvPr id="12" name="Slide Number Placeholder 11"/>
          <p:cNvSpPr>
            <a:spLocks noGrp="1"/>
          </p:cNvSpPr>
          <p:nvPr>
            <p:ph type="sldNum" sz="quarter" idx="4"/>
          </p:nvPr>
        </p:nvSpPr>
        <p:spPr/>
        <p:txBody>
          <a:bodyPr/>
          <a:lstStyle/>
          <a:p>
            <a:fld id="{4E810A67-170D-4C73-8E29-995CD80C41FC}" type="slidenum">
              <a:rPr lang="en-GB" sz="1400" smtClean="0"/>
              <a:pPr/>
              <a:t>58</a:t>
            </a:fld>
            <a:endParaRPr lang="en-GB" sz="1400" dirty="0"/>
          </a:p>
        </p:txBody>
      </p:sp>
      <p:sp>
        <p:nvSpPr>
          <p:cNvPr id="7" name="Rectangle 6"/>
          <p:cNvSpPr/>
          <p:nvPr/>
        </p:nvSpPr>
        <p:spPr>
          <a:xfrm>
            <a:off x="337685" y="5435280"/>
            <a:ext cx="8964612" cy="807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base">
              <a:spcBef>
                <a:spcPct val="0"/>
              </a:spcBef>
              <a:spcAft>
                <a:spcPct val="0"/>
              </a:spcAft>
            </a:pPr>
            <a:endParaRPr lang="en-GB" sz="1400" dirty="0">
              <a:solidFill>
                <a:srgbClr val="5F5F5F"/>
              </a:solidFill>
            </a:endParaRPr>
          </a:p>
          <a:p>
            <a:pPr fontAlgn="base">
              <a:spcBef>
                <a:spcPct val="0"/>
              </a:spcBef>
              <a:spcAft>
                <a:spcPct val="0"/>
              </a:spcAft>
            </a:pPr>
            <a:r>
              <a:rPr lang="en-GB" sz="1400" dirty="0">
                <a:solidFill>
                  <a:srgbClr val="5F5F5F"/>
                </a:solidFill>
              </a:rPr>
              <a:t>*</a:t>
            </a:r>
            <a:r>
              <a:rPr lang="ru-RU" sz="1400" dirty="0">
                <a:solidFill>
                  <a:srgbClr val="5F5F5F"/>
                </a:solidFill>
              </a:rPr>
              <a:t> Количество явлений: интенсивное снижение против стандартного</a:t>
            </a:r>
            <a:r>
              <a:rPr lang="en-GB" sz="1400" dirty="0">
                <a:solidFill>
                  <a:srgbClr val="5F5F5F"/>
                </a:solidFill>
              </a:rPr>
              <a:t>; </a:t>
            </a:r>
          </a:p>
          <a:p>
            <a:pPr fontAlgn="base">
              <a:spcBef>
                <a:spcPct val="0"/>
              </a:spcBef>
              <a:spcAft>
                <a:spcPct val="0"/>
              </a:spcAft>
            </a:pPr>
            <a:r>
              <a:rPr lang="en-GB" sz="1400" dirty="0">
                <a:solidFill>
                  <a:srgbClr val="5F5F5F"/>
                </a:solidFill>
              </a:rPr>
              <a:t>**</a:t>
            </a:r>
            <a:r>
              <a:rPr lang="ru-RU" sz="1400" dirty="0">
                <a:solidFill>
                  <a:srgbClr val="5F5F5F"/>
                </a:solidFill>
                <a:ea typeface="ＭＳ Ｐゴシック" pitchFamily="34" charset="-128"/>
              </a:rPr>
              <a:t>ИМ, инсульт, смерть от ССЗ</a:t>
            </a:r>
            <a:r>
              <a:rPr lang="en-GB" sz="1400" dirty="0">
                <a:solidFill>
                  <a:srgbClr val="5F5F5F"/>
                </a:solidFill>
                <a:ea typeface="ＭＳ Ｐゴシック" pitchFamily="34" charset="-128"/>
              </a:rPr>
              <a:t>, </a:t>
            </a:r>
            <a:r>
              <a:rPr lang="ru-RU" sz="1400" dirty="0">
                <a:solidFill>
                  <a:srgbClr val="5F5F5F"/>
                </a:solidFill>
                <a:ea typeface="ＭＳ Ｐゴシック" pitchFamily="34" charset="-128"/>
              </a:rPr>
              <a:t>ЗСН, операция по поводу сосудистого заболевания, неоперабельная ишемическая болезнь сердца, или ампутация в связи с ишемической гангреной</a:t>
            </a:r>
            <a:endParaRPr lang="en-GB" sz="1400" dirty="0">
              <a:solidFill>
                <a:srgbClr val="5F5F5F"/>
              </a:solidFill>
              <a:ea typeface="ＭＳ Ｐゴシック" pitchFamily="34" charset="-128"/>
            </a:endParaRPr>
          </a:p>
        </p:txBody>
      </p:sp>
      <p:sp>
        <p:nvSpPr>
          <p:cNvPr id="16" name="Rectangle 15"/>
          <p:cNvSpPr/>
          <p:nvPr/>
        </p:nvSpPr>
        <p:spPr>
          <a:xfrm>
            <a:off x="-292099" y="6350002"/>
            <a:ext cx="4554134" cy="439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base">
              <a:spcBef>
                <a:spcPct val="0"/>
              </a:spcBef>
              <a:spcAft>
                <a:spcPct val="0"/>
              </a:spcAft>
            </a:pPr>
            <a:r>
              <a:rPr lang="en-GB" sz="1400" dirty="0">
                <a:solidFill>
                  <a:schemeClr val="tx1"/>
                </a:solidFill>
              </a:rPr>
              <a:t>Duckworth et al. New Engl J Med 2009;360:129–39</a:t>
            </a:r>
          </a:p>
        </p:txBody>
      </p:sp>
      <p:sp>
        <p:nvSpPr>
          <p:cNvPr id="14" name="Slide Number Placeholder 1"/>
          <p:cNvSpPr txBox="1">
            <a:spLocks/>
          </p:cNvSpPr>
          <p:nvPr/>
        </p:nvSpPr>
        <p:spPr>
          <a:xfrm>
            <a:off x="7778750" y="1"/>
            <a:ext cx="2889250" cy="496887"/>
          </a:xfrm>
          <a:prstGeom prst="rect">
            <a:avLst/>
          </a:prstGeom>
        </p:spPr>
        <p:txBody>
          <a:bodyPr/>
          <a:lstStyle/>
          <a:p>
            <a:pPr algn="r" fontAlgn="base">
              <a:spcBef>
                <a:spcPct val="0"/>
              </a:spcBef>
              <a:spcAft>
                <a:spcPct val="0"/>
              </a:spcAft>
              <a:defRPr/>
            </a:pPr>
            <a:fld id="{4E810A67-170D-4C73-8E29-995CD80C41FC}" type="slidenum">
              <a:rPr lang="en-GB" sz="1400">
                <a:solidFill>
                  <a:srgbClr val="FFFFFF"/>
                </a:solidFill>
              </a:rPr>
              <a:pPr algn="r" fontAlgn="base">
                <a:spcBef>
                  <a:spcPct val="0"/>
                </a:spcBef>
                <a:spcAft>
                  <a:spcPct val="0"/>
                </a:spcAft>
                <a:defRPr/>
              </a:pPr>
              <a:t>58</a:t>
            </a:fld>
            <a:endParaRPr lang="en-GB" sz="1400" dirty="0">
              <a:solidFill>
                <a:srgbClr val="FFFFFF"/>
              </a:solidFill>
            </a:endParaRPr>
          </a:p>
        </p:txBody>
      </p:sp>
      <p:sp>
        <p:nvSpPr>
          <p:cNvPr id="20" name="Rectangle 19"/>
          <p:cNvSpPr/>
          <p:nvPr/>
        </p:nvSpPr>
        <p:spPr>
          <a:xfrm>
            <a:off x="89366" y="1341352"/>
            <a:ext cx="3098334" cy="3421148"/>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fontAlgn="base">
              <a:spcBef>
                <a:spcPct val="0"/>
              </a:spcBef>
              <a:spcAft>
                <a:spcPct val="0"/>
              </a:spcAft>
            </a:pPr>
            <a:r>
              <a:rPr lang="ru-RU" sz="1400" dirty="0"/>
              <a:t>Основные характеристики участников </a:t>
            </a:r>
            <a:r>
              <a:rPr lang="en-GB" sz="1400" dirty="0"/>
              <a:t>: </a:t>
            </a:r>
          </a:p>
          <a:p>
            <a:pPr fontAlgn="base">
              <a:spcBef>
                <a:spcPct val="0"/>
              </a:spcBef>
              <a:spcAft>
                <a:spcPct val="0"/>
              </a:spcAft>
            </a:pPr>
            <a:endParaRPr lang="en-GB" sz="1400" dirty="0"/>
          </a:p>
          <a:p>
            <a:pPr fontAlgn="base">
              <a:spcBef>
                <a:spcPct val="0"/>
              </a:spcBef>
              <a:spcAft>
                <a:spcPct val="0"/>
              </a:spcAft>
              <a:buFont typeface="Arial" pitchFamily="34" charset="0"/>
              <a:buChar char="•"/>
            </a:pPr>
            <a:r>
              <a:rPr lang="en-GB" sz="1400" dirty="0"/>
              <a:t> </a:t>
            </a:r>
            <a:r>
              <a:rPr lang="ru-RU" sz="1400" dirty="0"/>
              <a:t>СД2Т</a:t>
            </a:r>
            <a:r>
              <a:rPr lang="en-GB" sz="1400" dirty="0"/>
              <a:t>, </a:t>
            </a:r>
            <a:r>
              <a:rPr lang="ru-RU" sz="1400" dirty="0"/>
              <a:t>неконтролируемый на фоне применения инсулина или</a:t>
            </a:r>
            <a:r>
              <a:rPr lang="en-US" sz="1400" dirty="0"/>
              <a:t> </a:t>
            </a:r>
            <a:r>
              <a:rPr lang="ru-RU" sz="1400" dirty="0"/>
              <a:t>максимальных доз ППП</a:t>
            </a:r>
            <a:endParaRPr lang="en-US" sz="1400" dirty="0"/>
          </a:p>
          <a:p>
            <a:pPr fontAlgn="base">
              <a:spcBef>
                <a:spcPct val="0"/>
              </a:spcBef>
              <a:spcAft>
                <a:spcPct val="0"/>
              </a:spcAft>
              <a:buFont typeface="Arial" pitchFamily="34" charset="0"/>
              <a:buChar char="•"/>
            </a:pPr>
            <a:endParaRPr lang="en-GB" sz="1400" dirty="0"/>
          </a:p>
          <a:p>
            <a:pPr fontAlgn="base">
              <a:spcBef>
                <a:spcPct val="0"/>
              </a:spcBef>
              <a:spcAft>
                <a:spcPct val="0"/>
              </a:spcAft>
            </a:pPr>
            <a:r>
              <a:rPr lang="ru-RU" sz="1400" dirty="0"/>
              <a:t>Исходный </a:t>
            </a:r>
            <a:r>
              <a:rPr lang="en-GB" sz="1400" dirty="0"/>
              <a:t>HbA1c% (</a:t>
            </a:r>
            <a:r>
              <a:rPr lang="ru-RU" sz="1400" dirty="0"/>
              <a:t>интенсивное/стандартное</a:t>
            </a:r>
            <a:r>
              <a:rPr lang="en-GB" sz="1400" dirty="0"/>
              <a:t>): 9.4/9.4; </a:t>
            </a:r>
          </a:p>
          <a:p>
            <a:pPr fontAlgn="base">
              <a:spcBef>
                <a:spcPct val="0"/>
              </a:spcBef>
              <a:spcAft>
                <a:spcPct val="0"/>
              </a:spcAft>
            </a:pPr>
            <a:endParaRPr lang="en-GB" sz="1400" dirty="0"/>
          </a:p>
          <a:p>
            <a:pPr fontAlgn="base">
              <a:spcBef>
                <a:spcPct val="0"/>
              </a:spcBef>
              <a:spcAft>
                <a:spcPct val="0"/>
              </a:spcAft>
            </a:pPr>
            <a:r>
              <a:rPr lang="ru-RU" sz="1400" dirty="0"/>
              <a:t>окончательный </a:t>
            </a:r>
            <a:r>
              <a:rPr lang="en-GB" sz="1400" dirty="0"/>
              <a:t>HbA1c% (</a:t>
            </a:r>
            <a:r>
              <a:rPr lang="ru-RU" sz="1400" dirty="0"/>
              <a:t>интенсивное/стандартное</a:t>
            </a:r>
            <a:r>
              <a:rPr lang="en-GB" sz="1400" dirty="0"/>
              <a:t>): 8.5/6.9 </a:t>
            </a:r>
          </a:p>
          <a:p>
            <a:pPr marL="88900" indent="-88900" fontAlgn="base">
              <a:spcBef>
                <a:spcPct val="0"/>
              </a:spcBef>
              <a:spcAft>
                <a:spcPct val="0"/>
              </a:spcAft>
            </a:pPr>
            <a:r>
              <a:rPr lang="en-GB" sz="1400" dirty="0"/>
              <a:t> </a:t>
            </a:r>
          </a:p>
          <a:p>
            <a:pPr algn="ctr" fontAlgn="base">
              <a:spcBef>
                <a:spcPct val="0"/>
              </a:spcBef>
              <a:spcAft>
                <a:spcPct val="0"/>
              </a:spcAft>
            </a:pPr>
            <a:endParaRPr lang="en-GB" sz="1400" dirty="0"/>
          </a:p>
        </p:txBody>
      </p:sp>
      <p:grpSp>
        <p:nvGrpSpPr>
          <p:cNvPr id="11" name="Group 10">
            <a:extLst>
              <a:ext uri="{FF2B5EF4-FFF2-40B4-BE49-F238E27FC236}">
                <a16:creationId xmlns:a16="http://schemas.microsoft.com/office/drawing/2014/main" id="{486000D9-186F-4461-9A3B-766590AF0FA4}"/>
              </a:ext>
            </a:extLst>
          </p:cNvPr>
          <p:cNvGrpSpPr/>
          <p:nvPr/>
        </p:nvGrpSpPr>
        <p:grpSpPr>
          <a:xfrm>
            <a:off x="3187700" y="1234028"/>
            <a:ext cx="8503102" cy="5062401"/>
            <a:chOff x="2640013" y="2492896"/>
            <a:chExt cx="6287824" cy="3781892"/>
          </a:xfrm>
        </p:grpSpPr>
        <p:graphicFrame>
          <p:nvGraphicFramePr>
            <p:cNvPr id="4" name="Chart 3"/>
            <p:cNvGraphicFramePr/>
            <p:nvPr>
              <p:extLst/>
            </p:nvPr>
          </p:nvGraphicFramePr>
          <p:xfrm>
            <a:off x="2640013" y="2492896"/>
            <a:ext cx="6287824" cy="3781892"/>
          </p:xfrm>
          <a:graphic>
            <a:graphicData uri="http://schemas.openxmlformats.org/drawingml/2006/chart">
              <c:chart xmlns:c="http://schemas.openxmlformats.org/drawingml/2006/chart" xmlns:r="http://schemas.openxmlformats.org/officeDocument/2006/relationships" r:id="rId8"/>
            </a:graphicData>
          </a:graphic>
        </p:graphicFrame>
        <p:cxnSp>
          <p:nvCxnSpPr>
            <p:cNvPr id="6" name="Straight Connector 5"/>
            <p:cNvCxnSpPr/>
            <p:nvPr/>
          </p:nvCxnSpPr>
          <p:spPr>
            <a:xfrm>
              <a:off x="3621749" y="4189063"/>
              <a:ext cx="5292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51521" y="3446252"/>
              <a:ext cx="1071820" cy="390874"/>
            </a:xfrm>
            <a:prstGeom prst="rect">
              <a:avLst/>
            </a:prstGeom>
            <a:noFill/>
          </p:spPr>
          <p:txBody>
            <a:bodyPr wrap="none" rtlCol="0">
              <a:spAutoFit/>
            </a:bodyPr>
            <a:lstStyle/>
            <a:p>
              <a:pPr algn="ctr" fontAlgn="base">
                <a:spcBef>
                  <a:spcPct val="0"/>
                </a:spcBef>
                <a:spcAft>
                  <a:spcPct val="0"/>
                </a:spcAft>
              </a:pPr>
              <a:r>
                <a:rPr lang="en-GB" sz="1400" dirty="0">
                  <a:solidFill>
                    <a:srgbClr val="5F5F5F"/>
                  </a:solidFill>
                </a:rPr>
                <a:t>1.07 (0.81, 1.42)</a:t>
              </a:r>
            </a:p>
            <a:p>
              <a:pPr algn="ctr" fontAlgn="base">
                <a:spcBef>
                  <a:spcPct val="0"/>
                </a:spcBef>
                <a:spcAft>
                  <a:spcPct val="0"/>
                </a:spcAft>
              </a:pPr>
              <a:r>
                <a:rPr lang="en-GB" sz="1400" dirty="0">
                  <a:solidFill>
                    <a:srgbClr val="5F5F5F"/>
                  </a:solidFill>
                </a:rPr>
                <a:t>102 </a:t>
              </a:r>
              <a:r>
                <a:rPr lang="ru-RU" sz="1400" dirty="0">
                  <a:solidFill>
                    <a:srgbClr val="5F5F5F"/>
                  </a:solidFill>
                </a:rPr>
                <a:t>против</a:t>
              </a:r>
              <a:r>
                <a:rPr lang="en-GB" sz="1400" dirty="0">
                  <a:solidFill>
                    <a:srgbClr val="5F5F5F"/>
                  </a:solidFill>
                </a:rPr>
                <a:t> 95*</a:t>
              </a:r>
            </a:p>
          </p:txBody>
        </p:sp>
        <p:sp>
          <p:nvSpPr>
            <p:cNvPr id="22" name="TextBox 21"/>
            <p:cNvSpPr txBox="1"/>
            <p:nvPr/>
          </p:nvSpPr>
          <p:spPr>
            <a:xfrm>
              <a:off x="7362461" y="2880314"/>
              <a:ext cx="1071820" cy="390874"/>
            </a:xfrm>
            <a:prstGeom prst="rect">
              <a:avLst/>
            </a:prstGeom>
            <a:noFill/>
          </p:spPr>
          <p:txBody>
            <a:bodyPr wrap="none" rtlCol="0">
              <a:spAutoFit/>
            </a:bodyPr>
            <a:lstStyle/>
            <a:p>
              <a:pPr algn="ctr" fontAlgn="base">
                <a:spcBef>
                  <a:spcPct val="0"/>
                </a:spcBef>
                <a:spcAft>
                  <a:spcPct val="0"/>
                </a:spcAft>
              </a:pPr>
              <a:r>
                <a:rPr lang="en-GB" sz="1400" dirty="0">
                  <a:solidFill>
                    <a:srgbClr val="5F5F5F"/>
                  </a:solidFill>
                </a:rPr>
                <a:t>1.32 (0.81, 2.14)</a:t>
              </a:r>
            </a:p>
            <a:p>
              <a:pPr algn="ctr" fontAlgn="base">
                <a:spcBef>
                  <a:spcPct val="0"/>
                </a:spcBef>
                <a:spcAft>
                  <a:spcPct val="0"/>
                </a:spcAft>
              </a:pPr>
              <a:r>
                <a:rPr lang="en-GB" sz="1400" dirty="0">
                  <a:solidFill>
                    <a:srgbClr val="5F5F5F"/>
                  </a:solidFill>
                </a:rPr>
                <a:t>40 </a:t>
              </a:r>
              <a:r>
                <a:rPr lang="ru-RU" sz="1400" dirty="0">
                  <a:solidFill>
                    <a:srgbClr val="5F5F5F"/>
                  </a:solidFill>
                </a:rPr>
                <a:t>против</a:t>
              </a:r>
              <a:r>
                <a:rPr lang="en-GB" sz="1400" dirty="0">
                  <a:solidFill>
                    <a:srgbClr val="5F5F5F"/>
                  </a:solidFill>
                </a:rPr>
                <a:t> 33*</a:t>
              </a:r>
            </a:p>
          </p:txBody>
        </p:sp>
        <p:sp>
          <p:nvSpPr>
            <p:cNvPr id="23" name="TextBox 22"/>
            <p:cNvSpPr txBox="1"/>
            <p:nvPr/>
          </p:nvSpPr>
          <p:spPr>
            <a:xfrm>
              <a:off x="3916873" y="3733582"/>
              <a:ext cx="1119235" cy="390874"/>
            </a:xfrm>
            <a:prstGeom prst="rect">
              <a:avLst/>
            </a:prstGeom>
            <a:noFill/>
          </p:spPr>
          <p:txBody>
            <a:bodyPr wrap="none" rtlCol="0">
              <a:spAutoFit/>
            </a:bodyPr>
            <a:lstStyle/>
            <a:p>
              <a:pPr algn="ctr" fontAlgn="base">
                <a:spcBef>
                  <a:spcPct val="0"/>
                </a:spcBef>
                <a:spcAft>
                  <a:spcPct val="0"/>
                </a:spcAft>
              </a:pPr>
              <a:r>
                <a:rPr lang="en-GB" sz="1400" dirty="0">
                  <a:solidFill>
                    <a:srgbClr val="5F5F5F"/>
                  </a:solidFill>
                </a:rPr>
                <a:t>0.88 (0.74, 1.05)</a:t>
              </a:r>
            </a:p>
            <a:p>
              <a:pPr algn="ctr" fontAlgn="base">
                <a:spcBef>
                  <a:spcPct val="0"/>
                </a:spcBef>
                <a:spcAft>
                  <a:spcPct val="0"/>
                </a:spcAft>
              </a:pPr>
              <a:r>
                <a:rPr lang="en-GB" sz="1400" dirty="0">
                  <a:solidFill>
                    <a:srgbClr val="5F5F5F"/>
                  </a:solidFill>
                </a:rPr>
                <a:t>235 </a:t>
              </a:r>
              <a:r>
                <a:rPr lang="ru-RU" sz="1400" dirty="0">
                  <a:solidFill>
                    <a:srgbClr val="5F5F5F"/>
                  </a:solidFill>
                </a:rPr>
                <a:t>против</a:t>
              </a:r>
              <a:r>
                <a:rPr lang="en-GB" sz="1400" dirty="0">
                  <a:solidFill>
                    <a:srgbClr val="5F5F5F"/>
                  </a:solidFill>
                </a:rPr>
                <a:t> 264*</a:t>
              </a:r>
            </a:p>
          </p:txBody>
        </p:sp>
      </p:grpSp>
    </p:spTree>
    <p:extLst>
      <p:ext uri="{BB962C8B-B14F-4D97-AF65-F5344CB8AC3E}">
        <p14:creationId xmlns:p14="http://schemas.microsoft.com/office/powerpoint/2010/main" val="1934966243"/>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a:extLst>
              <a:ext uri="{FF2B5EF4-FFF2-40B4-BE49-F238E27FC236}">
                <a16:creationId xmlns:a16="http://schemas.microsoft.com/office/drawing/2014/main" id="{A450D043-5F71-4AE4-987A-6C4D8A382AE8}"/>
              </a:ext>
            </a:extLst>
          </p:cNvPr>
          <p:cNvSpPr txBox="1">
            <a:spLocks noChangeArrowheads="1"/>
          </p:cNvSpPr>
          <p:nvPr/>
        </p:nvSpPr>
        <p:spPr bwMode="auto">
          <a:xfrm>
            <a:off x="533401" y="68553"/>
            <a:ext cx="9809956" cy="71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anose="020B0604020202020204" pitchFamily="34" charset="0"/>
              </a:defRPr>
            </a:lvl9pPr>
          </a:lstStyle>
          <a:p>
            <a:pPr hangingPunct="0">
              <a:lnSpc>
                <a:spcPct val="97000"/>
              </a:lnSpc>
              <a:buClr>
                <a:srgbClr val="FFFFFF"/>
              </a:buClr>
              <a:buSzPct val="45000"/>
              <a:buFont typeface="StarSymbol" charset="0"/>
              <a:buNone/>
            </a:pPr>
            <a:r>
              <a:rPr lang="ru-RU" altLang="ru-RU" sz="2400" cap="all" dirty="0">
                <a:solidFill>
                  <a:schemeClr val="accent1">
                    <a:lumMod val="75000"/>
                  </a:schemeClr>
                </a:solidFill>
                <a:latin typeface="DINPro-Medium" panose="02000503030000020004" pitchFamily="50" charset="0"/>
                <a:ea typeface="+mj-ea"/>
                <a:cs typeface="+mj-cs"/>
              </a:rPr>
              <a:t>Исследование VADT:</a:t>
            </a:r>
            <a:br>
              <a:rPr lang="ru-RU" altLang="ru-RU" sz="2400" cap="all" dirty="0">
                <a:solidFill>
                  <a:schemeClr val="accent1">
                    <a:lumMod val="75000"/>
                  </a:schemeClr>
                </a:solidFill>
                <a:latin typeface="DINPro-Medium" panose="02000503030000020004" pitchFamily="50" charset="0"/>
                <a:ea typeface="+mj-ea"/>
                <a:cs typeface="+mj-cs"/>
              </a:rPr>
            </a:br>
            <a:r>
              <a:rPr lang="ru-RU" altLang="ru-RU" sz="2400" cap="all" dirty="0">
                <a:solidFill>
                  <a:schemeClr val="accent1">
                    <a:lumMod val="75000"/>
                  </a:schemeClr>
                </a:solidFill>
                <a:latin typeface="DINPro-Medium" panose="02000503030000020004" pitchFamily="50" charset="0"/>
                <a:ea typeface="+mj-ea"/>
                <a:cs typeface="+mj-cs"/>
              </a:rPr>
              <a:t>краткое изложение основных результатов</a:t>
            </a:r>
            <a:endParaRPr lang="en-GB" altLang="ru-RU" sz="2400" cap="all" dirty="0">
              <a:solidFill>
                <a:schemeClr val="accent1">
                  <a:lumMod val="75000"/>
                </a:schemeClr>
              </a:solidFill>
              <a:latin typeface="DINPro-Medium" panose="02000503030000020004" pitchFamily="50" charset="0"/>
              <a:ea typeface="+mj-ea"/>
              <a:cs typeface="+mj-cs"/>
            </a:endParaRPr>
          </a:p>
        </p:txBody>
      </p:sp>
      <p:pic>
        <p:nvPicPr>
          <p:cNvPr id="156675" name="Picture 3">
            <a:extLst>
              <a:ext uri="{FF2B5EF4-FFF2-40B4-BE49-F238E27FC236}">
                <a16:creationId xmlns:a16="http://schemas.microsoft.com/office/drawing/2014/main" id="{22ABE319-1105-4E05-9F16-2ACC559C9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978088"/>
            <a:ext cx="9006018" cy="547765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5" name="Rectangle 4">
            <a:extLst>
              <a:ext uri="{FF2B5EF4-FFF2-40B4-BE49-F238E27FC236}">
                <a16:creationId xmlns:a16="http://schemas.microsoft.com/office/drawing/2014/main" id="{15EF2385-2A2E-472D-8ACA-77010505239E}"/>
              </a:ext>
            </a:extLst>
          </p:cNvPr>
          <p:cNvSpPr/>
          <p:nvPr/>
        </p:nvSpPr>
        <p:spPr>
          <a:xfrm>
            <a:off x="-292099" y="6350002"/>
            <a:ext cx="4554134" cy="439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fontAlgn="base">
              <a:spcBef>
                <a:spcPct val="0"/>
              </a:spcBef>
              <a:spcAft>
                <a:spcPct val="0"/>
              </a:spcAft>
            </a:pPr>
            <a:r>
              <a:rPr lang="en-GB" sz="1400" dirty="0">
                <a:solidFill>
                  <a:schemeClr val="tx1"/>
                </a:solidFill>
              </a:rPr>
              <a:t>Duckworth et al. New Engl J Med 2009;360:129–39</a:t>
            </a:r>
          </a:p>
        </p:txBody>
      </p:sp>
      <p:sp>
        <p:nvSpPr>
          <p:cNvPr id="2" name="Rectangle 1">
            <a:extLst>
              <a:ext uri="{FF2B5EF4-FFF2-40B4-BE49-F238E27FC236}">
                <a16:creationId xmlns:a16="http://schemas.microsoft.com/office/drawing/2014/main" id="{55127E12-46AF-420A-AEBA-FEED43D13CE5}"/>
              </a:ext>
            </a:extLst>
          </p:cNvPr>
          <p:cNvSpPr/>
          <p:nvPr/>
        </p:nvSpPr>
        <p:spPr>
          <a:xfrm>
            <a:off x="10898957" y="2068677"/>
            <a:ext cx="699230" cy="369332"/>
          </a:xfrm>
          <a:prstGeom prst="rect">
            <a:avLst/>
          </a:prstGeom>
        </p:spPr>
        <p:txBody>
          <a:bodyPr wrap="none">
            <a:spAutoFit/>
          </a:bodyPr>
          <a:lstStyle/>
          <a:p>
            <a:r>
              <a:rPr lang="ru-RU" dirty="0">
                <a:solidFill>
                  <a:srgbClr val="222222"/>
                </a:solidFill>
                <a:latin typeface="proxima_nova_rgregular"/>
              </a:rPr>
              <a:t>8.8%.</a:t>
            </a:r>
            <a:endParaRPr lang="ru-RU" dirty="0"/>
          </a:p>
        </p:txBody>
      </p:sp>
      <p:sp>
        <p:nvSpPr>
          <p:cNvPr id="3" name="Rectangle 2">
            <a:extLst>
              <a:ext uri="{FF2B5EF4-FFF2-40B4-BE49-F238E27FC236}">
                <a16:creationId xmlns:a16="http://schemas.microsoft.com/office/drawing/2014/main" id="{16015E01-895F-4146-82B7-B3565D26FC85}"/>
              </a:ext>
            </a:extLst>
          </p:cNvPr>
          <p:cNvSpPr/>
          <p:nvPr/>
        </p:nvSpPr>
        <p:spPr>
          <a:xfrm>
            <a:off x="10343357" y="978088"/>
            <a:ext cx="1848644" cy="1477328"/>
          </a:xfrm>
          <a:prstGeom prst="rect">
            <a:avLst/>
          </a:prstGeom>
        </p:spPr>
        <p:txBody>
          <a:bodyPr wrap="square">
            <a:spAutoFit/>
          </a:bodyPr>
          <a:lstStyle/>
          <a:p>
            <a:r>
              <a:rPr lang="en-US" dirty="0">
                <a:solidFill>
                  <a:srgbClr val="222222"/>
                </a:solidFill>
                <a:latin typeface="proxima_nova_rgregular"/>
              </a:rPr>
              <a:t>15 years </a:t>
            </a:r>
            <a:endParaRPr lang="ru-RU" dirty="0">
              <a:solidFill>
                <a:srgbClr val="222222"/>
              </a:solidFill>
              <a:latin typeface="proxima_nova_rgregular"/>
            </a:endParaRPr>
          </a:p>
          <a:p>
            <a:r>
              <a:rPr lang="en-US" dirty="0">
                <a:solidFill>
                  <a:srgbClr val="222222"/>
                </a:solidFill>
                <a:latin typeface="proxima_nova_rgregular"/>
              </a:rPr>
              <a:t>from study start (a median of 13.6-year follow-up)</a:t>
            </a:r>
            <a:endParaRPr lang="ru-RU" dirty="0"/>
          </a:p>
        </p:txBody>
      </p:sp>
      <p:sp>
        <p:nvSpPr>
          <p:cNvPr id="4" name="Slide Number Placeholder 3">
            <a:extLst>
              <a:ext uri="{FF2B5EF4-FFF2-40B4-BE49-F238E27FC236}">
                <a16:creationId xmlns:a16="http://schemas.microsoft.com/office/drawing/2014/main" id="{97D480FE-1E52-4916-8C22-031FA21E011C}"/>
              </a:ext>
            </a:extLst>
          </p:cNvPr>
          <p:cNvSpPr>
            <a:spLocks noGrp="1"/>
          </p:cNvSpPr>
          <p:nvPr>
            <p:ph type="sldNum" sz="quarter" idx="12"/>
          </p:nvPr>
        </p:nvSpPr>
        <p:spPr/>
        <p:txBody>
          <a:bodyPr/>
          <a:lstStyle/>
          <a:p>
            <a:fld id="{5F3F9096-8ED8-4F14-8F69-892A89853C22}" type="slidenum">
              <a:rPr lang="ru-RU" smtClean="0"/>
              <a:t>59</a:t>
            </a:fld>
            <a:endParaRPr lang="ru-RU" dirty="0"/>
          </a:p>
        </p:txBody>
      </p:sp>
    </p:spTree>
    <p:extLst>
      <p:ext uri="{BB962C8B-B14F-4D97-AF65-F5344CB8AC3E}">
        <p14:creationId xmlns:p14="http://schemas.microsoft.com/office/powerpoint/2010/main" val="32753815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825EB-48EC-4F2D-BF08-7F5BB3E5E1F0}"/>
              </a:ext>
            </a:extLst>
          </p:cNvPr>
          <p:cNvSpPr>
            <a:spLocks noGrp="1"/>
          </p:cNvSpPr>
          <p:nvPr>
            <p:ph type="body" sz="quarter" idx="13"/>
          </p:nvPr>
        </p:nvSpPr>
        <p:spPr/>
        <p:txBody>
          <a:bodyPr/>
          <a:lstStyle/>
          <a:p>
            <a:endParaRPr lang="ru-RU"/>
          </a:p>
        </p:txBody>
      </p:sp>
      <p:sp>
        <p:nvSpPr>
          <p:cNvPr id="4" name="Title 3">
            <a:extLst>
              <a:ext uri="{FF2B5EF4-FFF2-40B4-BE49-F238E27FC236}">
                <a16:creationId xmlns:a16="http://schemas.microsoft.com/office/drawing/2014/main" id="{A479A492-7A9D-4395-AA9F-1F25B7266163}"/>
              </a:ext>
            </a:extLst>
          </p:cNvPr>
          <p:cNvSpPr>
            <a:spLocks noGrp="1"/>
          </p:cNvSpPr>
          <p:nvPr>
            <p:ph type="title"/>
          </p:nvPr>
        </p:nvSpPr>
        <p:spPr/>
        <p:txBody>
          <a:bodyPr/>
          <a:lstStyle/>
          <a:p>
            <a:endParaRPr lang="ru-RU"/>
          </a:p>
        </p:txBody>
      </p:sp>
      <p:pic>
        <p:nvPicPr>
          <p:cNvPr id="6" name="Picture 5">
            <a:extLst>
              <a:ext uri="{FF2B5EF4-FFF2-40B4-BE49-F238E27FC236}">
                <a16:creationId xmlns:a16="http://schemas.microsoft.com/office/drawing/2014/main" id="{65669F99-1D0B-486B-963D-C5B37265E167}"/>
              </a:ext>
            </a:extLst>
          </p:cNvPr>
          <p:cNvPicPr>
            <a:picLocks noChangeAspect="1"/>
          </p:cNvPicPr>
          <p:nvPr/>
        </p:nvPicPr>
        <p:blipFill>
          <a:blip r:embed="rId2"/>
          <a:stretch>
            <a:fillRect/>
          </a:stretch>
        </p:blipFill>
        <p:spPr>
          <a:xfrm>
            <a:off x="1952307" y="1163343"/>
            <a:ext cx="8429625" cy="4695825"/>
          </a:xfrm>
          <a:prstGeom prst="rect">
            <a:avLst/>
          </a:prstGeom>
        </p:spPr>
      </p:pic>
      <p:sp>
        <p:nvSpPr>
          <p:cNvPr id="2" name="Slide Number Placeholder 1">
            <a:extLst>
              <a:ext uri="{FF2B5EF4-FFF2-40B4-BE49-F238E27FC236}">
                <a16:creationId xmlns:a16="http://schemas.microsoft.com/office/drawing/2014/main" id="{314B0E23-02DF-446B-AF1C-1734CC067ECD}"/>
              </a:ext>
            </a:extLst>
          </p:cNvPr>
          <p:cNvSpPr>
            <a:spLocks noGrp="1"/>
          </p:cNvSpPr>
          <p:nvPr>
            <p:ph type="sldNum" sz="quarter" idx="12"/>
          </p:nvPr>
        </p:nvSpPr>
        <p:spPr/>
        <p:txBody>
          <a:bodyPr/>
          <a:lstStyle/>
          <a:p>
            <a:fld id="{5F3F9096-8ED8-4F14-8F69-892A89853C22}" type="slidenum">
              <a:rPr lang="ru-RU" smtClean="0"/>
              <a:pPr/>
              <a:t>6</a:t>
            </a:fld>
            <a:endParaRPr lang="ru-RU" dirty="0"/>
          </a:p>
        </p:txBody>
      </p:sp>
    </p:spTree>
    <p:extLst>
      <p:ext uri="{BB962C8B-B14F-4D97-AF65-F5344CB8AC3E}">
        <p14:creationId xmlns:p14="http://schemas.microsoft.com/office/powerpoint/2010/main" val="2231709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C342BB-B767-483A-A949-D5839657F94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DFC342BB-B767-483A-A949-D5839657F9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9175C35-6F9E-4EF2-8B60-3B33856BC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7000"/>
              </a:lnSpc>
              <a:spcBef>
                <a:spcPct val="0"/>
              </a:spcBef>
              <a:spcAft>
                <a:spcPct val="0"/>
              </a:spcAft>
            </a:pPr>
            <a:endParaRPr lang="ru-RU" sz="2500" dirty="0">
              <a:latin typeface="DINPro-Medium" panose="02000503030000020004" pitchFamily="50" charset="0"/>
              <a:ea typeface="+mj-ea"/>
              <a:cs typeface="+mj-cs"/>
              <a:sym typeface="DINPro-Medium" panose="02000503030000020004" pitchFamily="50" charset="0"/>
            </a:endParaRPr>
          </a:p>
        </p:txBody>
      </p:sp>
      <p:sp>
        <p:nvSpPr>
          <p:cNvPr id="2" name="Rectangle 1">
            <a:extLst>
              <a:ext uri="{FF2B5EF4-FFF2-40B4-BE49-F238E27FC236}">
                <a16:creationId xmlns:a16="http://schemas.microsoft.com/office/drawing/2014/main" id="{F4F66809-5183-40C8-9DEE-8253DD9FB556}"/>
              </a:ext>
            </a:extLst>
          </p:cNvPr>
          <p:cNvSpPr/>
          <p:nvPr/>
        </p:nvSpPr>
        <p:spPr>
          <a:xfrm>
            <a:off x="215900" y="6338308"/>
            <a:ext cx="8915400" cy="430887"/>
          </a:xfrm>
          <a:prstGeom prst="rect">
            <a:avLst/>
          </a:prstGeom>
        </p:spPr>
        <p:txBody>
          <a:bodyPr wrap="square">
            <a:spAutoFit/>
          </a:bodyPr>
          <a:lstStyle/>
          <a:p>
            <a:r>
              <a:rPr lang="en-US" sz="1100" dirty="0"/>
              <a:t>Prato, S. Del, et al. "Tailoring treatment to the individual in type 2 diabetes practical guidance from the Global Partnership for Effective Diabetes Management." </a:t>
            </a:r>
            <a:r>
              <a:rPr lang="en-US" sz="1100" i="1" dirty="0"/>
              <a:t>International journal of clinical practice</a:t>
            </a:r>
            <a:r>
              <a:rPr lang="en-US" sz="1100" dirty="0"/>
              <a:t> 64.3 (2010): 295-304.</a:t>
            </a:r>
            <a:endParaRPr lang="en-US" sz="800" dirty="0"/>
          </a:p>
        </p:txBody>
      </p:sp>
      <p:pic>
        <p:nvPicPr>
          <p:cNvPr id="13314" name="Picture 2" descr="https://www.researchgate.net/profile/Stefano_Del_Prato/publication/44586075/figure/fig1/AS:278736046968835@1443467260124/Estimated-glycaemic-legacy-of-patients-recruited-in-VADT-Reproduced-with-kind-permission.png">
            <a:extLst>
              <a:ext uri="{FF2B5EF4-FFF2-40B4-BE49-F238E27FC236}">
                <a16:creationId xmlns:a16="http://schemas.microsoft.com/office/drawing/2014/main" id="{37E75EE3-174B-4E65-9B5E-C88B46BABA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218" y="1232057"/>
            <a:ext cx="8065081" cy="49306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01A3D9B-DA39-4EBC-BD99-C2D56AC500BA}"/>
              </a:ext>
            </a:extLst>
          </p:cNvPr>
          <p:cNvSpPr>
            <a:spLocks noGrp="1"/>
          </p:cNvSpPr>
          <p:nvPr>
            <p:ph type="title"/>
          </p:nvPr>
        </p:nvSpPr>
        <p:spPr/>
        <p:txBody>
          <a:bodyPr>
            <a:normAutofit fontScale="90000"/>
          </a:bodyPr>
          <a:lstStyle/>
          <a:p>
            <a:pPr hangingPunct="0">
              <a:lnSpc>
                <a:spcPct val="97000"/>
              </a:lnSpc>
              <a:buClr>
                <a:srgbClr val="FFFFFF"/>
              </a:buClr>
              <a:buSzPct val="45000"/>
            </a:pPr>
            <a:r>
              <a:rPr lang="ru-RU" altLang="ru-RU" sz="2800" dirty="0"/>
              <a:t>Исследование VADT:</a:t>
            </a:r>
            <a:br>
              <a:rPr lang="ru-RU" altLang="ru-RU" sz="2800" dirty="0"/>
            </a:br>
            <a:r>
              <a:rPr lang="ru-RU" altLang="ru-RU" sz="2800" dirty="0"/>
              <a:t>краткое изложение основных результатов</a:t>
            </a:r>
            <a:endParaRPr lang="en-GB" altLang="ru-RU" sz="2800" dirty="0"/>
          </a:p>
        </p:txBody>
      </p:sp>
      <p:sp>
        <p:nvSpPr>
          <p:cNvPr id="6" name="Slide Number Placeholder 5">
            <a:extLst>
              <a:ext uri="{FF2B5EF4-FFF2-40B4-BE49-F238E27FC236}">
                <a16:creationId xmlns:a16="http://schemas.microsoft.com/office/drawing/2014/main" id="{A7B0821C-8C7D-4D75-ABCB-129F60B7742C}"/>
              </a:ext>
            </a:extLst>
          </p:cNvPr>
          <p:cNvSpPr>
            <a:spLocks noGrp="1"/>
          </p:cNvSpPr>
          <p:nvPr>
            <p:ph type="sldNum" sz="quarter" idx="12"/>
          </p:nvPr>
        </p:nvSpPr>
        <p:spPr/>
        <p:txBody>
          <a:bodyPr/>
          <a:lstStyle/>
          <a:p>
            <a:fld id="{5F3F9096-8ED8-4F14-8F69-892A89853C22}" type="slidenum">
              <a:rPr lang="ru-RU" smtClean="0"/>
              <a:t>60</a:t>
            </a:fld>
            <a:endParaRPr lang="ru-RU" dirty="0"/>
          </a:p>
        </p:txBody>
      </p:sp>
    </p:spTree>
    <p:extLst>
      <p:ext uri="{BB962C8B-B14F-4D97-AF65-F5344CB8AC3E}">
        <p14:creationId xmlns:p14="http://schemas.microsoft.com/office/powerpoint/2010/main" val="3005012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C342BB-B767-483A-A949-D5839657F94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9"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DFC342BB-B767-483A-A949-D5839657F9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9175C35-6F9E-4EF2-8B60-3B33856BC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00" dirty="0">
              <a:latin typeface="DINPro-Medium" panose="02000503030000020004" pitchFamily="50" charset="0"/>
              <a:ea typeface="+mj-ea"/>
              <a:cs typeface="+mj-cs"/>
              <a:sym typeface="DINPro-Medium" panose="02000503030000020004" pitchFamily="50" charset="0"/>
            </a:endParaRPr>
          </a:p>
        </p:txBody>
      </p:sp>
      <p:sp>
        <p:nvSpPr>
          <p:cNvPr id="2" name="Rectangle 1">
            <a:extLst>
              <a:ext uri="{FF2B5EF4-FFF2-40B4-BE49-F238E27FC236}">
                <a16:creationId xmlns:a16="http://schemas.microsoft.com/office/drawing/2014/main" id="{F4F66809-5183-40C8-9DEE-8253DD9FB556}"/>
              </a:ext>
            </a:extLst>
          </p:cNvPr>
          <p:cNvSpPr/>
          <p:nvPr/>
        </p:nvSpPr>
        <p:spPr>
          <a:xfrm>
            <a:off x="215900" y="5919281"/>
            <a:ext cx="3724965" cy="769441"/>
          </a:xfrm>
          <a:prstGeom prst="rect">
            <a:avLst/>
          </a:prstGeom>
        </p:spPr>
        <p:txBody>
          <a:bodyPr wrap="square">
            <a:spAutoFit/>
          </a:bodyPr>
          <a:lstStyle/>
          <a:p>
            <a:r>
              <a:rPr lang="en-US" sz="1100" dirty="0"/>
              <a:t>Hayward, Rodney A., et al. "Follow-up of glycemic control and cardiovascular outcomes in type 2 diabetes." </a:t>
            </a:r>
            <a:r>
              <a:rPr lang="en-US" sz="1100" i="1" dirty="0"/>
              <a:t>New England Journal of Medicine</a:t>
            </a:r>
            <a:r>
              <a:rPr lang="en-US" sz="1100" dirty="0"/>
              <a:t>372.23 (2015): 2197-2206.</a:t>
            </a:r>
            <a:endParaRPr lang="en-US" sz="400" dirty="0"/>
          </a:p>
        </p:txBody>
      </p:sp>
      <p:sp>
        <p:nvSpPr>
          <p:cNvPr id="3" name="Title 2">
            <a:extLst>
              <a:ext uri="{FF2B5EF4-FFF2-40B4-BE49-F238E27FC236}">
                <a16:creationId xmlns:a16="http://schemas.microsoft.com/office/drawing/2014/main" id="{801A3D9B-DA39-4EBC-BD99-C2D56AC500BA}"/>
              </a:ext>
            </a:extLst>
          </p:cNvPr>
          <p:cNvSpPr>
            <a:spLocks noGrp="1"/>
          </p:cNvSpPr>
          <p:nvPr>
            <p:ph type="title"/>
          </p:nvPr>
        </p:nvSpPr>
        <p:spPr/>
        <p:txBody>
          <a:bodyPr>
            <a:normAutofit fontScale="90000"/>
          </a:bodyPr>
          <a:lstStyle/>
          <a:p>
            <a:r>
              <a:rPr lang="en-US" sz="2800" dirty="0"/>
              <a:t>Estimated </a:t>
            </a:r>
            <a:r>
              <a:rPr lang="en-US" sz="2800" dirty="0" err="1"/>
              <a:t>glycaemic</a:t>
            </a:r>
            <a:r>
              <a:rPr lang="en-US" sz="2800" dirty="0"/>
              <a:t> legacy of patients recruited in VADT</a:t>
            </a:r>
            <a:endParaRPr lang="ru-RU" dirty="0"/>
          </a:p>
        </p:txBody>
      </p:sp>
      <p:pic>
        <p:nvPicPr>
          <p:cNvPr id="7" name="Picture 6">
            <a:extLst>
              <a:ext uri="{FF2B5EF4-FFF2-40B4-BE49-F238E27FC236}">
                <a16:creationId xmlns:a16="http://schemas.microsoft.com/office/drawing/2014/main" id="{7E71B227-BB68-4F53-9566-98BC28B34442}"/>
              </a:ext>
            </a:extLst>
          </p:cNvPr>
          <p:cNvPicPr>
            <a:picLocks noChangeAspect="1"/>
          </p:cNvPicPr>
          <p:nvPr/>
        </p:nvPicPr>
        <p:blipFill>
          <a:blip r:embed="rId7"/>
          <a:stretch>
            <a:fillRect/>
          </a:stretch>
        </p:blipFill>
        <p:spPr>
          <a:xfrm>
            <a:off x="3923761" y="977900"/>
            <a:ext cx="8268239" cy="5880100"/>
          </a:xfrm>
          <a:prstGeom prst="rect">
            <a:avLst/>
          </a:prstGeom>
        </p:spPr>
      </p:pic>
      <p:sp>
        <p:nvSpPr>
          <p:cNvPr id="6" name="Slide Number Placeholder 5">
            <a:extLst>
              <a:ext uri="{FF2B5EF4-FFF2-40B4-BE49-F238E27FC236}">
                <a16:creationId xmlns:a16="http://schemas.microsoft.com/office/drawing/2014/main" id="{DC13BD4D-1161-41DE-9C68-1E452980F5D1}"/>
              </a:ext>
            </a:extLst>
          </p:cNvPr>
          <p:cNvSpPr>
            <a:spLocks noGrp="1"/>
          </p:cNvSpPr>
          <p:nvPr>
            <p:ph type="sldNum" sz="quarter" idx="12"/>
          </p:nvPr>
        </p:nvSpPr>
        <p:spPr/>
        <p:txBody>
          <a:bodyPr/>
          <a:lstStyle/>
          <a:p>
            <a:fld id="{5F3F9096-8ED8-4F14-8F69-892A89853C22}" type="slidenum">
              <a:rPr lang="ru-RU" smtClean="0"/>
              <a:t>61</a:t>
            </a:fld>
            <a:endParaRPr lang="ru-RU" dirty="0"/>
          </a:p>
        </p:txBody>
      </p:sp>
    </p:spTree>
    <p:extLst>
      <p:ext uri="{BB962C8B-B14F-4D97-AF65-F5344CB8AC3E}">
        <p14:creationId xmlns:p14="http://schemas.microsoft.com/office/powerpoint/2010/main" val="1087195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C342BB-B767-483A-A949-D5839657F94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3" name="think-cell Slide" r:id="rId5" imgW="362" imgH="362" progId="TCLayout.ActiveDocument.1">
                  <p:embed/>
                </p:oleObj>
              </mc:Choice>
              <mc:Fallback>
                <p:oleObj name="think-cell Slide" r:id="rId5" imgW="362" imgH="362" progId="TCLayout.ActiveDocument.1">
                  <p:embed/>
                  <p:pic>
                    <p:nvPicPr>
                      <p:cNvPr id="4" name="Object 3" hidden="1">
                        <a:extLst>
                          <a:ext uri="{FF2B5EF4-FFF2-40B4-BE49-F238E27FC236}">
                            <a16:creationId xmlns:a16="http://schemas.microsoft.com/office/drawing/2014/main" id="{DFC342BB-B767-483A-A949-D5839657F9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9175C35-6F9E-4EF2-8B60-3B33856BC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00" dirty="0">
              <a:latin typeface="DINPro-Medium" panose="02000503030000020004" pitchFamily="50" charset="0"/>
              <a:ea typeface="+mj-ea"/>
              <a:cs typeface="+mj-cs"/>
              <a:sym typeface="DINPro-Medium" panose="02000503030000020004" pitchFamily="50" charset="0"/>
            </a:endParaRPr>
          </a:p>
        </p:txBody>
      </p:sp>
      <p:sp>
        <p:nvSpPr>
          <p:cNvPr id="2" name="Rectangle 1">
            <a:extLst>
              <a:ext uri="{FF2B5EF4-FFF2-40B4-BE49-F238E27FC236}">
                <a16:creationId xmlns:a16="http://schemas.microsoft.com/office/drawing/2014/main" id="{F4F66809-5183-40C8-9DEE-8253DD9FB556}"/>
              </a:ext>
            </a:extLst>
          </p:cNvPr>
          <p:cNvSpPr/>
          <p:nvPr/>
        </p:nvSpPr>
        <p:spPr>
          <a:xfrm>
            <a:off x="215900" y="5919281"/>
            <a:ext cx="3724965" cy="769441"/>
          </a:xfrm>
          <a:prstGeom prst="rect">
            <a:avLst/>
          </a:prstGeom>
        </p:spPr>
        <p:txBody>
          <a:bodyPr wrap="square">
            <a:spAutoFit/>
          </a:bodyPr>
          <a:lstStyle/>
          <a:p>
            <a:r>
              <a:rPr lang="en-US" sz="1100" dirty="0">
                <a:latin typeface="+mj-lt"/>
              </a:rPr>
              <a:t>Hayward, Rodney A., et al. "Follow-up of glycemic control and cardiovascular outcomes in type 2 diabetes." </a:t>
            </a:r>
            <a:r>
              <a:rPr lang="en-US" sz="1100" i="1" dirty="0">
                <a:latin typeface="+mj-lt"/>
              </a:rPr>
              <a:t>New England Journal of Medicine</a:t>
            </a:r>
            <a:r>
              <a:rPr lang="en-US" sz="1100" dirty="0">
                <a:latin typeface="+mj-lt"/>
              </a:rPr>
              <a:t>372.23 (2015): 2197-2206.</a:t>
            </a:r>
            <a:endParaRPr lang="en-US" sz="400" dirty="0">
              <a:latin typeface="+mj-lt"/>
            </a:endParaRPr>
          </a:p>
        </p:txBody>
      </p:sp>
      <p:sp>
        <p:nvSpPr>
          <p:cNvPr id="3" name="Title 2">
            <a:extLst>
              <a:ext uri="{FF2B5EF4-FFF2-40B4-BE49-F238E27FC236}">
                <a16:creationId xmlns:a16="http://schemas.microsoft.com/office/drawing/2014/main" id="{801A3D9B-DA39-4EBC-BD99-C2D56AC500BA}"/>
              </a:ext>
            </a:extLst>
          </p:cNvPr>
          <p:cNvSpPr>
            <a:spLocks noGrp="1"/>
          </p:cNvSpPr>
          <p:nvPr>
            <p:ph type="title"/>
          </p:nvPr>
        </p:nvSpPr>
        <p:spPr/>
        <p:txBody>
          <a:bodyPr>
            <a:normAutofit fontScale="90000"/>
          </a:bodyPr>
          <a:lstStyle/>
          <a:p>
            <a:r>
              <a:rPr lang="en-US" sz="2800" dirty="0">
                <a:latin typeface="+mj-lt"/>
              </a:rPr>
              <a:t>Estimated </a:t>
            </a:r>
            <a:r>
              <a:rPr lang="en-US" sz="2800" dirty="0" err="1">
                <a:latin typeface="+mj-lt"/>
              </a:rPr>
              <a:t>glycaemic</a:t>
            </a:r>
            <a:r>
              <a:rPr lang="en-US" sz="2800" dirty="0">
                <a:latin typeface="+mj-lt"/>
              </a:rPr>
              <a:t> legacy of patients recruited in VADT</a:t>
            </a:r>
            <a:endParaRPr lang="ru-RU" dirty="0">
              <a:latin typeface="+mj-lt"/>
            </a:endParaRPr>
          </a:p>
        </p:txBody>
      </p:sp>
      <p:pic>
        <p:nvPicPr>
          <p:cNvPr id="6" name="Picture 5">
            <a:extLst>
              <a:ext uri="{FF2B5EF4-FFF2-40B4-BE49-F238E27FC236}">
                <a16:creationId xmlns:a16="http://schemas.microsoft.com/office/drawing/2014/main" id="{57499DFB-5619-4A91-8599-494632DE7770}"/>
              </a:ext>
            </a:extLst>
          </p:cNvPr>
          <p:cNvPicPr>
            <a:picLocks noChangeAspect="1"/>
          </p:cNvPicPr>
          <p:nvPr/>
        </p:nvPicPr>
        <p:blipFill rotWithShape="1">
          <a:blip r:embed="rId7"/>
          <a:srcRect r="-924" b="17671"/>
          <a:stretch/>
        </p:blipFill>
        <p:spPr>
          <a:xfrm>
            <a:off x="1794458" y="1105765"/>
            <a:ext cx="8073442" cy="4646470"/>
          </a:xfrm>
          <a:prstGeom prst="rect">
            <a:avLst/>
          </a:prstGeom>
        </p:spPr>
      </p:pic>
      <p:sp>
        <p:nvSpPr>
          <p:cNvPr id="7" name="Slide Number Placeholder 6">
            <a:extLst>
              <a:ext uri="{FF2B5EF4-FFF2-40B4-BE49-F238E27FC236}">
                <a16:creationId xmlns:a16="http://schemas.microsoft.com/office/drawing/2014/main" id="{5C784273-52C3-4048-9FE7-210B6864E2C2}"/>
              </a:ext>
            </a:extLst>
          </p:cNvPr>
          <p:cNvSpPr>
            <a:spLocks noGrp="1"/>
          </p:cNvSpPr>
          <p:nvPr>
            <p:ph type="sldNum" sz="quarter" idx="12"/>
          </p:nvPr>
        </p:nvSpPr>
        <p:spPr/>
        <p:txBody>
          <a:bodyPr/>
          <a:lstStyle/>
          <a:p>
            <a:fld id="{5F3F9096-8ED8-4F14-8F69-892A89853C22}" type="slidenum">
              <a:rPr lang="ru-RU" smtClean="0"/>
              <a:t>62</a:t>
            </a:fld>
            <a:endParaRPr lang="ru-RU" dirty="0"/>
          </a:p>
        </p:txBody>
      </p:sp>
    </p:spTree>
    <p:extLst>
      <p:ext uri="{BB962C8B-B14F-4D97-AF65-F5344CB8AC3E}">
        <p14:creationId xmlns:p14="http://schemas.microsoft.com/office/powerpoint/2010/main" val="3623655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C342BB-B767-483A-A949-D5839657F945}"/>
              </a:ext>
            </a:extLst>
          </p:cNvPr>
          <p:cNvGraphicFramePr>
            <a:graphicFrameLocks noChangeAspect="1"/>
          </p:cNvGraphicFramePr>
          <p:nvPr>
            <p:custDataLst>
              <p:tags r:id="rId2"/>
            </p:custDataLst>
            <p:extLst>
              <p:ext uri="{D42A27DB-BD31-4B8C-83A1-F6EECF244321}">
                <p14:modId xmlns:p14="http://schemas.microsoft.com/office/powerpoint/2010/main" val="413914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10" imgW="362" imgH="362" progId="TCLayout.ActiveDocument.1">
                  <p:embed/>
                </p:oleObj>
              </mc:Choice>
              <mc:Fallback>
                <p:oleObj name="think-cell Slide" r:id="rId10" imgW="362" imgH="362" progId="TCLayout.ActiveDocument.1">
                  <p:embed/>
                  <p:pic>
                    <p:nvPicPr>
                      <p:cNvPr id="4" name="Object 3" hidden="1">
                        <a:extLst>
                          <a:ext uri="{FF2B5EF4-FFF2-40B4-BE49-F238E27FC236}">
                            <a16:creationId xmlns:a16="http://schemas.microsoft.com/office/drawing/2014/main" id="{DFC342BB-B767-483A-A949-D5839657F94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9175C35-6F9E-4EF2-8B60-3B33856BC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1400" dirty="0">
              <a:sym typeface="+mn-lt"/>
            </a:endParaRPr>
          </a:p>
        </p:txBody>
      </p:sp>
      <p:sp>
        <p:nvSpPr>
          <p:cNvPr id="2" name="Rectangle 1">
            <a:extLst>
              <a:ext uri="{FF2B5EF4-FFF2-40B4-BE49-F238E27FC236}">
                <a16:creationId xmlns:a16="http://schemas.microsoft.com/office/drawing/2014/main" id="{F4F66809-5183-40C8-9DEE-8253DD9FB556}"/>
              </a:ext>
            </a:extLst>
          </p:cNvPr>
          <p:cNvSpPr/>
          <p:nvPr/>
        </p:nvSpPr>
        <p:spPr>
          <a:xfrm>
            <a:off x="215900" y="6185596"/>
            <a:ext cx="4772026" cy="600164"/>
          </a:xfrm>
          <a:prstGeom prst="rect">
            <a:avLst/>
          </a:prstGeom>
        </p:spPr>
        <p:txBody>
          <a:bodyPr wrap="square">
            <a:spAutoFit/>
          </a:bodyPr>
          <a:lstStyle/>
          <a:p>
            <a:r>
              <a:rPr lang="en-US" sz="1100" dirty="0">
                <a:latin typeface="+mj-lt"/>
              </a:rPr>
              <a:t>VADT at 15 Years: No Legacy Effect From Intensive HbA1c Control https://www.medscape.com/viewarticle/898634#vp_2?src=soc_tw_share via @</a:t>
            </a:r>
            <a:r>
              <a:rPr lang="en-US" sz="1100" dirty="0" err="1">
                <a:latin typeface="+mj-lt"/>
              </a:rPr>
              <a:t>medscape</a:t>
            </a:r>
            <a:endParaRPr lang="en-US" sz="400" dirty="0">
              <a:latin typeface="+mj-lt"/>
            </a:endParaRPr>
          </a:p>
        </p:txBody>
      </p:sp>
      <p:sp>
        <p:nvSpPr>
          <p:cNvPr id="3" name="Title 2">
            <a:extLst>
              <a:ext uri="{FF2B5EF4-FFF2-40B4-BE49-F238E27FC236}">
                <a16:creationId xmlns:a16="http://schemas.microsoft.com/office/drawing/2014/main" id="{801A3D9B-DA39-4EBC-BD99-C2D56AC500BA}"/>
              </a:ext>
            </a:extLst>
          </p:cNvPr>
          <p:cNvSpPr>
            <a:spLocks noGrp="1"/>
          </p:cNvSpPr>
          <p:nvPr>
            <p:ph type="title"/>
          </p:nvPr>
        </p:nvSpPr>
        <p:spPr>
          <a:xfrm>
            <a:off x="609601" y="65472"/>
            <a:ext cx="11036299" cy="775507"/>
          </a:xfrm>
        </p:spPr>
        <p:txBody>
          <a:bodyPr>
            <a:normAutofit fontScale="90000"/>
          </a:bodyPr>
          <a:lstStyle/>
          <a:p>
            <a:r>
              <a:rPr lang="ru-RU" altLang="ru-RU" sz="2800" dirty="0"/>
              <a:t>Исследование VADT:</a:t>
            </a:r>
            <a:br>
              <a:rPr lang="ru-RU" altLang="ru-RU" sz="2800" dirty="0"/>
            </a:br>
            <a:r>
              <a:rPr lang="en-US" sz="2800" dirty="0"/>
              <a:t>15 Years: No Legacy Effect From Intensive HbA1c Control</a:t>
            </a:r>
            <a:endParaRPr lang="ru-RU" dirty="0">
              <a:latin typeface="+mj-lt"/>
            </a:endParaRPr>
          </a:p>
        </p:txBody>
      </p:sp>
      <p:graphicFrame>
        <p:nvGraphicFramePr>
          <p:cNvPr id="25" name="Chart 24">
            <a:extLst>
              <a:ext uri="{FF2B5EF4-FFF2-40B4-BE49-F238E27FC236}">
                <a16:creationId xmlns:a16="http://schemas.microsoft.com/office/drawing/2014/main" id="{EB4C01E5-8738-480A-9BA2-91D74DB2B1D4}"/>
              </a:ext>
            </a:extLst>
          </p:cNvPr>
          <p:cNvGraphicFramePr/>
          <p:nvPr>
            <p:custDataLst>
              <p:tags r:id="rId4"/>
            </p:custDataLst>
            <p:extLst>
              <p:ext uri="{D42A27DB-BD31-4B8C-83A1-F6EECF244321}">
                <p14:modId xmlns:p14="http://schemas.microsoft.com/office/powerpoint/2010/main" val="1616634215"/>
              </p:ext>
            </p:extLst>
          </p:nvPr>
        </p:nvGraphicFramePr>
        <p:xfrm>
          <a:off x="3122613" y="2765425"/>
          <a:ext cx="5481637" cy="2657475"/>
        </p:xfrm>
        <a:graphic>
          <a:graphicData uri="http://schemas.openxmlformats.org/drawingml/2006/chart">
            <c:chart xmlns:c="http://schemas.openxmlformats.org/drawingml/2006/chart" xmlns:r="http://schemas.openxmlformats.org/officeDocument/2006/relationships" r:id="rId12"/>
          </a:graphicData>
        </a:graphic>
      </p:graphicFrame>
      <p:sp>
        <p:nvSpPr>
          <p:cNvPr id="32" name="Text Placeholder 2">
            <a:extLst>
              <a:ext uri="{FF2B5EF4-FFF2-40B4-BE49-F238E27FC236}">
                <a16:creationId xmlns:a16="http://schemas.microsoft.com/office/drawing/2014/main" id="{B8C800A3-897C-477A-B645-B85F649F262E}"/>
              </a:ext>
            </a:extLst>
          </p:cNvPr>
          <p:cNvSpPr>
            <a:spLocks noGrp="1"/>
          </p:cNvSpPr>
          <p:nvPr>
            <p:custDataLst>
              <p:tags r:id="rId5"/>
            </p:custDataLst>
          </p:nvPr>
        </p:nvSpPr>
        <p:spPr bwMode="auto">
          <a:xfrm>
            <a:off x="2879725" y="3725863"/>
            <a:ext cx="192088" cy="1665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r>
              <a:rPr lang="ru-RU" altLang="en-US" dirty="0">
                <a:solidFill>
                  <a:schemeClr val="accent5">
                    <a:lumMod val="75000"/>
                  </a:schemeClr>
                </a:solidFill>
                <a:latin typeface="+mn-lt"/>
                <a:sym typeface="+mn-lt"/>
              </a:rPr>
              <a:t>Снижение риска (%)</a:t>
            </a:r>
            <a:endParaRPr lang="ru-RU" dirty="0">
              <a:solidFill>
                <a:schemeClr val="accent5">
                  <a:lumMod val="75000"/>
                </a:schemeClr>
              </a:solidFill>
              <a:latin typeface="+mn-lt"/>
              <a:sym typeface="+mn-lt"/>
            </a:endParaRPr>
          </a:p>
        </p:txBody>
      </p:sp>
      <p:sp>
        <p:nvSpPr>
          <p:cNvPr id="23" name="Text Placeholder 2">
            <a:extLst>
              <a:ext uri="{FF2B5EF4-FFF2-40B4-BE49-F238E27FC236}">
                <a16:creationId xmlns:a16="http://schemas.microsoft.com/office/drawing/2014/main" id="{3C43418F-C929-4744-8435-B30FAD20426A}"/>
              </a:ext>
            </a:extLst>
          </p:cNvPr>
          <p:cNvSpPr>
            <a:spLocks noGrp="1"/>
          </p:cNvSpPr>
          <p:nvPr>
            <p:custDataLst>
              <p:tags r:id="rId6"/>
            </p:custDataLst>
          </p:nvPr>
        </p:nvSpPr>
        <p:spPr bwMode="gray">
          <a:xfrm>
            <a:off x="7527926" y="4119563"/>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ECA7E63-D0C4-41F1-8677-9E4351FE89E0}" type="datetime'''''''''''''''''''''''''''''-9'''''''''''''''''''',''''''''0'">
              <a:rPr lang="ru-RU" altLang="en-US" sz="1400" smtClean="0">
                <a:latin typeface="+mn-lt"/>
                <a:sym typeface="+mn-lt"/>
              </a:rPr>
              <a:pPr marL="0" indent="0" algn="ctr">
                <a:spcBef>
                  <a:spcPct val="0"/>
                </a:spcBef>
                <a:spcAft>
                  <a:spcPct val="0"/>
                </a:spcAft>
                <a:buNone/>
              </a:pPr>
              <a:t>-9,0</a:t>
            </a:fld>
            <a:endParaRPr lang="ru-RU" sz="1400" dirty="0">
              <a:latin typeface="+mn-lt"/>
              <a:sym typeface="+mn-lt"/>
            </a:endParaRPr>
          </a:p>
        </p:txBody>
      </p:sp>
      <p:sp>
        <p:nvSpPr>
          <p:cNvPr id="20" name="Text Placeholder 2">
            <a:extLst>
              <a:ext uri="{FF2B5EF4-FFF2-40B4-BE49-F238E27FC236}">
                <a16:creationId xmlns:a16="http://schemas.microsoft.com/office/drawing/2014/main" id="{00126CFD-C288-49E6-8D70-548DC9858DFD}"/>
              </a:ext>
            </a:extLst>
          </p:cNvPr>
          <p:cNvSpPr>
            <a:spLocks noGrp="1"/>
          </p:cNvSpPr>
          <p:nvPr>
            <p:custDataLst>
              <p:tags r:id="rId7"/>
            </p:custDataLst>
          </p:nvPr>
        </p:nvSpPr>
        <p:spPr bwMode="gray">
          <a:xfrm>
            <a:off x="4237038" y="4519613"/>
            <a:ext cx="460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483E5E71-7BD1-440B-A3B0-A595B0CBA22A}" type="datetime'''''''''''''''''''''''''''''''-''''1''''''2'''''''',0'''''''">
              <a:rPr lang="ru-RU" altLang="en-US" sz="1400" smtClean="0"/>
              <a:pPr marL="0" indent="0" algn="ctr">
                <a:spcBef>
                  <a:spcPct val="0"/>
                </a:spcBef>
                <a:spcAft>
                  <a:spcPct val="0"/>
                </a:spcAft>
                <a:buNone/>
              </a:pPr>
              <a:t>-12,0</a:t>
            </a:fld>
            <a:endParaRPr lang="ru-RU" sz="1400" dirty="0">
              <a:latin typeface="+mn-lt"/>
              <a:sym typeface="+mn-lt"/>
            </a:endParaRPr>
          </a:p>
        </p:txBody>
      </p:sp>
      <p:sp>
        <p:nvSpPr>
          <p:cNvPr id="22" name="Text Placeholder 2">
            <a:extLst>
              <a:ext uri="{FF2B5EF4-FFF2-40B4-BE49-F238E27FC236}">
                <a16:creationId xmlns:a16="http://schemas.microsoft.com/office/drawing/2014/main" id="{1DD9B642-63D8-4A43-96D7-83005E3A291E}"/>
              </a:ext>
            </a:extLst>
          </p:cNvPr>
          <p:cNvSpPr>
            <a:spLocks noGrp="1"/>
          </p:cNvSpPr>
          <p:nvPr>
            <p:custDataLst>
              <p:tags r:id="rId8"/>
            </p:custDataLst>
          </p:nvPr>
        </p:nvSpPr>
        <p:spPr bwMode="gray">
          <a:xfrm>
            <a:off x="5859464" y="5186363"/>
            <a:ext cx="460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496ED4ED-0DBC-46F9-8E29-5AF8E39B7382}" type="datetime'''''''''-''''''''1''''''''''''''7'''''''''',''''''''''0'''''">
              <a:rPr lang="ru-RU" altLang="en-US" sz="1400" smtClean="0">
                <a:latin typeface="+mn-lt"/>
                <a:sym typeface="+mn-lt"/>
              </a:rPr>
              <a:pPr marL="0" indent="0" algn="ctr">
                <a:spcBef>
                  <a:spcPct val="0"/>
                </a:spcBef>
                <a:spcAft>
                  <a:spcPct val="0"/>
                </a:spcAft>
                <a:buNone/>
              </a:pPr>
              <a:t>-17,0</a:t>
            </a:fld>
            <a:endParaRPr lang="ru-RU" sz="1400" dirty="0">
              <a:latin typeface="+mn-lt"/>
              <a:sym typeface="+mn-lt"/>
            </a:endParaRPr>
          </a:p>
        </p:txBody>
      </p:sp>
      <p:sp>
        <p:nvSpPr>
          <p:cNvPr id="48" name="Rectangle 47">
            <a:extLst>
              <a:ext uri="{FF2B5EF4-FFF2-40B4-BE49-F238E27FC236}">
                <a16:creationId xmlns:a16="http://schemas.microsoft.com/office/drawing/2014/main" id="{3E4A060E-EF8F-4E0D-A3BD-0F3800BEC28A}"/>
              </a:ext>
            </a:extLst>
          </p:cNvPr>
          <p:cNvSpPr/>
          <p:nvPr/>
        </p:nvSpPr>
        <p:spPr>
          <a:xfrm>
            <a:off x="1409700" y="915145"/>
            <a:ext cx="8788699" cy="369332"/>
          </a:xfrm>
          <a:prstGeom prst="rect">
            <a:avLst/>
          </a:prstGeom>
        </p:spPr>
        <p:txBody>
          <a:bodyPr wrap="square">
            <a:spAutoFit/>
          </a:bodyPr>
          <a:lstStyle/>
          <a:p>
            <a:pPr algn="ctr"/>
            <a:r>
              <a:rPr lang="ru-RU" altLang="en-US" dirty="0">
                <a:sym typeface="+mn-lt"/>
              </a:rPr>
              <a:t>Снижение риска наступления первичной конечной точки</a:t>
            </a:r>
            <a:endParaRPr lang="ru-RU" dirty="0"/>
          </a:p>
        </p:txBody>
      </p:sp>
      <p:graphicFrame>
        <p:nvGraphicFramePr>
          <p:cNvPr id="35" name="Table 34">
            <a:extLst>
              <a:ext uri="{FF2B5EF4-FFF2-40B4-BE49-F238E27FC236}">
                <a16:creationId xmlns:a16="http://schemas.microsoft.com/office/drawing/2014/main" id="{B82BBEAF-7F9D-494D-A2B3-5AAEA739818F}"/>
              </a:ext>
            </a:extLst>
          </p:cNvPr>
          <p:cNvGraphicFramePr>
            <a:graphicFrameLocks noGrp="1"/>
          </p:cNvGraphicFramePr>
          <p:nvPr>
            <p:extLst>
              <p:ext uri="{D42A27DB-BD31-4B8C-83A1-F6EECF244321}">
                <p14:modId xmlns:p14="http://schemas.microsoft.com/office/powerpoint/2010/main" val="4166554661"/>
              </p:ext>
            </p:extLst>
          </p:nvPr>
        </p:nvGraphicFramePr>
        <p:xfrm>
          <a:off x="1993600" y="1298163"/>
          <a:ext cx="6495256" cy="1483360"/>
        </p:xfrm>
        <a:graphic>
          <a:graphicData uri="http://schemas.openxmlformats.org/drawingml/2006/table">
            <a:tbl>
              <a:tblPr firstRow="1" bandRow="1">
                <a:tableStyleId>{5C22544A-7EE6-4342-B048-85BDC9FD1C3A}</a:tableStyleId>
              </a:tblPr>
              <a:tblGrid>
                <a:gridCol w="1623814">
                  <a:extLst>
                    <a:ext uri="{9D8B030D-6E8A-4147-A177-3AD203B41FA5}">
                      <a16:colId xmlns:a16="http://schemas.microsoft.com/office/drawing/2014/main" val="3373543704"/>
                    </a:ext>
                  </a:extLst>
                </a:gridCol>
                <a:gridCol w="1623814">
                  <a:extLst>
                    <a:ext uri="{9D8B030D-6E8A-4147-A177-3AD203B41FA5}">
                      <a16:colId xmlns:a16="http://schemas.microsoft.com/office/drawing/2014/main" val="4291416825"/>
                    </a:ext>
                  </a:extLst>
                </a:gridCol>
                <a:gridCol w="1623814">
                  <a:extLst>
                    <a:ext uri="{9D8B030D-6E8A-4147-A177-3AD203B41FA5}">
                      <a16:colId xmlns:a16="http://schemas.microsoft.com/office/drawing/2014/main" val="396300338"/>
                    </a:ext>
                  </a:extLst>
                </a:gridCol>
                <a:gridCol w="1623814">
                  <a:extLst>
                    <a:ext uri="{9D8B030D-6E8A-4147-A177-3AD203B41FA5}">
                      <a16:colId xmlns:a16="http://schemas.microsoft.com/office/drawing/2014/main" val="148439550"/>
                    </a:ext>
                  </a:extLst>
                </a:gridCol>
              </a:tblGrid>
              <a:tr h="370840">
                <a:tc>
                  <a:txBody>
                    <a:bodyPr/>
                    <a:lstStyle/>
                    <a:p>
                      <a:r>
                        <a:rPr lang="ru-RU" dirty="0"/>
                        <a:t>Лет </a:t>
                      </a:r>
                    </a:p>
                  </a:txBody>
                  <a:tcPr/>
                </a:tc>
                <a:tc>
                  <a:txBody>
                    <a:bodyPr/>
                    <a:lstStyle/>
                    <a:p>
                      <a:pPr algn="ctr"/>
                      <a:r>
                        <a:rPr lang="ru-RU" sz="1400" dirty="0">
                          <a:solidFill>
                            <a:schemeClr val="tx1"/>
                          </a:solidFill>
                        </a:rPr>
                        <a:t>5,6</a:t>
                      </a:r>
                    </a:p>
                  </a:txBody>
                  <a:tcPr/>
                </a:tc>
                <a:tc>
                  <a:txBody>
                    <a:bodyPr/>
                    <a:lstStyle/>
                    <a:p>
                      <a:pPr algn="ctr"/>
                      <a:r>
                        <a:rPr lang="ru-RU" sz="1400" dirty="0">
                          <a:solidFill>
                            <a:schemeClr val="tx1"/>
                          </a:solidFill>
                        </a:rPr>
                        <a:t>9,8</a:t>
                      </a:r>
                    </a:p>
                  </a:txBody>
                  <a:tcPr/>
                </a:tc>
                <a:tc>
                  <a:txBody>
                    <a:bodyPr/>
                    <a:lstStyle/>
                    <a:p>
                      <a:pPr algn="ctr"/>
                      <a:r>
                        <a:rPr lang="ru-RU" sz="1400" dirty="0">
                          <a:solidFill>
                            <a:schemeClr val="tx1"/>
                          </a:solidFill>
                        </a:rPr>
                        <a:t>15</a:t>
                      </a:r>
                    </a:p>
                  </a:txBody>
                  <a:tcPr/>
                </a:tc>
                <a:extLst>
                  <a:ext uri="{0D108BD9-81ED-4DB2-BD59-A6C34878D82A}">
                    <a16:rowId xmlns:a16="http://schemas.microsoft.com/office/drawing/2014/main" val="951188061"/>
                  </a:ext>
                </a:extLst>
              </a:tr>
              <a:tr h="370840">
                <a:tc>
                  <a:txBody>
                    <a:bodyPr/>
                    <a:lstStyle/>
                    <a:p>
                      <a:r>
                        <a:rPr lang="ru-RU" dirty="0"/>
                        <a:t>ОР</a:t>
                      </a:r>
                    </a:p>
                  </a:txBody>
                  <a:tcPr/>
                </a:tc>
                <a:tc>
                  <a:txBody>
                    <a:bodyPr/>
                    <a:lstStyle/>
                    <a:p>
                      <a:pPr algn="ctr"/>
                      <a:r>
                        <a:rPr lang="ru-RU" sz="1400" dirty="0">
                          <a:solidFill>
                            <a:schemeClr val="tx1"/>
                          </a:solidFill>
                        </a:rPr>
                        <a:t>0,88</a:t>
                      </a:r>
                    </a:p>
                  </a:txBody>
                  <a:tcP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ru-RU" sz="1400" kern="1200" dirty="0">
                          <a:solidFill>
                            <a:schemeClr val="tx1"/>
                          </a:solidFill>
                          <a:latin typeface="+mn-lt"/>
                          <a:ea typeface="+mn-ea"/>
                          <a:cs typeface="+mn-cs"/>
                        </a:rPr>
                        <a:t>0,83</a:t>
                      </a:r>
                    </a:p>
                  </a:txBody>
                  <a:tcP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ru-RU" sz="1400" kern="1200" dirty="0">
                          <a:solidFill>
                            <a:schemeClr val="tx1"/>
                          </a:solidFill>
                          <a:latin typeface="+mn-lt"/>
                          <a:ea typeface="+mn-ea"/>
                          <a:cs typeface="+mn-cs"/>
                        </a:rPr>
                        <a:t>0,91</a:t>
                      </a:r>
                    </a:p>
                  </a:txBody>
                  <a:tcPr/>
                </a:tc>
                <a:extLst>
                  <a:ext uri="{0D108BD9-81ED-4DB2-BD59-A6C34878D82A}">
                    <a16:rowId xmlns:a16="http://schemas.microsoft.com/office/drawing/2014/main" val="717501338"/>
                  </a:ext>
                </a:extLst>
              </a:tr>
              <a:tr h="370840">
                <a:tc>
                  <a:txBody>
                    <a:bodyPr/>
                    <a:lstStyle/>
                    <a:p>
                      <a:r>
                        <a:rPr lang="ru-RU" dirty="0"/>
                        <a:t>ДИ</a:t>
                      </a:r>
                    </a:p>
                  </a:txBody>
                  <a:tcPr/>
                </a:tc>
                <a:tc>
                  <a:txBody>
                    <a:bodyPr/>
                    <a:lstStyle/>
                    <a:p>
                      <a:pPr algn="ctr"/>
                      <a:r>
                        <a:rPr lang="en-US" sz="1400" kern="1200" dirty="0">
                          <a:solidFill>
                            <a:schemeClr val="tx1"/>
                          </a:solidFill>
                          <a:latin typeface="+mn-lt"/>
                          <a:ea typeface="+mn-ea"/>
                          <a:cs typeface="+mn-cs"/>
                        </a:rPr>
                        <a:t>0.74 to 1.05</a:t>
                      </a:r>
                      <a:endParaRPr lang="ru-RU" sz="1400" dirty="0">
                        <a:solidFill>
                          <a:schemeClr val="tx1"/>
                        </a:solidFill>
                      </a:endParaRPr>
                    </a:p>
                  </a:txBody>
                  <a:tcP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0.70 to 0.99; </a:t>
                      </a:r>
                      <a:endParaRPr lang="ru-RU" sz="1400" kern="1200" dirty="0">
                        <a:solidFill>
                          <a:schemeClr val="tx1"/>
                        </a:solidFill>
                        <a:latin typeface="+mn-lt"/>
                        <a:ea typeface="+mn-ea"/>
                        <a:cs typeface="+mn-cs"/>
                      </a:endParaRPr>
                    </a:p>
                  </a:txBody>
                  <a:tcP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0.78 – 1.06</a:t>
                      </a:r>
                      <a:endParaRPr lang="ru-RU" sz="1400" kern="1200" dirty="0">
                        <a:solidFill>
                          <a:schemeClr val="tx1"/>
                        </a:solidFill>
                        <a:latin typeface="+mn-lt"/>
                        <a:ea typeface="+mn-ea"/>
                        <a:cs typeface="+mn-cs"/>
                      </a:endParaRPr>
                    </a:p>
                  </a:txBody>
                  <a:tcPr/>
                </a:tc>
                <a:extLst>
                  <a:ext uri="{0D108BD9-81ED-4DB2-BD59-A6C34878D82A}">
                    <a16:rowId xmlns:a16="http://schemas.microsoft.com/office/drawing/2014/main" val="1088137210"/>
                  </a:ext>
                </a:extLst>
              </a:tr>
              <a:tr h="370840">
                <a:tc>
                  <a:txBody>
                    <a:bodyPr/>
                    <a:lstStyle/>
                    <a:p>
                      <a:pPr marL="0" marR="0" lvl="0" indent="0" algn="l" defTabSz="727272"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latin typeface="+mn-lt"/>
                          <a:ea typeface="+mn-ea"/>
                          <a:cs typeface="+mn-cs"/>
                        </a:rPr>
                        <a:t>р</a:t>
                      </a:r>
                    </a:p>
                  </a:txBody>
                  <a:tcP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P=0.14</a:t>
                      </a:r>
                      <a:endParaRPr lang="ru-RU" sz="1400" kern="1200" dirty="0">
                        <a:solidFill>
                          <a:schemeClr val="tx1"/>
                        </a:solidFill>
                        <a:latin typeface="+mn-lt"/>
                        <a:ea typeface="+mn-ea"/>
                        <a:cs typeface="+mn-cs"/>
                      </a:endParaRPr>
                    </a:p>
                  </a:txBody>
                  <a:tcPr/>
                </a:tc>
                <a:tc>
                  <a:txBody>
                    <a:bodyPr/>
                    <a:lstStyle/>
                    <a:p>
                      <a:pPr marL="0" marR="0" lvl="0" indent="0" algn="ctr" defTabSz="727272"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P=0.04</a:t>
                      </a:r>
                      <a:endParaRPr lang="ru-RU" sz="1400" kern="1200" dirty="0">
                        <a:solidFill>
                          <a:schemeClr val="tx1"/>
                        </a:solidFill>
                        <a:latin typeface="+mn-lt"/>
                        <a:ea typeface="+mn-ea"/>
                        <a:cs typeface="+mn-cs"/>
                      </a:endParaRPr>
                    </a:p>
                  </a:txBody>
                  <a:tcPr/>
                </a:tc>
                <a:tc>
                  <a:txBody>
                    <a:bodyPr/>
                    <a:lstStyle/>
                    <a:p>
                      <a:pPr algn="ctr"/>
                      <a:endParaRPr lang="ru-RU" sz="1400" dirty="0">
                        <a:solidFill>
                          <a:schemeClr val="tx1"/>
                        </a:solidFill>
                      </a:endParaRPr>
                    </a:p>
                  </a:txBody>
                  <a:tcPr/>
                </a:tc>
                <a:extLst>
                  <a:ext uri="{0D108BD9-81ED-4DB2-BD59-A6C34878D82A}">
                    <a16:rowId xmlns:a16="http://schemas.microsoft.com/office/drawing/2014/main" val="2197814516"/>
                  </a:ext>
                </a:extLst>
              </a:tr>
            </a:tbl>
          </a:graphicData>
        </a:graphic>
      </p:graphicFrame>
      <p:cxnSp>
        <p:nvCxnSpPr>
          <p:cNvPr id="14" name="Straight Connector 13">
            <a:extLst>
              <a:ext uri="{FF2B5EF4-FFF2-40B4-BE49-F238E27FC236}">
                <a16:creationId xmlns:a16="http://schemas.microsoft.com/office/drawing/2014/main" id="{6229F3A7-57EE-4C25-9199-E6C58BE9F272}"/>
              </a:ext>
            </a:extLst>
          </p:cNvPr>
          <p:cNvCxnSpPr/>
          <p:nvPr/>
        </p:nvCxnSpPr>
        <p:spPr>
          <a:xfrm>
            <a:off x="5229225" y="2895600"/>
            <a:ext cx="0" cy="2371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520AD6-D708-4044-A86E-77AFA00E4048}"/>
              </a:ext>
            </a:extLst>
          </p:cNvPr>
          <p:cNvCxnSpPr/>
          <p:nvPr/>
        </p:nvCxnSpPr>
        <p:spPr>
          <a:xfrm>
            <a:off x="6877050" y="2895600"/>
            <a:ext cx="0" cy="23717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2C55D4F9-E56C-4A23-9ABC-B2A7D3479EF5}"/>
              </a:ext>
            </a:extLst>
          </p:cNvPr>
          <p:cNvSpPr>
            <a:spLocks noGrp="1"/>
          </p:cNvSpPr>
          <p:nvPr>
            <p:ph type="sldNum" sz="quarter" idx="12"/>
          </p:nvPr>
        </p:nvSpPr>
        <p:spPr/>
        <p:txBody>
          <a:bodyPr/>
          <a:lstStyle/>
          <a:p>
            <a:fld id="{5F3F9096-8ED8-4F14-8F69-892A89853C22}" type="slidenum">
              <a:rPr lang="ru-RU" smtClean="0"/>
              <a:t>63</a:t>
            </a:fld>
            <a:endParaRPr lang="ru-RU" dirty="0"/>
          </a:p>
        </p:txBody>
      </p:sp>
    </p:spTree>
    <p:extLst>
      <p:ext uri="{BB962C8B-B14F-4D97-AF65-F5344CB8AC3E}">
        <p14:creationId xmlns:p14="http://schemas.microsoft.com/office/powerpoint/2010/main" val="1792383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3A7AF1-345E-46E9-A51E-D1BDDA61CE9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1" name="think-cell Slide" r:id="rId5" imgW="362" imgH="362" progId="TCLayout.ActiveDocument.1">
                  <p:embed/>
                </p:oleObj>
              </mc:Choice>
              <mc:Fallback>
                <p:oleObj name="think-cell Slide" r:id="rId5" imgW="362" imgH="362" progId="TCLayout.ActiveDocument.1">
                  <p:embed/>
                  <p:pic>
                    <p:nvPicPr>
                      <p:cNvPr id="5" name="Object 4" hidden="1">
                        <a:extLst>
                          <a:ext uri="{FF2B5EF4-FFF2-40B4-BE49-F238E27FC236}">
                            <a16:creationId xmlns:a16="http://schemas.microsoft.com/office/drawing/2014/main" id="{143A7AF1-345E-46E9-A51E-D1BDDA61CE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5945367-4972-4D29-A4CD-76E44313330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400" dirty="0">
              <a:latin typeface="DINPro-Medium" panose="02000503030000020004" pitchFamily="50" charset="0"/>
              <a:ea typeface="+mj-ea"/>
              <a:cs typeface="+mj-cs"/>
              <a:sym typeface="DINPro-Medium" panose="02000503030000020004" pitchFamily="50" charset="0"/>
            </a:endParaRPr>
          </a:p>
        </p:txBody>
      </p:sp>
      <p:sp>
        <p:nvSpPr>
          <p:cNvPr id="3" name="Rectangle 2">
            <a:extLst>
              <a:ext uri="{FF2B5EF4-FFF2-40B4-BE49-F238E27FC236}">
                <a16:creationId xmlns:a16="http://schemas.microsoft.com/office/drawing/2014/main" id="{6CC84511-9B2A-442E-9ED0-06D4048070E6}"/>
              </a:ext>
            </a:extLst>
          </p:cNvPr>
          <p:cNvSpPr/>
          <p:nvPr/>
        </p:nvSpPr>
        <p:spPr>
          <a:xfrm>
            <a:off x="1158240" y="1813173"/>
            <a:ext cx="9885680" cy="1200329"/>
          </a:xfrm>
          <a:prstGeom prst="rect">
            <a:avLst/>
          </a:prstGeom>
        </p:spPr>
        <p:txBody>
          <a:bodyPr wrap="square">
            <a:spAutoFit/>
          </a:bodyPr>
          <a:lstStyle/>
          <a:p>
            <a:pPr marL="342900" indent="-342900">
              <a:buFont typeface="+mj-lt"/>
              <a:buAutoNum type="arabicPeriod"/>
            </a:pPr>
            <a:r>
              <a:rPr lang="ru-RU" dirty="0"/>
              <a:t>97% участников исследования мужчины -</a:t>
            </a:r>
            <a:r>
              <a:rPr lang="en-US" dirty="0"/>
              <a:t>&gt;</a:t>
            </a:r>
            <a:r>
              <a:rPr lang="ru-RU" dirty="0"/>
              <a:t> неясно, будут ли такие же результаты обнаружены у женщин</a:t>
            </a:r>
          </a:p>
          <a:p>
            <a:pPr marL="342900" indent="-342900">
              <a:buFont typeface="+mj-lt"/>
              <a:buAutoNum type="arabicPeriod"/>
            </a:pPr>
            <a:r>
              <a:rPr lang="ru-RU" dirty="0"/>
              <a:t>Исследование небольшое (с 657 первичных конечных точек (сердечно-сосудистые события) за 15 лет</a:t>
            </a:r>
          </a:p>
        </p:txBody>
      </p:sp>
      <p:sp>
        <p:nvSpPr>
          <p:cNvPr id="4" name="Title 2">
            <a:extLst>
              <a:ext uri="{FF2B5EF4-FFF2-40B4-BE49-F238E27FC236}">
                <a16:creationId xmlns:a16="http://schemas.microsoft.com/office/drawing/2014/main" id="{67F36B24-5432-4C89-8CFD-EF0CB116EC60}"/>
              </a:ext>
            </a:extLst>
          </p:cNvPr>
          <p:cNvSpPr>
            <a:spLocks noGrp="1"/>
          </p:cNvSpPr>
          <p:nvPr>
            <p:ph type="title"/>
          </p:nvPr>
        </p:nvSpPr>
        <p:spPr/>
        <p:txBody>
          <a:bodyPr>
            <a:normAutofit/>
          </a:bodyPr>
          <a:lstStyle/>
          <a:p>
            <a:r>
              <a:rPr lang="ru-RU" altLang="ru-RU" sz="2400" dirty="0"/>
              <a:t>Исследование VADT:</a:t>
            </a:r>
            <a:endParaRPr lang="ru-RU" dirty="0">
              <a:latin typeface="+mj-lt"/>
            </a:endParaRPr>
          </a:p>
        </p:txBody>
      </p:sp>
      <p:sp>
        <p:nvSpPr>
          <p:cNvPr id="7" name="TextBox 6">
            <a:extLst>
              <a:ext uri="{FF2B5EF4-FFF2-40B4-BE49-F238E27FC236}">
                <a16:creationId xmlns:a16="http://schemas.microsoft.com/office/drawing/2014/main" id="{83BAF63F-3126-4A02-B0AE-6C00828B60B2}"/>
              </a:ext>
            </a:extLst>
          </p:cNvPr>
          <p:cNvSpPr txBox="1"/>
          <p:nvPr/>
        </p:nvSpPr>
        <p:spPr>
          <a:xfrm>
            <a:off x="609601" y="1142410"/>
            <a:ext cx="3142207" cy="369332"/>
          </a:xfrm>
          <a:prstGeom prst="rect">
            <a:avLst/>
          </a:prstGeom>
          <a:noFill/>
        </p:spPr>
        <p:txBody>
          <a:bodyPr wrap="none" rtlCol="0">
            <a:spAutoFit/>
          </a:bodyPr>
          <a:lstStyle/>
          <a:p>
            <a:r>
              <a:rPr lang="ru-RU" dirty="0"/>
              <a:t>Ограничения исследования</a:t>
            </a:r>
          </a:p>
        </p:txBody>
      </p:sp>
      <p:pic>
        <p:nvPicPr>
          <p:cNvPr id="8" name="Picture 7">
            <a:extLst>
              <a:ext uri="{FF2B5EF4-FFF2-40B4-BE49-F238E27FC236}">
                <a16:creationId xmlns:a16="http://schemas.microsoft.com/office/drawing/2014/main" id="{12ED5809-26B3-433E-8A92-67BEB1DAD9A0}"/>
              </a:ext>
            </a:extLst>
          </p:cNvPr>
          <p:cNvPicPr>
            <a:picLocks noChangeAspect="1"/>
          </p:cNvPicPr>
          <p:nvPr/>
        </p:nvPicPr>
        <p:blipFill rotWithShape="1">
          <a:blip r:embed="rId7"/>
          <a:srcRect l="1801" t="66301"/>
          <a:stretch/>
        </p:blipFill>
        <p:spPr>
          <a:xfrm>
            <a:off x="2535956" y="3985696"/>
            <a:ext cx="6569945" cy="1590674"/>
          </a:xfrm>
          <a:prstGeom prst="rect">
            <a:avLst/>
          </a:prstGeom>
        </p:spPr>
      </p:pic>
      <p:sp>
        <p:nvSpPr>
          <p:cNvPr id="2" name="Slide Number Placeholder 1">
            <a:extLst>
              <a:ext uri="{FF2B5EF4-FFF2-40B4-BE49-F238E27FC236}">
                <a16:creationId xmlns:a16="http://schemas.microsoft.com/office/drawing/2014/main" id="{82CF4CAA-2CB5-4A2D-A2CE-6D56D10E4C32}"/>
              </a:ext>
            </a:extLst>
          </p:cNvPr>
          <p:cNvSpPr>
            <a:spLocks noGrp="1"/>
          </p:cNvSpPr>
          <p:nvPr>
            <p:ph type="sldNum" sz="quarter" idx="12"/>
          </p:nvPr>
        </p:nvSpPr>
        <p:spPr/>
        <p:txBody>
          <a:bodyPr/>
          <a:lstStyle/>
          <a:p>
            <a:fld id="{5F3F9096-8ED8-4F14-8F69-892A89853C22}" type="slidenum">
              <a:rPr lang="ru-RU" smtClean="0"/>
              <a:t>64</a:t>
            </a:fld>
            <a:endParaRPr lang="ru-RU" dirty="0"/>
          </a:p>
        </p:txBody>
      </p:sp>
    </p:spTree>
    <p:extLst>
      <p:ext uri="{BB962C8B-B14F-4D97-AF65-F5344CB8AC3E}">
        <p14:creationId xmlns:p14="http://schemas.microsoft.com/office/powerpoint/2010/main" val="1218757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a:extLst>
              <a:ext uri="{FF2B5EF4-FFF2-40B4-BE49-F238E27FC236}">
                <a16:creationId xmlns:a16="http://schemas.microsoft.com/office/drawing/2014/main" id="{526D847E-26B3-43DF-9F87-47A9094843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2719" y="94770"/>
            <a:ext cx="6549729" cy="6763230"/>
          </a:xfrm>
        </p:spPr>
      </p:pic>
      <p:sp>
        <p:nvSpPr>
          <p:cNvPr id="2" name="Slide Number Placeholder 1">
            <a:extLst>
              <a:ext uri="{FF2B5EF4-FFF2-40B4-BE49-F238E27FC236}">
                <a16:creationId xmlns:a16="http://schemas.microsoft.com/office/drawing/2014/main" id="{83052A5B-7B63-4A1B-8AFE-1678B7A05C08}"/>
              </a:ext>
            </a:extLst>
          </p:cNvPr>
          <p:cNvSpPr>
            <a:spLocks noGrp="1"/>
          </p:cNvSpPr>
          <p:nvPr>
            <p:ph type="sldNum" sz="quarter" idx="4"/>
          </p:nvPr>
        </p:nvSpPr>
        <p:spPr/>
        <p:txBody>
          <a:bodyPr/>
          <a:lstStyle/>
          <a:p>
            <a:fld id="{4E810A67-170D-4C73-8E29-995CD80C41FC}" type="slidenum">
              <a:rPr lang="en-GB" smtClean="0">
                <a:solidFill>
                  <a:srgbClr val="FFFFFF"/>
                </a:solidFill>
              </a:rPr>
              <a:pPr/>
              <a:t>65</a:t>
            </a:fld>
            <a:endParaRPr lang="en-GB">
              <a:solidFill>
                <a:srgbClr val="FFFFFF"/>
              </a:solidFill>
            </a:endParaRPr>
          </a:p>
        </p:txBody>
      </p:sp>
    </p:spTree>
    <p:extLst>
      <p:ext uri="{BB962C8B-B14F-4D97-AF65-F5344CB8AC3E}">
        <p14:creationId xmlns:p14="http://schemas.microsoft.com/office/powerpoint/2010/main" val="4175963354"/>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1219837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13" imgW="362" imgH="362" progId="TCLayout.ActiveDocument.1">
                  <p:embed/>
                </p:oleObj>
              </mc:Choice>
              <mc:Fallback>
                <p:oleObj name="think-cell Slide" r:id="rId13"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r>
              <a:rPr lang="ru-RU" altLang="en-US" dirty="0"/>
              <a:t>Программа</a:t>
            </a:r>
            <a:endParaRPr lang="ru-RU" dirty="0"/>
          </a:p>
        </p:txBody>
      </p:sp>
      <p:sp>
        <p:nvSpPr>
          <p:cNvPr id="47" name="Text Placeholder 2">
            <a:hlinkClick r:id="rId15" action="ppaction://hlinksldjump"/>
            <a:extLst>
              <a:ext uri="{FF2B5EF4-FFF2-40B4-BE49-F238E27FC236}">
                <a16:creationId xmlns:a16="http://schemas.microsoft.com/office/drawing/2014/main" id="{A11DCE90-CAAE-4912-A1D0-F209C6C452B9}"/>
              </a:ext>
            </a:extLst>
          </p:cNvPr>
          <p:cNvSpPr>
            <a:spLocks noGrp="1"/>
          </p:cNvSpPr>
          <p:nvPr>
            <p:custDataLst>
              <p:tags r:id="rId4"/>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43" name="Text Placeholder 2">
            <a:hlinkClick r:id="rId16" action="ppaction://hlinksldjump"/>
            <a:extLst>
              <a:ext uri="{FF2B5EF4-FFF2-40B4-BE49-F238E27FC236}">
                <a16:creationId xmlns:a16="http://schemas.microsoft.com/office/drawing/2014/main" id="{A8F2612E-A451-4B7F-A08F-C6CB664579B4}"/>
              </a:ext>
            </a:extLst>
          </p:cNvPr>
          <p:cNvSpPr>
            <a:spLocks noGrp="1"/>
          </p:cNvSpPr>
          <p:nvPr>
            <p:custDataLst>
              <p:tags r:id="rId5"/>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7" action="ppaction://hlinksldjump"/>
            <a:extLst>
              <a:ext uri="{FF2B5EF4-FFF2-40B4-BE49-F238E27FC236}">
                <a16:creationId xmlns:a16="http://schemas.microsoft.com/office/drawing/2014/main" id="{904DAC04-7BE0-49A7-A7C0-D9DE8104D1C7}"/>
              </a:ext>
            </a:extLst>
          </p:cNvPr>
          <p:cNvSpPr>
            <a:spLocks noGrp="1"/>
          </p:cNvSpPr>
          <p:nvPr>
            <p:custDataLst>
              <p:tags r:id="rId6"/>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26" name="Text Placeholder 2">
            <a:extLst>
              <a:ext uri="{FF2B5EF4-FFF2-40B4-BE49-F238E27FC236}">
                <a16:creationId xmlns:a16="http://schemas.microsoft.com/office/drawing/2014/main" id="{32F55FCF-D7D9-4F88-AE04-B041C897904B}"/>
              </a:ext>
            </a:extLst>
          </p:cNvPr>
          <p:cNvSpPr>
            <a:spLocks noGrp="1"/>
          </p:cNvSpPr>
          <p:nvPr>
            <p:custDataLst>
              <p:tags r:id="rId7"/>
            </p:custDataLst>
          </p:nvPr>
        </p:nvSpPr>
        <p:spPr bwMode="gray">
          <a:xfrm>
            <a:off x="4183064" y="3094038"/>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bg1"/>
                </a:solidFill>
              </a:rPr>
              <a:t>ЧЕЛОВЕЧЕСКИЕ ИНСУЛИНЫ </a:t>
            </a:r>
            <a:r>
              <a:rPr lang="en-US" dirty="0">
                <a:solidFill>
                  <a:schemeClr val="bg1"/>
                </a:solidFill>
              </a:rPr>
              <a:t>VS </a:t>
            </a:r>
            <a:r>
              <a:rPr lang="ru-RU" dirty="0">
                <a:solidFill>
                  <a:schemeClr val="bg1"/>
                </a:solidFill>
              </a:rPr>
              <a:t>АНАЛОГИ </a:t>
            </a:r>
          </a:p>
        </p:txBody>
      </p:sp>
      <p:sp>
        <p:nvSpPr>
          <p:cNvPr id="19" name="Text Placeholder 2">
            <a:hlinkClick r:id="rId18" action="ppaction://hlinksldjump"/>
            <a:extLst>
              <a:ext uri="{FF2B5EF4-FFF2-40B4-BE49-F238E27FC236}">
                <a16:creationId xmlns:a16="http://schemas.microsoft.com/office/drawing/2014/main" id="{5ADAFFA4-4086-4A77-BF85-15E563D0359E}"/>
              </a:ext>
            </a:extLst>
          </p:cNvPr>
          <p:cNvSpPr>
            <a:spLocks noGrp="1"/>
          </p:cNvSpPr>
          <p:nvPr>
            <p:custDataLst>
              <p:tags r:id="rId8"/>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20" name="Text Placeholder 2">
            <a:hlinkClick r:id="rId19" action="ppaction://hlinksldjump"/>
            <a:extLst>
              <a:ext uri="{FF2B5EF4-FFF2-40B4-BE49-F238E27FC236}">
                <a16:creationId xmlns:a16="http://schemas.microsoft.com/office/drawing/2014/main" id="{A68ECAEA-7685-4B3D-B6D8-666367EDADEF}"/>
              </a:ext>
            </a:extLst>
          </p:cNvPr>
          <p:cNvSpPr>
            <a:spLocks noGrp="1"/>
          </p:cNvSpPr>
          <p:nvPr>
            <p:custDataLst>
              <p:tags r:id="rId9"/>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32" name="Text Placeholder 2">
            <a:hlinkClick r:id="rId20" action="ppaction://hlinksldjump"/>
            <a:extLst>
              <a:ext uri="{FF2B5EF4-FFF2-40B4-BE49-F238E27FC236}">
                <a16:creationId xmlns:a16="http://schemas.microsoft.com/office/drawing/2014/main" id="{536B056D-B2D3-4068-A512-9FCC0905D8FA}"/>
              </a:ext>
            </a:extLst>
          </p:cNvPr>
          <p:cNvSpPr>
            <a:spLocks noGrp="1"/>
          </p:cNvSpPr>
          <p:nvPr>
            <p:custDataLst>
              <p:tags r:id="rId10"/>
            </p:custDataLst>
          </p:nvPr>
        </p:nvSpPr>
        <p:spPr bwMode="gray">
          <a:xfrm>
            <a:off x="4183064" y="40973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3" name="Text Placeholder 2">
            <a:hlinkClick r:id="rId21" action="ppaction://hlinksldjump"/>
            <a:extLst>
              <a:ext uri="{FF2B5EF4-FFF2-40B4-BE49-F238E27FC236}">
                <a16:creationId xmlns:a16="http://schemas.microsoft.com/office/drawing/2014/main" id="{690D85EE-6210-4E5B-BA31-DE89B71608BA}"/>
              </a:ext>
            </a:extLst>
          </p:cNvPr>
          <p:cNvSpPr>
            <a:spLocks noGrp="1"/>
          </p:cNvSpPr>
          <p:nvPr>
            <p:custDataLst>
              <p:tags r:id="rId11"/>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66</a:t>
            </a:fld>
            <a:endParaRPr lang="ru-RU" dirty="0"/>
          </a:p>
        </p:txBody>
      </p:sp>
    </p:spTree>
    <p:extLst>
      <p:ext uri="{BB962C8B-B14F-4D97-AF65-F5344CB8AC3E}">
        <p14:creationId xmlns:p14="http://schemas.microsoft.com/office/powerpoint/2010/main" val="3017245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43B3BE-5D3D-4F1A-AF0E-B23E2B430C6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6" imgW="362" imgH="362" progId="TCLayout.ActiveDocument.1">
                  <p:embed/>
                </p:oleObj>
              </mc:Choice>
              <mc:Fallback>
                <p:oleObj name="think-cell Slide" r:id="rId6" imgW="362" imgH="362" progId="TCLayout.ActiveDocument.1">
                  <p:embed/>
                  <p:pic>
                    <p:nvPicPr>
                      <p:cNvPr id="5" name="Object 4" hidden="1">
                        <a:extLst>
                          <a:ext uri="{FF2B5EF4-FFF2-40B4-BE49-F238E27FC236}">
                            <a16:creationId xmlns:a16="http://schemas.microsoft.com/office/drawing/2014/main" id="{E943B3BE-5D3D-4F1A-AF0E-B23E2B430C6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A09FA9-E504-4642-B7E7-AD8F9A06F1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C15C1FB0-EF7B-4F2E-96F1-018533EBDB4F}"/>
              </a:ext>
            </a:extLst>
          </p:cNvPr>
          <p:cNvSpPr>
            <a:spLocks noGrp="1"/>
          </p:cNvSpPr>
          <p:nvPr>
            <p:ph type="title"/>
          </p:nvPr>
        </p:nvSpPr>
        <p:spPr/>
        <p:txBody>
          <a:bodyPr>
            <a:normAutofit/>
          </a:bodyPr>
          <a:lstStyle/>
          <a:p>
            <a:r>
              <a:rPr lang="ru-RU" dirty="0"/>
              <a:t>Человеческий инсулин </a:t>
            </a:r>
            <a:r>
              <a:rPr lang="en-US" dirty="0"/>
              <a:t>vs </a:t>
            </a:r>
            <a:r>
              <a:rPr lang="ru-RU" dirty="0"/>
              <a:t>Аналоги для пациентов с СД2</a:t>
            </a:r>
          </a:p>
        </p:txBody>
      </p:sp>
      <p:sp>
        <p:nvSpPr>
          <p:cNvPr id="3" name="Slide Number Placeholder 2">
            <a:extLst>
              <a:ext uri="{FF2B5EF4-FFF2-40B4-BE49-F238E27FC236}">
                <a16:creationId xmlns:a16="http://schemas.microsoft.com/office/drawing/2014/main" id="{5824D67F-0D6C-4861-9485-61444661202C}"/>
              </a:ext>
            </a:extLst>
          </p:cNvPr>
          <p:cNvSpPr>
            <a:spLocks noGrp="1"/>
          </p:cNvSpPr>
          <p:nvPr>
            <p:ph type="sldNum" sz="quarter" idx="12"/>
          </p:nvPr>
        </p:nvSpPr>
        <p:spPr/>
        <p:txBody>
          <a:bodyPr/>
          <a:lstStyle/>
          <a:p>
            <a:fld id="{5F3F9096-8ED8-4F14-8F69-892A89853C22}" type="slidenum">
              <a:rPr lang="ru-RU" smtClean="0"/>
              <a:t>67</a:t>
            </a:fld>
            <a:endParaRPr lang="ru-RU" dirty="0"/>
          </a:p>
        </p:txBody>
      </p:sp>
      <p:sp>
        <p:nvSpPr>
          <p:cNvPr id="11" name="Rectangle 10">
            <a:extLst>
              <a:ext uri="{FF2B5EF4-FFF2-40B4-BE49-F238E27FC236}">
                <a16:creationId xmlns:a16="http://schemas.microsoft.com/office/drawing/2014/main" id="{83CD3B42-E339-45CB-93BA-18F96C21D0F1}"/>
              </a:ext>
            </a:extLst>
          </p:cNvPr>
          <p:cNvSpPr/>
          <p:nvPr/>
        </p:nvSpPr>
        <p:spPr>
          <a:xfrm>
            <a:off x="317500" y="6192364"/>
            <a:ext cx="6896100" cy="600164"/>
          </a:xfrm>
          <a:prstGeom prst="rect">
            <a:avLst/>
          </a:prstGeom>
        </p:spPr>
        <p:txBody>
          <a:bodyPr wrap="square">
            <a:spAutoFit/>
          </a:bodyPr>
          <a:lstStyle/>
          <a:p>
            <a:r>
              <a:rPr lang="en-US" sz="1100" b="1" dirty="0"/>
              <a:t>1311-P — 2018    [Board 1311-P] ADA   </a:t>
            </a:r>
          </a:p>
          <a:p>
            <a:r>
              <a:rPr lang="en-US" sz="1100" b="1" dirty="0"/>
              <a:t>Does Initiation of Basal Insulin Analogs in Patients with Type 2 Diabetes Mellitus Confer Advantages over Neutral Protamine Hagedorn (NPH) for Severe Hypoglycemia and Glycemic Control?</a:t>
            </a:r>
          </a:p>
        </p:txBody>
      </p:sp>
    </p:spTree>
    <p:extLst>
      <p:ext uri="{BB962C8B-B14F-4D97-AF65-F5344CB8AC3E}">
        <p14:creationId xmlns:p14="http://schemas.microsoft.com/office/powerpoint/2010/main" val="1734964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43B3BE-5D3D-4F1A-AF0E-B23E2B430C6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6" imgW="362" imgH="362" progId="TCLayout.ActiveDocument.1">
                  <p:embed/>
                </p:oleObj>
              </mc:Choice>
              <mc:Fallback>
                <p:oleObj name="think-cell Slide" r:id="rId6" imgW="362" imgH="362" progId="TCLayout.ActiveDocument.1">
                  <p:embed/>
                  <p:pic>
                    <p:nvPicPr>
                      <p:cNvPr id="5" name="Object 4" hidden="1">
                        <a:extLst>
                          <a:ext uri="{FF2B5EF4-FFF2-40B4-BE49-F238E27FC236}">
                            <a16:creationId xmlns:a16="http://schemas.microsoft.com/office/drawing/2014/main" id="{E943B3BE-5D3D-4F1A-AF0E-B23E2B430C6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A09FA9-E504-4642-B7E7-AD8F9A06F1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C15C1FB0-EF7B-4F2E-96F1-018533EBDB4F}"/>
              </a:ext>
            </a:extLst>
          </p:cNvPr>
          <p:cNvSpPr>
            <a:spLocks noGrp="1"/>
          </p:cNvSpPr>
          <p:nvPr>
            <p:ph type="title"/>
          </p:nvPr>
        </p:nvSpPr>
        <p:spPr/>
        <p:txBody>
          <a:bodyPr>
            <a:normAutofit/>
          </a:bodyPr>
          <a:lstStyle/>
          <a:p>
            <a:r>
              <a:rPr lang="ru-RU" dirty="0"/>
              <a:t>Человеческий инсулин </a:t>
            </a:r>
            <a:r>
              <a:rPr lang="en-US" dirty="0"/>
              <a:t>vs </a:t>
            </a:r>
            <a:r>
              <a:rPr lang="ru-RU" dirty="0"/>
              <a:t>Аналоги для пациентов с СД2</a:t>
            </a:r>
          </a:p>
        </p:txBody>
      </p:sp>
      <p:sp>
        <p:nvSpPr>
          <p:cNvPr id="3" name="Slide Number Placeholder 2">
            <a:extLst>
              <a:ext uri="{FF2B5EF4-FFF2-40B4-BE49-F238E27FC236}">
                <a16:creationId xmlns:a16="http://schemas.microsoft.com/office/drawing/2014/main" id="{5824D67F-0D6C-4861-9485-61444661202C}"/>
              </a:ext>
            </a:extLst>
          </p:cNvPr>
          <p:cNvSpPr>
            <a:spLocks noGrp="1"/>
          </p:cNvSpPr>
          <p:nvPr>
            <p:ph type="sldNum" sz="quarter" idx="12"/>
          </p:nvPr>
        </p:nvSpPr>
        <p:spPr/>
        <p:txBody>
          <a:bodyPr/>
          <a:lstStyle/>
          <a:p>
            <a:fld id="{5F3F9096-8ED8-4F14-8F69-892A89853C22}" type="slidenum">
              <a:rPr lang="ru-RU" smtClean="0"/>
              <a:t>68</a:t>
            </a:fld>
            <a:endParaRPr lang="ru-RU" dirty="0"/>
          </a:p>
        </p:txBody>
      </p:sp>
      <p:sp>
        <p:nvSpPr>
          <p:cNvPr id="11" name="Rectangle 10">
            <a:extLst>
              <a:ext uri="{FF2B5EF4-FFF2-40B4-BE49-F238E27FC236}">
                <a16:creationId xmlns:a16="http://schemas.microsoft.com/office/drawing/2014/main" id="{83CD3B42-E339-45CB-93BA-18F96C21D0F1}"/>
              </a:ext>
            </a:extLst>
          </p:cNvPr>
          <p:cNvSpPr/>
          <p:nvPr/>
        </p:nvSpPr>
        <p:spPr>
          <a:xfrm>
            <a:off x="317500" y="6192364"/>
            <a:ext cx="6896100" cy="600164"/>
          </a:xfrm>
          <a:prstGeom prst="rect">
            <a:avLst/>
          </a:prstGeom>
        </p:spPr>
        <p:txBody>
          <a:bodyPr wrap="square">
            <a:spAutoFit/>
          </a:bodyPr>
          <a:lstStyle/>
          <a:p>
            <a:r>
              <a:rPr lang="en-US" sz="1100" dirty="0" err="1"/>
              <a:t>Lipska</a:t>
            </a:r>
            <a:r>
              <a:rPr lang="en-US" sz="1100" dirty="0"/>
              <a:t>, Kasia J., et al. "Association of initiation of basal insulin analogs vs neutral protamine Hagedorn insulin with hypoglycemia-related emergency department visits or hospital admissions and with glycemic control in patients with type 2 diabetes." </a:t>
            </a:r>
            <a:r>
              <a:rPr lang="en-US" sz="1100" i="1" dirty="0"/>
              <a:t>JAMA</a:t>
            </a:r>
            <a:r>
              <a:rPr lang="en-US" sz="1100" dirty="0"/>
              <a:t> (2018).</a:t>
            </a:r>
            <a:endParaRPr lang="en-US" sz="800" b="1" dirty="0"/>
          </a:p>
        </p:txBody>
      </p:sp>
      <p:sp>
        <p:nvSpPr>
          <p:cNvPr id="6" name="Rectangle 5">
            <a:extLst>
              <a:ext uri="{FF2B5EF4-FFF2-40B4-BE49-F238E27FC236}">
                <a16:creationId xmlns:a16="http://schemas.microsoft.com/office/drawing/2014/main" id="{37BA02AF-EC97-4EF0-AA48-0007E91A8CBD}"/>
              </a:ext>
            </a:extLst>
          </p:cNvPr>
          <p:cNvSpPr/>
          <p:nvPr/>
        </p:nvSpPr>
        <p:spPr>
          <a:xfrm>
            <a:off x="4554079" y="1604652"/>
            <a:ext cx="6723521" cy="4278094"/>
          </a:xfrm>
          <a:prstGeom prst="rect">
            <a:avLst/>
          </a:prstGeom>
        </p:spPr>
        <p:txBody>
          <a:bodyPr wrap="square">
            <a:spAutoFit/>
          </a:bodyPr>
          <a:lstStyle/>
          <a:p>
            <a:r>
              <a:rPr lang="ru-RU" sz="1600" dirty="0"/>
              <a:t>25489 пациентов: </a:t>
            </a:r>
            <a:endParaRPr lang="en-US" sz="1600" dirty="0"/>
          </a:p>
          <a:p>
            <a:r>
              <a:rPr lang="en-US" sz="1600" dirty="0"/>
              <a:t>C</a:t>
            </a:r>
            <a:r>
              <a:rPr lang="ru-RU" sz="1600" dirty="0"/>
              <a:t>редний возраст: 60,2 года, </a:t>
            </a:r>
          </a:p>
          <a:p>
            <a:r>
              <a:rPr lang="ru-RU" sz="1600" dirty="0"/>
              <a:t>51,9% белых, 46,8% женщин. </a:t>
            </a:r>
          </a:p>
          <a:p>
            <a:endParaRPr lang="ru-RU" sz="1600" dirty="0"/>
          </a:p>
          <a:p>
            <a:r>
              <a:rPr lang="ru-RU" sz="1600" dirty="0"/>
              <a:t>Средний период наблюдения 1,7 года </a:t>
            </a:r>
          </a:p>
          <a:p>
            <a:endParaRPr lang="ru-RU" sz="1600" dirty="0"/>
          </a:p>
          <a:p>
            <a:r>
              <a:rPr lang="ru-RU" sz="1600" b="1" dirty="0"/>
              <a:t>Аналоги</a:t>
            </a:r>
          </a:p>
          <a:p>
            <a:r>
              <a:rPr lang="ru-RU" sz="1600" dirty="0"/>
              <a:t>39 госпитализаций в отделение неотложной помощи по поводу гипогликемии  среди 1928 пациентов (11,9 случая [95% ДИ, 8,1-15,6] на 1000 человеко-лет)</a:t>
            </a:r>
          </a:p>
          <a:p>
            <a:endParaRPr lang="ru-RU" sz="1600" dirty="0"/>
          </a:p>
          <a:p>
            <a:r>
              <a:rPr lang="ru-RU" sz="1600" b="1" dirty="0"/>
              <a:t>НПХ</a:t>
            </a:r>
          </a:p>
          <a:p>
            <a:r>
              <a:rPr lang="ru-RU" sz="1600" dirty="0"/>
              <a:t>354 госпитализаций на 23 561 пациентов (8,8 случая [95% ДИ, 7,9-9,8] на 1000 человеко-лет) </a:t>
            </a:r>
          </a:p>
          <a:p>
            <a:endParaRPr lang="ru-RU" sz="1600" dirty="0"/>
          </a:p>
          <a:p>
            <a:r>
              <a:rPr lang="ru-RU" sz="1600" dirty="0"/>
              <a:t>(разница между группами, 3,1 случая [95% ДИ, -1,5-7,7% ] на 1000 человеко-лет, P = .07). </a:t>
            </a:r>
          </a:p>
        </p:txBody>
      </p:sp>
      <p:sp>
        <p:nvSpPr>
          <p:cNvPr id="10" name="Rectangle 9">
            <a:extLst>
              <a:ext uri="{FF2B5EF4-FFF2-40B4-BE49-F238E27FC236}">
                <a16:creationId xmlns:a16="http://schemas.microsoft.com/office/drawing/2014/main" id="{8292D68E-5A8C-4922-A36C-0DAD6677A3A5}"/>
              </a:ext>
            </a:extLst>
          </p:cNvPr>
          <p:cNvSpPr/>
          <p:nvPr/>
        </p:nvSpPr>
        <p:spPr>
          <a:xfrm>
            <a:off x="198200" y="1104430"/>
            <a:ext cx="3473619"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t>Наблюдательное исследование. </a:t>
            </a:r>
          </a:p>
          <a:p>
            <a:r>
              <a:rPr lang="ru-RU" sz="1600" dirty="0"/>
              <a:t>Анализ госпитальных данных </a:t>
            </a:r>
            <a:r>
              <a:rPr lang="ru-RU" sz="1600" dirty="0" err="1"/>
              <a:t>Kaiser</a:t>
            </a:r>
            <a:r>
              <a:rPr lang="ru-RU" sz="1600" dirty="0"/>
              <a:t> </a:t>
            </a:r>
            <a:r>
              <a:rPr lang="ru-RU" sz="1600" dirty="0" err="1"/>
              <a:t>Permanente</a:t>
            </a:r>
            <a:r>
              <a:rPr lang="ru-RU" sz="1600" dirty="0"/>
              <a:t> </a:t>
            </a:r>
            <a:r>
              <a:rPr lang="ru-RU" sz="1600" dirty="0" err="1"/>
              <a:t>Northern</a:t>
            </a:r>
            <a:r>
              <a:rPr lang="ru-RU" sz="1600" dirty="0"/>
              <a:t> </a:t>
            </a:r>
            <a:r>
              <a:rPr lang="ru-RU" sz="1600" dirty="0" err="1"/>
              <a:t>California</a:t>
            </a:r>
            <a:r>
              <a:rPr lang="ru-RU" sz="1600" dirty="0"/>
              <a:t> (с 2006 по 2015 годы). </a:t>
            </a:r>
          </a:p>
          <a:p>
            <a:endParaRPr lang="ru-RU" sz="1600" dirty="0"/>
          </a:p>
          <a:p>
            <a:r>
              <a:rPr lang="ru-RU" sz="1600" dirty="0"/>
              <a:t>Включены пациенты с СД2, которые использовали аналоги инсулина длительного действия или НПХ. </a:t>
            </a:r>
          </a:p>
        </p:txBody>
      </p:sp>
      <p:sp>
        <p:nvSpPr>
          <p:cNvPr id="8" name="TextBox 7">
            <a:extLst>
              <a:ext uri="{FF2B5EF4-FFF2-40B4-BE49-F238E27FC236}">
                <a16:creationId xmlns:a16="http://schemas.microsoft.com/office/drawing/2014/main" id="{993316FC-2488-4A28-9EE4-D0F2BA7F3D0F}"/>
              </a:ext>
            </a:extLst>
          </p:cNvPr>
          <p:cNvSpPr txBox="1"/>
          <p:nvPr/>
        </p:nvSpPr>
        <p:spPr>
          <a:xfrm>
            <a:off x="4603172" y="1006306"/>
            <a:ext cx="6528653" cy="369332"/>
          </a:xfrm>
          <a:prstGeom prst="rect">
            <a:avLst/>
          </a:prstGeom>
          <a:solidFill>
            <a:schemeClr val="bg1"/>
          </a:solidFill>
          <a:effectLst>
            <a:outerShdw blurRad="38100" dist="25400" dir="5400000" sx="99000" sy="99000" algn="t" rotWithShape="0">
              <a:schemeClr val="accent1"/>
            </a:outerShdw>
          </a:effectLst>
        </p:spPr>
        <p:txBody>
          <a:bodyPr wrap="square" rtlCol="0">
            <a:spAutoFit/>
          </a:bodyPr>
          <a:lstStyle/>
          <a:p>
            <a:pPr algn="ctr"/>
            <a:r>
              <a:rPr lang="ru-RU" dirty="0"/>
              <a:t>Краткая информация об исследовании</a:t>
            </a:r>
          </a:p>
        </p:txBody>
      </p:sp>
    </p:spTree>
    <p:extLst>
      <p:ext uri="{BB962C8B-B14F-4D97-AF65-F5344CB8AC3E}">
        <p14:creationId xmlns:p14="http://schemas.microsoft.com/office/powerpoint/2010/main" val="2682406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43B3BE-5D3D-4F1A-AF0E-B23E2B430C6F}"/>
              </a:ext>
            </a:extLst>
          </p:cNvPr>
          <p:cNvGraphicFramePr>
            <a:graphicFrameLocks noChangeAspect="1"/>
          </p:cNvGraphicFramePr>
          <p:nvPr>
            <p:custDataLst>
              <p:tags r:id="rId2"/>
            </p:custDataLst>
            <p:extLst>
              <p:ext uri="{D42A27DB-BD31-4B8C-83A1-F6EECF244321}">
                <p14:modId xmlns:p14="http://schemas.microsoft.com/office/powerpoint/2010/main" val="425075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86" imgW="362" imgH="362" progId="TCLayout.ActiveDocument.1">
                  <p:embed/>
                </p:oleObj>
              </mc:Choice>
              <mc:Fallback>
                <p:oleObj name="think-cell Slide" r:id="rId86" imgW="362" imgH="362" progId="TCLayout.ActiveDocument.1">
                  <p:embed/>
                  <p:pic>
                    <p:nvPicPr>
                      <p:cNvPr id="5" name="Object 4" hidden="1">
                        <a:extLst>
                          <a:ext uri="{FF2B5EF4-FFF2-40B4-BE49-F238E27FC236}">
                            <a16:creationId xmlns:a16="http://schemas.microsoft.com/office/drawing/2014/main" id="{E943B3BE-5D3D-4F1A-AF0E-B23E2B430C6F}"/>
                          </a:ext>
                        </a:extLst>
                      </p:cNvPr>
                      <p:cNvPicPr/>
                      <p:nvPr/>
                    </p:nvPicPr>
                    <p:blipFill>
                      <a:blip r:embed="rId8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A09FA9-E504-4642-B7E7-AD8F9A06F1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1400" dirty="0">
              <a:sym typeface="+mn-lt"/>
            </a:endParaRPr>
          </a:p>
        </p:txBody>
      </p:sp>
      <p:sp>
        <p:nvSpPr>
          <p:cNvPr id="2" name="Title 1">
            <a:extLst>
              <a:ext uri="{FF2B5EF4-FFF2-40B4-BE49-F238E27FC236}">
                <a16:creationId xmlns:a16="http://schemas.microsoft.com/office/drawing/2014/main" id="{C15C1FB0-EF7B-4F2E-96F1-018533EBDB4F}"/>
              </a:ext>
            </a:extLst>
          </p:cNvPr>
          <p:cNvSpPr>
            <a:spLocks noGrp="1"/>
          </p:cNvSpPr>
          <p:nvPr>
            <p:ph type="title"/>
          </p:nvPr>
        </p:nvSpPr>
        <p:spPr/>
        <p:txBody>
          <a:bodyPr>
            <a:normAutofit/>
          </a:bodyPr>
          <a:lstStyle/>
          <a:p>
            <a:r>
              <a:rPr lang="ru-RU" dirty="0"/>
              <a:t>Человеческий инсулин </a:t>
            </a:r>
            <a:r>
              <a:rPr lang="en-US" dirty="0"/>
              <a:t>vs </a:t>
            </a:r>
            <a:r>
              <a:rPr lang="ru-RU" dirty="0"/>
              <a:t>Аналоги для пациентов с СД2</a:t>
            </a:r>
          </a:p>
        </p:txBody>
      </p:sp>
      <p:sp>
        <p:nvSpPr>
          <p:cNvPr id="3" name="Slide Number Placeholder 2">
            <a:extLst>
              <a:ext uri="{FF2B5EF4-FFF2-40B4-BE49-F238E27FC236}">
                <a16:creationId xmlns:a16="http://schemas.microsoft.com/office/drawing/2014/main" id="{5824D67F-0D6C-4861-9485-61444661202C}"/>
              </a:ext>
            </a:extLst>
          </p:cNvPr>
          <p:cNvSpPr>
            <a:spLocks noGrp="1"/>
          </p:cNvSpPr>
          <p:nvPr>
            <p:ph type="sldNum" sz="quarter" idx="12"/>
          </p:nvPr>
        </p:nvSpPr>
        <p:spPr/>
        <p:txBody>
          <a:bodyPr/>
          <a:lstStyle/>
          <a:p>
            <a:fld id="{5F3F9096-8ED8-4F14-8F69-892A89853C22}" type="slidenum">
              <a:rPr lang="ru-RU" smtClean="0"/>
              <a:t>69</a:t>
            </a:fld>
            <a:endParaRPr lang="ru-RU" dirty="0"/>
          </a:p>
        </p:txBody>
      </p:sp>
      <p:sp>
        <p:nvSpPr>
          <p:cNvPr id="11" name="Rectangle 10">
            <a:extLst>
              <a:ext uri="{FF2B5EF4-FFF2-40B4-BE49-F238E27FC236}">
                <a16:creationId xmlns:a16="http://schemas.microsoft.com/office/drawing/2014/main" id="{83CD3B42-E339-45CB-93BA-18F96C21D0F1}"/>
              </a:ext>
            </a:extLst>
          </p:cNvPr>
          <p:cNvSpPr/>
          <p:nvPr/>
        </p:nvSpPr>
        <p:spPr>
          <a:xfrm>
            <a:off x="317500" y="6192364"/>
            <a:ext cx="6896100" cy="600164"/>
          </a:xfrm>
          <a:prstGeom prst="rect">
            <a:avLst/>
          </a:prstGeom>
        </p:spPr>
        <p:txBody>
          <a:bodyPr wrap="square">
            <a:spAutoFit/>
          </a:bodyPr>
          <a:lstStyle/>
          <a:p>
            <a:r>
              <a:rPr lang="en-US" sz="1100" b="1" dirty="0"/>
              <a:t>1311-P — 2018    [Board 1311-P] ADA   </a:t>
            </a:r>
          </a:p>
          <a:p>
            <a:r>
              <a:rPr lang="en-US" sz="1100" b="1" dirty="0"/>
              <a:t>Does Initiation of Basal Insulin Analogs in Patients with Type 2 Diabetes Mellitus Confer Advantages over Neutral Protamine Hagedorn (NPH) for Severe Hypoglycemia and Glycemic Control?</a:t>
            </a:r>
          </a:p>
        </p:txBody>
      </p:sp>
      <p:graphicFrame>
        <p:nvGraphicFramePr>
          <p:cNvPr id="151" name="Chart 150">
            <a:extLst>
              <a:ext uri="{FF2B5EF4-FFF2-40B4-BE49-F238E27FC236}">
                <a16:creationId xmlns:a16="http://schemas.microsoft.com/office/drawing/2014/main" id="{105758A7-AD2B-40FD-B848-41009D66886C}"/>
              </a:ext>
            </a:extLst>
          </p:cNvPr>
          <p:cNvGraphicFramePr/>
          <p:nvPr>
            <p:custDataLst>
              <p:tags r:id="rId4"/>
            </p:custDataLst>
            <p:extLst>
              <p:ext uri="{D42A27DB-BD31-4B8C-83A1-F6EECF244321}">
                <p14:modId xmlns:p14="http://schemas.microsoft.com/office/powerpoint/2010/main" val="689793784"/>
              </p:ext>
            </p:extLst>
          </p:nvPr>
        </p:nvGraphicFramePr>
        <p:xfrm>
          <a:off x="312738" y="1687513"/>
          <a:ext cx="2182812" cy="3324225"/>
        </p:xfrm>
        <a:graphic>
          <a:graphicData uri="http://schemas.openxmlformats.org/drawingml/2006/chart">
            <c:chart xmlns:c="http://schemas.openxmlformats.org/drawingml/2006/chart" xmlns:r="http://schemas.openxmlformats.org/officeDocument/2006/relationships" r:id="rId88"/>
          </a:graphicData>
        </a:graphic>
      </p:graphicFrame>
      <p:cxnSp>
        <p:nvCxnSpPr>
          <p:cNvPr id="31" name="Straight Connector 30">
            <a:extLst>
              <a:ext uri="{FF2B5EF4-FFF2-40B4-BE49-F238E27FC236}">
                <a16:creationId xmlns:a16="http://schemas.microsoft.com/office/drawing/2014/main" id="{C2669A06-0D52-4E52-8CAA-353A704D861A}"/>
              </a:ext>
            </a:extLst>
          </p:cNvPr>
          <p:cNvCxnSpPr/>
          <p:nvPr>
            <p:custDataLst>
              <p:tags r:id="rId5"/>
            </p:custDataLst>
          </p:nvPr>
        </p:nvCxnSpPr>
        <p:spPr bwMode="gray">
          <a:xfrm flipH="1">
            <a:off x="2239963" y="1770063"/>
            <a:ext cx="203200" cy="0"/>
          </a:xfrm>
          <a:prstGeom prst="line">
            <a:avLst/>
          </a:prstGeom>
          <a:ln w="9525" cap="flat" cmpd="sng" algn="ctr">
            <a:solidFill>
              <a:schemeClr val="accent1">
                <a:lumMod val="75000"/>
              </a:schemeClr>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1C325C6-3C6D-4D56-AE68-093F8E0A4DFF}"/>
              </a:ext>
            </a:extLst>
          </p:cNvPr>
          <p:cNvSpPr>
            <a:spLocks noGrp="1"/>
          </p:cNvSpPr>
          <p:nvPr>
            <p:custDataLst>
              <p:tags r:id="rId6"/>
            </p:custDataLst>
          </p:nvPr>
        </p:nvSpPr>
        <p:spPr bwMode="auto">
          <a:xfrm>
            <a:off x="1728788" y="5060950"/>
            <a:ext cx="3603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6C0E95D-D272-497F-8F89-76A8755402D0}" type="datetime'''''''''Н''П''''''''''''''''''''''''''''Х'''''''''''''">
              <a:rPr lang="ru-RU" altLang="en-US" smtClean="0">
                <a:solidFill>
                  <a:schemeClr val="accent1"/>
                </a:solidFill>
              </a:rPr>
              <a:pPr marL="0" indent="0" algn="ctr">
                <a:spcBef>
                  <a:spcPct val="0"/>
                </a:spcBef>
                <a:spcAft>
                  <a:spcPct val="0"/>
                </a:spcAft>
                <a:buNone/>
              </a:pPr>
              <a:t>НПХ</a:t>
            </a:fld>
            <a:endParaRPr lang="ru-RU" dirty="0">
              <a:solidFill>
                <a:schemeClr val="accent1"/>
              </a:solidFill>
              <a:latin typeface="+mn-lt"/>
              <a:sym typeface="+mn-lt"/>
            </a:endParaRPr>
          </a:p>
        </p:txBody>
      </p:sp>
      <p:sp>
        <p:nvSpPr>
          <p:cNvPr id="56" name="Text Placeholder 2">
            <a:extLst>
              <a:ext uri="{FF2B5EF4-FFF2-40B4-BE49-F238E27FC236}">
                <a16:creationId xmlns:a16="http://schemas.microsoft.com/office/drawing/2014/main" id="{89C415A1-FDCF-443C-92DB-B5AC4BEDC3C4}"/>
              </a:ext>
            </a:extLst>
          </p:cNvPr>
          <p:cNvSpPr>
            <a:spLocks noGrp="1"/>
          </p:cNvSpPr>
          <p:nvPr>
            <p:custDataLst>
              <p:tags r:id="rId7"/>
            </p:custDataLst>
          </p:nvPr>
        </p:nvSpPr>
        <p:spPr bwMode="gray">
          <a:xfrm>
            <a:off x="633413" y="3222625"/>
            <a:ext cx="533400"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2D4FBD81-4E09-43B6-92D7-4C640F87D1DE}" type="datetime'''9''''''''''''''''''''''''''''''8'',''''''''0''%'''''''">
              <a:rPr lang="ru-RU" altLang="en-US" smtClean="0">
                <a:solidFill>
                  <a:schemeClr val="bg1"/>
                </a:solidFill>
              </a:rPr>
              <a:pPr marL="0" indent="0" algn="ctr">
                <a:spcBef>
                  <a:spcPct val="0"/>
                </a:spcBef>
                <a:spcAft>
                  <a:spcPct val="0"/>
                </a:spcAft>
                <a:buNone/>
              </a:pPr>
              <a:t>98,0%</a:t>
            </a:fld>
            <a:endParaRPr lang="ru-RU" dirty="0">
              <a:solidFill>
                <a:schemeClr val="bg1"/>
              </a:solidFill>
              <a:latin typeface="+mn-lt"/>
              <a:sym typeface="+mn-lt"/>
            </a:endParaRPr>
          </a:p>
        </p:txBody>
      </p:sp>
      <p:sp>
        <p:nvSpPr>
          <p:cNvPr id="55" name="Text Placeholder 2">
            <a:extLst>
              <a:ext uri="{FF2B5EF4-FFF2-40B4-BE49-F238E27FC236}">
                <a16:creationId xmlns:a16="http://schemas.microsoft.com/office/drawing/2014/main" id="{C2F2D470-069F-49B1-BBF0-D9E28444EB28}"/>
              </a:ext>
            </a:extLst>
          </p:cNvPr>
          <p:cNvSpPr>
            <a:spLocks noGrp="1"/>
          </p:cNvSpPr>
          <p:nvPr>
            <p:custDataLst>
              <p:tags r:id="rId8"/>
            </p:custDataLst>
          </p:nvPr>
        </p:nvSpPr>
        <p:spPr bwMode="gray">
          <a:xfrm>
            <a:off x="681038" y="4802188"/>
            <a:ext cx="438150" cy="192088"/>
          </a:xfrm>
          <a:prstGeom prst="rect">
            <a:avLst/>
          </a:prstGeom>
          <a:solidFill>
            <a:schemeClr val="accent2"/>
          </a:solidFill>
          <a:ln>
            <a:noFill/>
          </a:ln>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8694A022-2664-4DB3-9C28-8659F584241C}" type="datetime'''''''2'''''''',0''''''''''''''''''''''''%'''">
              <a:rPr lang="ru-RU" altLang="en-US" smtClean="0">
                <a:solidFill>
                  <a:schemeClr val="bg1"/>
                </a:solidFill>
              </a:rPr>
              <a:pPr marL="0" indent="0" algn="ctr">
                <a:spcBef>
                  <a:spcPct val="0"/>
                </a:spcBef>
                <a:spcAft>
                  <a:spcPct val="0"/>
                </a:spcAft>
                <a:buNone/>
              </a:pPr>
              <a:t>2,0%</a:t>
            </a:fld>
            <a:endParaRPr lang="ru-RU" dirty="0">
              <a:solidFill>
                <a:schemeClr val="bg1"/>
              </a:solidFill>
              <a:latin typeface="+mn-lt"/>
              <a:sym typeface="+mn-lt"/>
            </a:endParaRPr>
          </a:p>
        </p:txBody>
      </p:sp>
      <p:sp>
        <p:nvSpPr>
          <p:cNvPr id="69" name="Text Placeholder 2">
            <a:extLst>
              <a:ext uri="{FF2B5EF4-FFF2-40B4-BE49-F238E27FC236}">
                <a16:creationId xmlns:a16="http://schemas.microsoft.com/office/drawing/2014/main" id="{6A48BF7E-ECE0-489D-ABB1-AF9A22E6A0F6}"/>
              </a:ext>
            </a:extLst>
          </p:cNvPr>
          <p:cNvSpPr>
            <a:spLocks noGrp="1"/>
          </p:cNvSpPr>
          <p:nvPr>
            <p:custDataLst>
              <p:tags r:id="rId9"/>
            </p:custDataLst>
          </p:nvPr>
        </p:nvSpPr>
        <p:spPr bwMode="gray">
          <a:xfrm>
            <a:off x="1641475" y="3230563"/>
            <a:ext cx="533400"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8ABDD8A-0B39-4159-8902-DC9E39782055}" type="datetime'''''''''''9''8,''''''''''''5''''''''''''''''''''''''''''%'''">
              <a:rPr lang="ru-RU" altLang="en-US" smtClean="0">
                <a:solidFill>
                  <a:schemeClr val="bg1"/>
                </a:solidFill>
              </a:rPr>
              <a:pPr marL="0" indent="0" algn="ctr">
                <a:spcBef>
                  <a:spcPct val="0"/>
                </a:spcBef>
                <a:spcAft>
                  <a:spcPct val="0"/>
                </a:spcAft>
                <a:buNone/>
              </a:pPr>
              <a:t>98,5%</a:t>
            </a:fld>
            <a:endParaRPr lang="ru-RU" dirty="0">
              <a:solidFill>
                <a:schemeClr val="bg1"/>
              </a:solidFill>
              <a:latin typeface="+mn-lt"/>
              <a:sym typeface="+mn-lt"/>
            </a:endParaRPr>
          </a:p>
        </p:txBody>
      </p:sp>
      <p:sp>
        <p:nvSpPr>
          <p:cNvPr id="12" name="Text Placeholder 2">
            <a:extLst>
              <a:ext uri="{FF2B5EF4-FFF2-40B4-BE49-F238E27FC236}">
                <a16:creationId xmlns:a16="http://schemas.microsoft.com/office/drawing/2014/main" id="{A550CC37-B5D8-4893-B8AE-472DE5C1698B}"/>
              </a:ext>
            </a:extLst>
          </p:cNvPr>
          <p:cNvSpPr>
            <a:spLocks noGrp="1"/>
          </p:cNvSpPr>
          <p:nvPr>
            <p:custDataLst>
              <p:tags r:id="rId10"/>
            </p:custDataLst>
          </p:nvPr>
        </p:nvSpPr>
        <p:spPr bwMode="auto">
          <a:xfrm>
            <a:off x="554038" y="5060950"/>
            <a:ext cx="692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1336967-93B9-4677-87A1-441EB074AC08}" type="datetime'''А''''''н''а''''''ло''''''''''''''ги'''">
              <a:rPr lang="ru-RU" altLang="en-US" smtClean="0">
                <a:solidFill>
                  <a:schemeClr val="accent1"/>
                </a:solidFill>
              </a:rPr>
              <a:pPr marL="0" indent="0" algn="ctr">
                <a:spcBef>
                  <a:spcPct val="0"/>
                </a:spcBef>
                <a:spcAft>
                  <a:spcPct val="0"/>
                </a:spcAft>
                <a:buNone/>
              </a:pPr>
              <a:t>Аналоги</a:t>
            </a:fld>
            <a:endParaRPr lang="ru-RU" dirty="0">
              <a:solidFill>
                <a:schemeClr val="accent1"/>
              </a:solidFill>
              <a:latin typeface="+mn-lt"/>
              <a:sym typeface="+mn-lt"/>
            </a:endParaRPr>
          </a:p>
        </p:txBody>
      </p:sp>
      <p:sp>
        <p:nvSpPr>
          <p:cNvPr id="68" name="Text Placeholder 2">
            <a:extLst>
              <a:ext uri="{FF2B5EF4-FFF2-40B4-BE49-F238E27FC236}">
                <a16:creationId xmlns:a16="http://schemas.microsoft.com/office/drawing/2014/main" id="{0931F07E-6620-444B-BD1C-85AF3F3A7939}"/>
              </a:ext>
            </a:extLst>
          </p:cNvPr>
          <p:cNvSpPr>
            <a:spLocks noGrp="1"/>
          </p:cNvSpPr>
          <p:nvPr>
            <p:custDataLst>
              <p:tags r:id="rId11"/>
            </p:custDataLst>
          </p:nvPr>
        </p:nvSpPr>
        <p:spPr bwMode="gray">
          <a:xfrm>
            <a:off x="1689100" y="4810125"/>
            <a:ext cx="438150" cy="192088"/>
          </a:xfrm>
          <a:prstGeom prst="rect">
            <a:avLst/>
          </a:prstGeom>
          <a:solidFill>
            <a:schemeClr val="accent2"/>
          </a:solidFill>
          <a:ln>
            <a:noFill/>
          </a:ln>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18FDE1A7-73AF-4993-9E7B-47A5C372C9C7}" type="datetime'''''''''''1'''',''''''''''''5''''''''''''%'''''''">
              <a:rPr lang="ru-RU" altLang="en-US" smtClean="0">
                <a:solidFill>
                  <a:schemeClr val="bg1"/>
                </a:solidFill>
              </a:rPr>
              <a:pPr marL="0" indent="0" algn="ctr">
                <a:spcBef>
                  <a:spcPct val="0"/>
                </a:spcBef>
                <a:spcAft>
                  <a:spcPct val="0"/>
                </a:spcAft>
                <a:buNone/>
              </a:pPr>
              <a:t>1,5%</a:t>
            </a:fld>
            <a:endParaRPr lang="ru-RU" dirty="0">
              <a:solidFill>
                <a:schemeClr val="bg1"/>
              </a:solidFill>
              <a:latin typeface="+mn-lt"/>
              <a:sym typeface="+mn-lt"/>
            </a:endParaRPr>
          </a:p>
        </p:txBody>
      </p:sp>
      <p:sp>
        <p:nvSpPr>
          <p:cNvPr id="64" name="Text Placeholder 2">
            <a:extLst>
              <a:ext uri="{FF2B5EF4-FFF2-40B4-BE49-F238E27FC236}">
                <a16:creationId xmlns:a16="http://schemas.microsoft.com/office/drawing/2014/main" id="{4F89813A-6730-4805-8AAF-7CFAEAADE770}"/>
              </a:ext>
            </a:extLst>
          </p:cNvPr>
          <p:cNvSpPr>
            <a:spLocks noGrp="1"/>
          </p:cNvSpPr>
          <p:nvPr>
            <p:custDataLst>
              <p:tags r:id="rId12"/>
            </p:custDataLst>
          </p:nvPr>
        </p:nvSpPr>
        <p:spPr bwMode="gray">
          <a:xfrm>
            <a:off x="1620838" y="1552575"/>
            <a:ext cx="576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B096EB8-C6A1-4BA3-8713-826D609F1C92}" type="datetime'''''''''''''''''''''2''''''3''''''''''.''''''5''6''1'''''">
              <a:rPr lang="ru-RU" altLang="en-US" smtClean="0">
                <a:solidFill>
                  <a:schemeClr val="accent1"/>
                </a:solidFill>
              </a:rPr>
              <a:pPr marL="0" indent="0" algn="ctr">
                <a:spcBef>
                  <a:spcPct val="0"/>
                </a:spcBef>
                <a:spcAft>
                  <a:spcPct val="0"/>
                </a:spcAft>
                <a:buNone/>
              </a:pPr>
              <a:t>23.561</a:t>
            </a:fld>
            <a:endParaRPr lang="ru-RU" dirty="0">
              <a:solidFill>
                <a:schemeClr val="accent1"/>
              </a:solidFill>
              <a:latin typeface="+mn-lt"/>
              <a:sym typeface="+mn-lt"/>
            </a:endParaRPr>
          </a:p>
        </p:txBody>
      </p:sp>
      <p:sp>
        <p:nvSpPr>
          <p:cNvPr id="18" name="Text Placeholder 2">
            <a:extLst>
              <a:ext uri="{FF2B5EF4-FFF2-40B4-BE49-F238E27FC236}">
                <a16:creationId xmlns:a16="http://schemas.microsoft.com/office/drawing/2014/main" id="{54C717F4-E5E2-410E-A11E-F40BDF7DE933}"/>
              </a:ext>
            </a:extLst>
          </p:cNvPr>
          <p:cNvSpPr>
            <a:spLocks noGrp="1"/>
          </p:cNvSpPr>
          <p:nvPr>
            <p:custDataLst>
              <p:tags r:id="rId13"/>
            </p:custDataLst>
          </p:nvPr>
        </p:nvSpPr>
        <p:spPr bwMode="auto">
          <a:xfrm>
            <a:off x="2493963" y="1687513"/>
            <a:ext cx="3714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fld id="{5CC9B895-62B1-45AA-82A2-0C9EB8CF48DE}" type="datetime'''''1''''''''''''''''''''''''0''''''0''''''%'''''''''''''">
              <a:rPr lang="ru-RU" altLang="en-US" sz="1200" smtClean="0">
                <a:solidFill>
                  <a:schemeClr val="accent1"/>
                </a:solidFill>
                <a:latin typeface="+mn-lt"/>
                <a:sym typeface="+mn-lt"/>
              </a:rPr>
              <a:pPr marL="0" indent="0">
                <a:spcBef>
                  <a:spcPct val="0"/>
                </a:spcBef>
                <a:spcAft>
                  <a:spcPct val="0"/>
                </a:spcAft>
                <a:buNone/>
              </a:pPr>
              <a:t>100%</a:t>
            </a:fld>
            <a:endParaRPr lang="ru-RU" sz="1200" dirty="0">
              <a:solidFill>
                <a:schemeClr val="accent1"/>
              </a:solidFill>
              <a:latin typeface="+mn-lt"/>
              <a:sym typeface="+mn-lt"/>
            </a:endParaRPr>
          </a:p>
        </p:txBody>
      </p:sp>
      <p:sp>
        <p:nvSpPr>
          <p:cNvPr id="50" name="Text Placeholder 2">
            <a:extLst>
              <a:ext uri="{FF2B5EF4-FFF2-40B4-BE49-F238E27FC236}">
                <a16:creationId xmlns:a16="http://schemas.microsoft.com/office/drawing/2014/main" id="{F0A18BE7-6C0E-4702-929E-8935481E0B13}"/>
              </a:ext>
            </a:extLst>
          </p:cNvPr>
          <p:cNvSpPr>
            <a:spLocks noGrp="1"/>
          </p:cNvSpPr>
          <p:nvPr>
            <p:custDataLst>
              <p:tags r:id="rId14"/>
            </p:custDataLst>
          </p:nvPr>
        </p:nvSpPr>
        <p:spPr bwMode="gray">
          <a:xfrm>
            <a:off x="660400" y="1552575"/>
            <a:ext cx="4810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0AF96655-F18A-4A72-AB8A-5256FFB837DE}" type="datetime'''''''''''1''''''''''.9''''''''''''''''''2''8'''">
              <a:rPr lang="ru-RU" altLang="en-US" smtClean="0">
                <a:solidFill>
                  <a:schemeClr val="accent1"/>
                </a:solidFill>
              </a:rPr>
              <a:pPr marL="0" indent="0" algn="ctr">
                <a:spcBef>
                  <a:spcPct val="0"/>
                </a:spcBef>
                <a:spcAft>
                  <a:spcPct val="0"/>
                </a:spcAft>
                <a:buNone/>
              </a:pPr>
              <a:t>1.928</a:t>
            </a:fld>
            <a:endParaRPr lang="ru-RU" dirty="0">
              <a:solidFill>
                <a:schemeClr val="accent1"/>
              </a:solidFill>
              <a:latin typeface="+mn-lt"/>
              <a:sym typeface="+mn-lt"/>
            </a:endParaRPr>
          </a:p>
        </p:txBody>
      </p:sp>
      <p:cxnSp>
        <p:nvCxnSpPr>
          <p:cNvPr id="61" name="Straight Connector 60">
            <a:extLst>
              <a:ext uri="{FF2B5EF4-FFF2-40B4-BE49-F238E27FC236}">
                <a16:creationId xmlns:a16="http://schemas.microsoft.com/office/drawing/2014/main" id="{3F82BDBF-0E58-4AE0-9378-CD104198441F}"/>
              </a:ext>
            </a:extLst>
          </p:cNvPr>
          <p:cNvCxnSpPr/>
          <p:nvPr>
            <p:custDataLst>
              <p:tags r:id="rId15"/>
            </p:custDataLst>
          </p:nvPr>
        </p:nvCxnSpPr>
        <p:spPr bwMode="auto">
          <a:xfrm>
            <a:off x="7769225" y="1770063"/>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A1FBDFA-772F-4D03-AC78-E52DB643F222}"/>
              </a:ext>
            </a:extLst>
          </p:cNvPr>
          <p:cNvCxnSpPr/>
          <p:nvPr>
            <p:custDataLst>
              <p:tags r:id="rId16"/>
            </p:custDataLst>
          </p:nvPr>
        </p:nvCxnSpPr>
        <p:spPr bwMode="auto">
          <a:xfrm>
            <a:off x="7769225" y="3195638"/>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41A13B-742E-42ED-8A92-A1E111B1428A}"/>
              </a:ext>
            </a:extLst>
          </p:cNvPr>
          <p:cNvCxnSpPr/>
          <p:nvPr>
            <p:custDataLst>
              <p:tags r:id="rId17"/>
            </p:custDataLst>
          </p:nvPr>
        </p:nvCxnSpPr>
        <p:spPr bwMode="auto">
          <a:xfrm>
            <a:off x="7769225" y="2482850"/>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57E1AD-94D4-4900-A6F3-9C2368F7C71F}"/>
              </a:ext>
            </a:extLst>
          </p:cNvPr>
          <p:cNvCxnSpPr/>
          <p:nvPr>
            <p:custDataLst>
              <p:tags r:id="rId18"/>
            </p:custDataLst>
          </p:nvPr>
        </p:nvCxnSpPr>
        <p:spPr bwMode="auto">
          <a:xfrm>
            <a:off x="7769225" y="2840038"/>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556979-2956-4683-803E-CABE5A71285C}"/>
              </a:ext>
            </a:extLst>
          </p:cNvPr>
          <p:cNvCxnSpPr/>
          <p:nvPr>
            <p:custDataLst>
              <p:tags r:id="rId19"/>
            </p:custDataLst>
          </p:nvPr>
        </p:nvCxnSpPr>
        <p:spPr bwMode="auto">
          <a:xfrm>
            <a:off x="7769225" y="4929188"/>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02A3FB-2EED-4187-A4ED-06113BE8815F}"/>
              </a:ext>
            </a:extLst>
          </p:cNvPr>
          <p:cNvCxnSpPr/>
          <p:nvPr>
            <p:custDataLst>
              <p:tags r:id="rId20"/>
            </p:custDataLst>
          </p:nvPr>
        </p:nvCxnSpPr>
        <p:spPr bwMode="auto">
          <a:xfrm>
            <a:off x="7769225" y="2127250"/>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070341-9FB4-4DEB-8B1F-BA8F6DE4D349}"/>
              </a:ext>
            </a:extLst>
          </p:cNvPr>
          <p:cNvCxnSpPr/>
          <p:nvPr>
            <p:custDataLst>
              <p:tags r:id="rId21"/>
            </p:custDataLst>
          </p:nvPr>
        </p:nvCxnSpPr>
        <p:spPr bwMode="auto">
          <a:xfrm>
            <a:off x="7769225" y="4265613"/>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D04941-21FA-4379-95F3-23EEA3EEE7C4}"/>
              </a:ext>
            </a:extLst>
          </p:cNvPr>
          <p:cNvCxnSpPr/>
          <p:nvPr>
            <p:custDataLst>
              <p:tags r:id="rId22"/>
            </p:custDataLst>
          </p:nvPr>
        </p:nvCxnSpPr>
        <p:spPr bwMode="auto">
          <a:xfrm>
            <a:off x="7769225" y="3908425"/>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543B4F-DF2D-4458-B3D5-91BA7D05CBD4}"/>
              </a:ext>
            </a:extLst>
          </p:cNvPr>
          <p:cNvCxnSpPr/>
          <p:nvPr>
            <p:custDataLst>
              <p:tags r:id="rId23"/>
            </p:custDataLst>
          </p:nvPr>
        </p:nvCxnSpPr>
        <p:spPr bwMode="auto">
          <a:xfrm>
            <a:off x="7769225" y="3552825"/>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2" name="Chart 151">
            <a:extLst>
              <a:ext uri="{FF2B5EF4-FFF2-40B4-BE49-F238E27FC236}">
                <a16:creationId xmlns:a16="http://schemas.microsoft.com/office/drawing/2014/main" id="{7AFE8A43-07EE-41D2-ABC6-B10F47D65B64}"/>
              </a:ext>
            </a:extLst>
          </p:cNvPr>
          <p:cNvGraphicFramePr/>
          <p:nvPr>
            <p:custDataLst>
              <p:tags r:id="rId24"/>
            </p:custDataLst>
            <p:extLst>
              <p:ext uri="{D42A27DB-BD31-4B8C-83A1-F6EECF244321}">
                <p14:modId xmlns:p14="http://schemas.microsoft.com/office/powerpoint/2010/main" val="466892381"/>
              </p:ext>
            </p:extLst>
          </p:nvPr>
        </p:nvGraphicFramePr>
        <p:xfrm>
          <a:off x="7745413" y="1687513"/>
          <a:ext cx="3794125" cy="3324225"/>
        </p:xfrm>
        <a:graphic>
          <a:graphicData uri="http://schemas.openxmlformats.org/drawingml/2006/chart">
            <c:chart xmlns:c="http://schemas.openxmlformats.org/drawingml/2006/chart" xmlns:r="http://schemas.openxmlformats.org/officeDocument/2006/relationships" r:id="rId89"/>
          </a:graphicData>
        </a:graphic>
      </p:graphicFrame>
      <p:sp>
        <p:nvSpPr>
          <p:cNvPr id="52" name="Text Placeholder 2">
            <a:extLst>
              <a:ext uri="{FF2B5EF4-FFF2-40B4-BE49-F238E27FC236}">
                <a16:creationId xmlns:a16="http://schemas.microsoft.com/office/drawing/2014/main" id="{690F6513-07A8-4EEB-B813-D51B53F29949}"/>
              </a:ext>
            </a:extLst>
          </p:cNvPr>
          <p:cNvSpPr>
            <a:spLocks noGrp="1"/>
          </p:cNvSpPr>
          <p:nvPr>
            <p:custDataLst>
              <p:tags r:id="rId25"/>
            </p:custDataLst>
          </p:nvPr>
        </p:nvSpPr>
        <p:spPr bwMode="gray">
          <a:xfrm>
            <a:off x="7413625" y="310038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BB82989C-E471-45F3-B949-6E1639713A16}" type="datetime'''8,''''''''''''''''''''''''''''''''''6'''''''''''">
              <a:rPr lang="ru-RU" altLang="en-US" smtClean="0">
                <a:solidFill>
                  <a:schemeClr val="accent5">
                    <a:lumMod val="75000"/>
                  </a:schemeClr>
                </a:solidFill>
                <a:latin typeface="+mn-lt"/>
                <a:sym typeface="+mn-lt"/>
              </a:rPr>
              <a:pPr marL="0" indent="0" algn="r">
                <a:spcBef>
                  <a:spcPct val="0"/>
                </a:spcBef>
                <a:spcAft>
                  <a:spcPct val="0"/>
                </a:spcAft>
                <a:buNone/>
              </a:pPr>
              <a:t>8,6</a:t>
            </a:fld>
            <a:endParaRPr lang="ru-RU" dirty="0">
              <a:solidFill>
                <a:schemeClr val="accent5">
                  <a:lumMod val="75000"/>
                </a:schemeClr>
              </a:solidFill>
              <a:latin typeface="+mn-lt"/>
              <a:sym typeface="+mn-lt"/>
            </a:endParaRPr>
          </a:p>
        </p:txBody>
      </p:sp>
      <p:sp>
        <p:nvSpPr>
          <p:cNvPr id="53" name="Text Placeholder 2">
            <a:extLst>
              <a:ext uri="{FF2B5EF4-FFF2-40B4-BE49-F238E27FC236}">
                <a16:creationId xmlns:a16="http://schemas.microsoft.com/office/drawing/2014/main" id="{63069630-2FD0-476B-BA05-18FCF60F5857}"/>
              </a:ext>
            </a:extLst>
          </p:cNvPr>
          <p:cNvSpPr>
            <a:spLocks noGrp="1"/>
          </p:cNvSpPr>
          <p:nvPr>
            <p:custDataLst>
              <p:tags r:id="rId26"/>
            </p:custDataLst>
          </p:nvPr>
        </p:nvSpPr>
        <p:spPr bwMode="gray">
          <a:xfrm>
            <a:off x="7413625" y="274478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05BA3763-6357-4AF5-B9C4-B2DFCA5F7F76}" type="datetime'''''''''''''''''''''''''''''8'''''''''''''''',''''8'">
              <a:rPr lang="ru-RU" altLang="en-US" smtClean="0">
                <a:solidFill>
                  <a:schemeClr val="accent5">
                    <a:lumMod val="75000"/>
                  </a:schemeClr>
                </a:solidFill>
                <a:latin typeface="+mn-lt"/>
                <a:sym typeface="+mn-lt"/>
              </a:rPr>
              <a:pPr marL="0" indent="0" algn="r">
                <a:spcBef>
                  <a:spcPct val="0"/>
                </a:spcBef>
                <a:spcAft>
                  <a:spcPct val="0"/>
                </a:spcAft>
                <a:buNone/>
              </a:pPr>
              <a:t>8,8</a:t>
            </a:fld>
            <a:endParaRPr lang="ru-RU" dirty="0">
              <a:solidFill>
                <a:schemeClr val="accent5">
                  <a:lumMod val="75000"/>
                </a:schemeClr>
              </a:solidFill>
              <a:latin typeface="+mn-lt"/>
              <a:sym typeface="+mn-lt"/>
            </a:endParaRPr>
          </a:p>
        </p:txBody>
      </p:sp>
      <p:sp>
        <p:nvSpPr>
          <p:cNvPr id="47" name="Text Placeholder 2">
            <a:extLst>
              <a:ext uri="{FF2B5EF4-FFF2-40B4-BE49-F238E27FC236}">
                <a16:creationId xmlns:a16="http://schemas.microsoft.com/office/drawing/2014/main" id="{EAC0AFF3-7E1A-4B4A-B9E8-71E8C4ABC20D}"/>
              </a:ext>
            </a:extLst>
          </p:cNvPr>
          <p:cNvSpPr>
            <a:spLocks noGrp="1"/>
          </p:cNvSpPr>
          <p:nvPr>
            <p:custDataLst>
              <p:tags r:id="rId27"/>
            </p:custDataLst>
          </p:nvPr>
        </p:nvSpPr>
        <p:spPr bwMode="gray">
          <a:xfrm>
            <a:off x="7413625" y="4170363"/>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55954A21-24BA-4787-A877-00FB4FE35338}" type="datetime'''''''''8'''''''',''''0'''''''''''''''''''''''''''''">
              <a:rPr lang="ru-RU" altLang="en-US" smtClean="0">
                <a:solidFill>
                  <a:schemeClr val="accent5">
                    <a:lumMod val="75000"/>
                  </a:schemeClr>
                </a:solidFill>
                <a:latin typeface="+mn-lt"/>
                <a:sym typeface="+mn-lt"/>
              </a:rPr>
              <a:pPr marL="0" indent="0" algn="r">
                <a:spcBef>
                  <a:spcPct val="0"/>
                </a:spcBef>
                <a:spcAft>
                  <a:spcPct val="0"/>
                </a:spcAft>
                <a:buNone/>
              </a:pPr>
              <a:t>8,0</a:t>
            </a:fld>
            <a:endParaRPr lang="ru-RU" dirty="0">
              <a:solidFill>
                <a:schemeClr val="accent5">
                  <a:lumMod val="75000"/>
                </a:schemeClr>
              </a:solidFill>
              <a:latin typeface="+mn-lt"/>
              <a:sym typeface="+mn-lt"/>
            </a:endParaRPr>
          </a:p>
        </p:txBody>
      </p:sp>
      <p:sp>
        <p:nvSpPr>
          <p:cNvPr id="58" name="Text Placeholder 2">
            <a:extLst>
              <a:ext uri="{FF2B5EF4-FFF2-40B4-BE49-F238E27FC236}">
                <a16:creationId xmlns:a16="http://schemas.microsoft.com/office/drawing/2014/main" id="{E1BBFABB-857D-463C-8246-A055B49DABF8}"/>
              </a:ext>
            </a:extLst>
          </p:cNvPr>
          <p:cNvSpPr>
            <a:spLocks noGrp="1"/>
          </p:cNvSpPr>
          <p:nvPr>
            <p:custDataLst>
              <p:tags r:id="rId28"/>
            </p:custDataLst>
          </p:nvPr>
        </p:nvSpPr>
        <p:spPr bwMode="gray">
          <a:xfrm>
            <a:off x="7413625" y="23876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D84B8F1D-B8A2-49F3-A5E2-EE526B9B43D0}" type="datetime'''''9'''''''''''''',''''''0'''''''''''''''''''''">
              <a:rPr lang="ru-RU" altLang="en-US" smtClean="0">
                <a:solidFill>
                  <a:schemeClr val="accent5">
                    <a:lumMod val="75000"/>
                  </a:schemeClr>
                </a:solidFill>
                <a:latin typeface="+mn-lt"/>
                <a:sym typeface="+mn-lt"/>
              </a:rPr>
              <a:pPr marL="0" indent="0" algn="r">
                <a:spcBef>
                  <a:spcPct val="0"/>
                </a:spcBef>
                <a:spcAft>
                  <a:spcPct val="0"/>
                </a:spcAft>
                <a:buNone/>
              </a:pPr>
              <a:t>9,0</a:t>
            </a:fld>
            <a:endParaRPr lang="ru-RU" dirty="0">
              <a:solidFill>
                <a:schemeClr val="accent5">
                  <a:lumMod val="75000"/>
                </a:schemeClr>
              </a:solidFill>
              <a:latin typeface="+mn-lt"/>
              <a:sym typeface="+mn-lt"/>
            </a:endParaRPr>
          </a:p>
        </p:txBody>
      </p:sp>
      <p:sp>
        <p:nvSpPr>
          <p:cNvPr id="48" name="Text Placeholder 2">
            <a:extLst>
              <a:ext uri="{FF2B5EF4-FFF2-40B4-BE49-F238E27FC236}">
                <a16:creationId xmlns:a16="http://schemas.microsoft.com/office/drawing/2014/main" id="{3A0D44E8-F3CC-49A6-B006-C5223E38F9C4}"/>
              </a:ext>
            </a:extLst>
          </p:cNvPr>
          <p:cNvSpPr>
            <a:spLocks noGrp="1"/>
          </p:cNvSpPr>
          <p:nvPr>
            <p:custDataLst>
              <p:tags r:id="rId29"/>
            </p:custDataLst>
          </p:nvPr>
        </p:nvSpPr>
        <p:spPr bwMode="gray">
          <a:xfrm>
            <a:off x="7413625" y="38131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DE661304-269D-4D94-9D79-C1D63A7D8385}" type="datetime'''''''''''''''''''''''''''''''8'''''',''''2'''''''''">
              <a:rPr lang="ru-RU" altLang="en-US" smtClean="0">
                <a:solidFill>
                  <a:schemeClr val="accent5">
                    <a:lumMod val="75000"/>
                  </a:schemeClr>
                </a:solidFill>
                <a:latin typeface="+mn-lt"/>
                <a:sym typeface="+mn-lt"/>
              </a:rPr>
              <a:pPr marL="0" indent="0" algn="r">
                <a:spcBef>
                  <a:spcPct val="0"/>
                </a:spcBef>
                <a:spcAft>
                  <a:spcPct val="0"/>
                </a:spcAft>
                <a:buNone/>
              </a:pPr>
              <a:t>8,2</a:t>
            </a:fld>
            <a:endParaRPr lang="ru-RU" dirty="0">
              <a:solidFill>
                <a:schemeClr val="accent5">
                  <a:lumMod val="75000"/>
                </a:schemeClr>
              </a:solidFill>
              <a:latin typeface="+mn-lt"/>
              <a:sym typeface="+mn-lt"/>
            </a:endParaRPr>
          </a:p>
        </p:txBody>
      </p:sp>
      <p:sp>
        <p:nvSpPr>
          <p:cNvPr id="46" name="Text Placeholder 2">
            <a:extLst>
              <a:ext uri="{FF2B5EF4-FFF2-40B4-BE49-F238E27FC236}">
                <a16:creationId xmlns:a16="http://schemas.microsoft.com/office/drawing/2014/main" id="{8D4CB018-70C5-486C-AC48-1B06FBA23BCB}"/>
              </a:ext>
            </a:extLst>
          </p:cNvPr>
          <p:cNvSpPr>
            <a:spLocks noGrp="1"/>
          </p:cNvSpPr>
          <p:nvPr>
            <p:custDataLst>
              <p:tags r:id="rId30"/>
            </p:custDataLst>
          </p:nvPr>
        </p:nvSpPr>
        <p:spPr bwMode="gray">
          <a:xfrm>
            <a:off x="7413625" y="483393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784051AC-78A4-4DB0-A4FF-DD6E4D573A0C}" type="datetime'''''''''''''''''''''''''0,''''''''''''''''0'''''''''''''">
              <a:rPr lang="ru-RU" altLang="en-US" smtClean="0">
                <a:solidFill>
                  <a:schemeClr val="accent5">
                    <a:lumMod val="75000"/>
                  </a:schemeClr>
                </a:solidFill>
                <a:latin typeface="+mn-lt"/>
                <a:sym typeface="+mn-lt"/>
              </a:rPr>
              <a:pPr marL="0" indent="0" algn="r">
                <a:spcBef>
                  <a:spcPct val="0"/>
                </a:spcBef>
                <a:spcAft>
                  <a:spcPct val="0"/>
                </a:spcAft>
                <a:buNone/>
              </a:pPr>
              <a:t>0,0</a:t>
            </a:fld>
            <a:endParaRPr lang="ru-RU" dirty="0">
              <a:solidFill>
                <a:schemeClr val="accent5">
                  <a:lumMod val="75000"/>
                </a:schemeClr>
              </a:solidFill>
              <a:latin typeface="+mn-lt"/>
              <a:sym typeface="+mn-lt"/>
            </a:endParaRPr>
          </a:p>
        </p:txBody>
      </p:sp>
      <p:sp>
        <p:nvSpPr>
          <p:cNvPr id="60" name="Text Placeholder 2">
            <a:extLst>
              <a:ext uri="{FF2B5EF4-FFF2-40B4-BE49-F238E27FC236}">
                <a16:creationId xmlns:a16="http://schemas.microsoft.com/office/drawing/2014/main" id="{ADD9D6E2-6C32-47CE-845B-F9192A02D89E}"/>
              </a:ext>
            </a:extLst>
          </p:cNvPr>
          <p:cNvSpPr>
            <a:spLocks noGrp="1"/>
          </p:cNvSpPr>
          <p:nvPr>
            <p:custDataLst>
              <p:tags r:id="rId31"/>
            </p:custDataLst>
          </p:nvPr>
        </p:nvSpPr>
        <p:spPr bwMode="gray">
          <a:xfrm>
            <a:off x="7413625" y="1674813"/>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CBBE3035-DE25-4054-8084-EC15B91631C0}" type="datetime'''''''''''''''''''''''''''''''''''''''''''''''9'''''',4'''''">
              <a:rPr lang="ru-RU" altLang="en-US" smtClean="0">
                <a:solidFill>
                  <a:schemeClr val="accent5">
                    <a:lumMod val="75000"/>
                  </a:schemeClr>
                </a:solidFill>
                <a:latin typeface="+mn-lt"/>
                <a:sym typeface="+mn-lt"/>
              </a:rPr>
              <a:pPr marL="0" indent="0" algn="r">
                <a:spcBef>
                  <a:spcPct val="0"/>
                </a:spcBef>
                <a:spcAft>
                  <a:spcPct val="0"/>
                </a:spcAft>
                <a:buNone/>
              </a:pPr>
              <a:t>9,4</a:t>
            </a:fld>
            <a:endParaRPr lang="ru-RU" dirty="0">
              <a:solidFill>
                <a:schemeClr val="accent5">
                  <a:lumMod val="75000"/>
                </a:schemeClr>
              </a:solidFill>
              <a:latin typeface="+mn-lt"/>
              <a:sym typeface="+mn-lt"/>
            </a:endParaRPr>
          </a:p>
        </p:txBody>
      </p:sp>
      <p:sp>
        <p:nvSpPr>
          <p:cNvPr id="51" name="Text Placeholder 2">
            <a:extLst>
              <a:ext uri="{FF2B5EF4-FFF2-40B4-BE49-F238E27FC236}">
                <a16:creationId xmlns:a16="http://schemas.microsoft.com/office/drawing/2014/main" id="{7157237D-399D-432B-A34B-BA281789394B}"/>
              </a:ext>
            </a:extLst>
          </p:cNvPr>
          <p:cNvSpPr>
            <a:spLocks noGrp="1"/>
          </p:cNvSpPr>
          <p:nvPr>
            <p:custDataLst>
              <p:tags r:id="rId32"/>
            </p:custDataLst>
          </p:nvPr>
        </p:nvSpPr>
        <p:spPr bwMode="gray">
          <a:xfrm>
            <a:off x="7413625" y="34575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EA07E863-878F-426D-A9C4-E003FF765987}" type="datetime'''''''''8'''''''',''''''''''''''''''4'''''''''''''''">
              <a:rPr lang="ru-RU" altLang="en-US" smtClean="0">
                <a:solidFill>
                  <a:schemeClr val="accent5">
                    <a:lumMod val="75000"/>
                  </a:schemeClr>
                </a:solidFill>
                <a:latin typeface="+mn-lt"/>
                <a:sym typeface="+mn-lt"/>
              </a:rPr>
              <a:pPr marL="0" indent="0" algn="r">
                <a:spcBef>
                  <a:spcPct val="0"/>
                </a:spcBef>
                <a:spcAft>
                  <a:spcPct val="0"/>
                </a:spcAft>
                <a:buNone/>
              </a:pPr>
              <a:t>8,4</a:t>
            </a:fld>
            <a:endParaRPr lang="ru-RU" dirty="0">
              <a:solidFill>
                <a:schemeClr val="accent5">
                  <a:lumMod val="75000"/>
                </a:schemeClr>
              </a:solidFill>
              <a:latin typeface="+mn-lt"/>
              <a:sym typeface="+mn-lt"/>
            </a:endParaRPr>
          </a:p>
        </p:txBody>
      </p:sp>
      <p:sp>
        <p:nvSpPr>
          <p:cNvPr id="59" name="Text Placeholder 2">
            <a:extLst>
              <a:ext uri="{FF2B5EF4-FFF2-40B4-BE49-F238E27FC236}">
                <a16:creationId xmlns:a16="http://schemas.microsoft.com/office/drawing/2014/main" id="{368998A4-223F-4D43-8311-FD3F19BBE2DD}"/>
              </a:ext>
            </a:extLst>
          </p:cNvPr>
          <p:cNvSpPr>
            <a:spLocks noGrp="1"/>
          </p:cNvSpPr>
          <p:nvPr>
            <p:custDataLst>
              <p:tags r:id="rId33"/>
            </p:custDataLst>
          </p:nvPr>
        </p:nvSpPr>
        <p:spPr bwMode="gray">
          <a:xfrm>
            <a:off x="7413625" y="20320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B9599E6A-3582-4348-AB57-9D4D7F508ABD}" type="datetime'''''''''''''''''''''''''''''''''9'''''''',''''''''''''2'''''''">
              <a:rPr lang="ru-RU" altLang="en-US" smtClean="0">
                <a:solidFill>
                  <a:schemeClr val="accent5">
                    <a:lumMod val="75000"/>
                  </a:schemeClr>
                </a:solidFill>
                <a:latin typeface="+mn-lt"/>
                <a:sym typeface="+mn-lt"/>
              </a:rPr>
              <a:pPr marL="0" indent="0" algn="r">
                <a:spcBef>
                  <a:spcPct val="0"/>
                </a:spcBef>
                <a:spcAft>
                  <a:spcPct val="0"/>
                </a:spcAft>
                <a:buNone/>
              </a:pPr>
              <a:t>9,2</a:t>
            </a:fld>
            <a:endParaRPr lang="ru-RU" dirty="0">
              <a:solidFill>
                <a:schemeClr val="accent5">
                  <a:lumMod val="75000"/>
                </a:schemeClr>
              </a:solidFill>
              <a:latin typeface="+mn-lt"/>
              <a:sym typeface="+mn-lt"/>
            </a:endParaRPr>
          </a:p>
        </p:txBody>
      </p:sp>
      <p:sp useBgFill="1">
        <p:nvSpPr>
          <p:cNvPr id="16" name="Freeform: Shape 15">
            <a:extLst>
              <a:ext uri="{FF2B5EF4-FFF2-40B4-BE49-F238E27FC236}">
                <a16:creationId xmlns:a16="http://schemas.microsoft.com/office/drawing/2014/main" id="{A7B0729C-9065-44DB-9392-662D76EC0489}"/>
              </a:ext>
            </a:extLst>
          </p:cNvPr>
          <p:cNvSpPr/>
          <p:nvPr>
            <p:custDataLst>
              <p:tags r:id="rId34"/>
            </p:custDataLst>
          </p:nvPr>
        </p:nvSpPr>
        <p:spPr bwMode="auto">
          <a:xfrm>
            <a:off x="8032750" y="4468813"/>
            <a:ext cx="1404938" cy="434976"/>
          </a:xfrm>
          <a:custGeom>
            <a:avLst/>
            <a:gdLst/>
            <a:ahLst/>
            <a:cxnLst/>
            <a:rect l="0" t="0" r="0" b="0"/>
            <a:pathLst>
              <a:path w="1404938" h="434976">
                <a:moveTo>
                  <a:pt x="0" y="377825"/>
                </a:moveTo>
                <a:lnTo>
                  <a:pt x="1404937" y="0"/>
                </a:lnTo>
                <a:lnTo>
                  <a:pt x="1404937" y="57150"/>
                </a:lnTo>
                <a:lnTo>
                  <a:pt x="0" y="4349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0" name="Freeform: Shape 9">
            <a:extLst>
              <a:ext uri="{FF2B5EF4-FFF2-40B4-BE49-F238E27FC236}">
                <a16:creationId xmlns:a16="http://schemas.microsoft.com/office/drawing/2014/main" id="{30BF4F36-814D-435C-82BD-212DEFE09771}"/>
              </a:ext>
            </a:extLst>
          </p:cNvPr>
          <p:cNvSpPr/>
          <p:nvPr>
            <p:custDataLst>
              <p:tags r:id="rId35"/>
            </p:custDataLst>
          </p:nvPr>
        </p:nvSpPr>
        <p:spPr bwMode="auto">
          <a:xfrm>
            <a:off x="7754938" y="4638675"/>
            <a:ext cx="146050" cy="96839"/>
          </a:xfrm>
          <a:custGeom>
            <a:avLst/>
            <a:gdLst/>
            <a:ahLst/>
            <a:cxnLst/>
            <a:rect l="0" t="0" r="0" b="0"/>
            <a:pathLst>
              <a:path w="146051" h="96839">
                <a:moveTo>
                  <a:pt x="0" y="39688"/>
                </a:moveTo>
                <a:lnTo>
                  <a:pt x="146050" y="0"/>
                </a:lnTo>
                <a:lnTo>
                  <a:pt x="146050" y="57150"/>
                </a:lnTo>
                <a:lnTo>
                  <a:pt x="0" y="96838"/>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20" name="Freeform: Shape 19">
            <a:extLst>
              <a:ext uri="{FF2B5EF4-FFF2-40B4-BE49-F238E27FC236}">
                <a16:creationId xmlns:a16="http://schemas.microsoft.com/office/drawing/2014/main" id="{1ABAC1F0-D518-4F71-87CC-F376A401709F}"/>
              </a:ext>
            </a:extLst>
          </p:cNvPr>
          <p:cNvSpPr/>
          <p:nvPr>
            <p:custDataLst>
              <p:tags r:id="rId36"/>
            </p:custDataLst>
          </p:nvPr>
        </p:nvSpPr>
        <p:spPr bwMode="auto">
          <a:xfrm>
            <a:off x="9847263" y="4468813"/>
            <a:ext cx="1404938" cy="434976"/>
          </a:xfrm>
          <a:custGeom>
            <a:avLst/>
            <a:gdLst/>
            <a:ahLst/>
            <a:cxnLst/>
            <a:rect l="0" t="0" r="0" b="0"/>
            <a:pathLst>
              <a:path w="1404939" h="434976">
                <a:moveTo>
                  <a:pt x="0" y="377825"/>
                </a:moveTo>
                <a:lnTo>
                  <a:pt x="1404938" y="0"/>
                </a:lnTo>
                <a:lnTo>
                  <a:pt x="1404938" y="57150"/>
                </a:lnTo>
                <a:lnTo>
                  <a:pt x="0" y="4349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F70683A9-76C8-4844-9230-8551FD67F983}"/>
              </a:ext>
            </a:extLst>
          </p:cNvPr>
          <p:cNvSpPr/>
          <p:nvPr>
            <p:custDataLst>
              <p:tags r:id="rId37"/>
            </p:custDataLst>
          </p:nvPr>
        </p:nvSpPr>
        <p:spPr bwMode="auto">
          <a:xfrm>
            <a:off x="7754938" y="4695825"/>
            <a:ext cx="146050"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Freeform: Shape 14">
            <a:extLst>
              <a:ext uri="{FF2B5EF4-FFF2-40B4-BE49-F238E27FC236}">
                <a16:creationId xmlns:a16="http://schemas.microsoft.com/office/drawing/2014/main" id="{45DBC0C2-5E96-4C1A-9FFD-AB6325AA9DD4}"/>
              </a:ext>
            </a:extLst>
          </p:cNvPr>
          <p:cNvSpPr/>
          <p:nvPr>
            <p:custDataLst>
              <p:tags r:id="rId38"/>
            </p:custDataLst>
          </p:nvPr>
        </p:nvSpPr>
        <p:spPr bwMode="auto">
          <a:xfrm>
            <a:off x="8032750" y="4525963"/>
            <a:ext cx="1404938" cy="377826"/>
          </a:xfrm>
          <a:custGeom>
            <a:avLst/>
            <a:gdLst/>
            <a:ahLst/>
            <a:cxnLst/>
            <a:rect l="0" t="0" r="0" b="0"/>
            <a:pathLst>
              <a:path w="1404938" h="377826">
                <a:moveTo>
                  <a:pt x="0" y="377825"/>
                </a:moveTo>
                <a:lnTo>
                  <a:pt x="1404937"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Freeform: Shape 16">
            <a:extLst>
              <a:ext uri="{FF2B5EF4-FFF2-40B4-BE49-F238E27FC236}">
                <a16:creationId xmlns:a16="http://schemas.microsoft.com/office/drawing/2014/main" id="{561D558B-208C-49F4-9F04-90C381B581B1}"/>
              </a:ext>
            </a:extLst>
          </p:cNvPr>
          <p:cNvSpPr/>
          <p:nvPr>
            <p:custDataLst>
              <p:tags r:id="rId39"/>
            </p:custDataLst>
          </p:nvPr>
        </p:nvSpPr>
        <p:spPr bwMode="auto">
          <a:xfrm>
            <a:off x="9847263" y="4468813"/>
            <a:ext cx="1404938" cy="377826"/>
          </a:xfrm>
          <a:custGeom>
            <a:avLst/>
            <a:gdLst/>
            <a:ahLst/>
            <a:cxnLst/>
            <a:rect l="0" t="0" r="0" b="0"/>
            <a:pathLst>
              <a:path w="1404939" h="377826">
                <a:moveTo>
                  <a:pt x="0" y="377825"/>
                </a:moveTo>
                <a:lnTo>
                  <a:pt x="1404938"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Freeform: Shape 7">
            <a:extLst>
              <a:ext uri="{FF2B5EF4-FFF2-40B4-BE49-F238E27FC236}">
                <a16:creationId xmlns:a16="http://schemas.microsoft.com/office/drawing/2014/main" id="{CF04E394-2371-4CE0-A9E4-0016089CF623}"/>
              </a:ext>
            </a:extLst>
          </p:cNvPr>
          <p:cNvSpPr/>
          <p:nvPr>
            <p:custDataLst>
              <p:tags r:id="rId40"/>
            </p:custDataLst>
          </p:nvPr>
        </p:nvSpPr>
        <p:spPr bwMode="auto">
          <a:xfrm>
            <a:off x="7754938" y="4638675"/>
            <a:ext cx="146050"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Freeform: Shape 13">
            <a:extLst>
              <a:ext uri="{FF2B5EF4-FFF2-40B4-BE49-F238E27FC236}">
                <a16:creationId xmlns:a16="http://schemas.microsoft.com/office/drawing/2014/main" id="{FA5A714A-BBD9-4CF4-9469-1790574CBB16}"/>
              </a:ext>
            </a:extLst>
          </p:cNvPr>
          <p:cNvSpPr/>
          <p:nvPr>
            <p:custDataLst>
              <p:tags r:id="rId41"/>
            </p:custDataLst>
          </p:nvPr>
        </p:nvSpPr>
        <p:spPr bwMode="auto">
          <a:xfrm>
            <a:off x="8032750" y="4468813"/>
            <a:ext cx="1404938" cy="377826"/>
          </a:xfrm>
          <a:custGeom>
            <a:avLst/>
            <a:gdLst/>
            <a:ahLst/>
            <a:cxnLst/>
            <a:rect l="0" t="0" r="0" b="0"/>
            <a:pathLst>
              <a:path w="1404938" h="377826">
                <a:moveTo>
                  <a:pt x="0" y="377825"/>
                </a:moveTo>
                <a:lnTo>
                  <a:pt x="1404937"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Freeform: Shape 18">
            <a:extLst>
              <a:ext uri="{FF2B5EF4-FFF2-40B4-BE49-F238E27FC236}">
                <a16:creationId xmlns:a16="http://schemas.microsoft.com/office/drawing/2014/main" id="{A3D11FC0-B3D6-49C5-AD64-A85B2A1EC442}"/>
              </a:ext>
            </a:extLst>
          </p:cNvPr>
          <p:cNvSpPr/>
          <p:nvPr>
            <p:custDataLst>
              <p:tags r:id="rId42"/>
            </p:custDataLst>
          </p:nvPr>
        </p:nvSpPr>
        <p:spPr bwMode="auto">
          <a:xfrm>
            <a:off x="9847263" y="4525963"/>
            <a:ext cx="1404938" cy="377826"/>
          </a:xfrm>
          <a:custGeom>
            <a:avLst/>
            <a:gdLst/>
            <a:ahLst/>
            <a:cxnLst/>
            <a:rect l="0" t="0" r="0" b="0"/>
            <a:pathLst>
              <a:path w="1404939" h="377826">
                <a:moveTo>
                  <a:pt x="0" y="377825"/>
                </a:moveTo>
                <a:lnTo>
                  <a:pt x="1404938"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01" name="Straight Connector 100">
            <a:extLst>
              <a:ext uri="{FF2B5EF4-FFF2-40B4-BE49-F238E27FC236}">
                <a16:creationId xmlns:a16="http://schemas.microsoft.com/office/drawing/2014/main" id="{ECB3E717-338B-46E8-A63A-C1B7E24FB77A}"/>
              </a:ext>
            </a:extLst>
          </p:cNvPr>
          <p:cNvCxnSpPr/>
          <p:nvPr>
            <p:custDataLst>
              <p:tags r:id="rId43"/>
            </p:custDataLst>
          </p:nvPr>
        </p:nvCxnSpPr>
        <p:spPr bwMode="auto">
          <a:xfrm>
            <a:off x="8737600" y="1770063"/>
            <a:ext cx="9477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714E918-E86A-49C4-98B1-0F9924BBE4EA}"/>
              </a:ext>
            </a:extLst>
          </p:cNvPr>
          <p:cNvCxnSpPr/>
          <p:nvPr>
            <p:custDataLst>
              <p:tags r:id="rId44"/>
            </p:custDataLst>
          </p:nvPr>
        </p:nvCxnSpPr>
        <p:spPr bwMode="auto">
          <a:xfrm>
            <a:off x="9642475" y="1766888"/>
            <a:ext cx="0" cy="2144713"/>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5970E55-3FC2-4E60-BCE0-90FB17900CD0}"/>
              </a:ext>
            </a:extLst>
          </p:cNvPr>
          <p:cNvCxnSpPr/>
          <p:nvPr>
            <p:custDataLst>
              <p:tags r:id="rId45"/>
            </p:custDataLst>
          </p:nvPr>
        </p:nvCxnSpPr>
        <p:spPr bwMode="auto">
          <a:xfrm>
            <a:off x="9385300" y="3908425"/>
            <a:ext cx="3000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D1CE31F-2076-4413-8F46-C66BA59545FA}"/>
              </a:ext>
            </a:extLst>
          </p:cNvPr>
          <p:cNvCxnSpPr/>
          <p:nvPr>
            <p:custDataLst>
              <p:tags r:id="rId46"/>
            </p:custDataLst>
          </p:nvPr>
        </p:nvCxnSpPr>
        <p:spPr bwMode="auto">
          <a:xfrm>
            <a:off x="11456988" y="1766888"/>
            <a:ext cx="0" cy="2679700"/>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052075C-C02C-4B83-9EED-849C20838E00}"/>
              </a:ext>
            </a:extLst>
          </p:cNvPr>
          <p:cNvCxnSpPr/>
          <p:nvPr>
            <p:custDataLst>
              <p:tags r:id="rId47"/>
            </p:custDataLst>
          </p:nvPr>
        </p:nvCxnSpPr>
        <p:spPr bwMode="auto">
          <a:xfrm>
            <a:off x="10552113" y="1770063"/>
            <a:ext cx="9477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7CF0EDA-82DF-4C73-AD42-9E5244FBDF66}"/>
              </a:ext>
            </a:extLst>
          </p:cNvPr>
          <p:cNvCxnSpPr/>
          <p:nvPr>
            <p:custDataLst>
              <p:tags r:id="rId48"/>
            </p:custDataLst>
          </p:nvPr>
        </p:nvCxnSpPr>
        <p:spPr bwMode="auto">
          <a:xfrm>
            <a:off x="11199813" y="4443413"/>
            <a:ext cx="3000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DB6E3B3-E011-4654-9221-A10D77AA6ECF}"/>
              </a:ext>
            </a:extLst>
          </p:cNvPr>
          <p:cNvCxnSpPr/>
          <p:nvPr>
            <p:custDataLst>
              <p:tags r:id="rId49"/>
            </p:custDataLst>
          </p:nvPr>
        </p:nvCxnSpPr>
        <p:spPr bwMode="auto">
          <a:xfrm>
            <a:off x="8410575" y="1301750"/>
            <a:ext cx="649288"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1A1A184-FD1C-43AF-ABCF-31C07FC5B316}"/>
              </a:ext>
            </a:extLst>
          </p:cNvPr>
          <p:cNvCxnSpPr/>
          <p:nvPr>
            <p:custDataLst>
              <p:tags r:id="rId50"/>
            </p:custDataLst>
          </p:nvPr>
        </p:nvCxnSpPr>
        <p:spPr bwMode="auto">
          <a:xfrm>
            <a:off x="9059863" y="1301750"/>
            <a:ext cx="0" cy="235108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1CBE79-519E-4B81-9D6D-17D791A97559}"/>
              </a:ext>
            </a:extLst>
          </p:cNvPr>
          <p:cNvCxnSpPr/>
          <p:nvPr>
            <p:custDataLst>
              <p:tags r:id="rId51"/>
            </p:custDataLst>
          </p:nvPr>
        </p:nvCxnSpPr>
        <p:spPr bwMode="auto">
          <a:xfrm flipV="1">
            <a:off x="8410575" y="1301750"/>
            <a:ext cx="0" cy="212725"/>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28FF0BB-0359-4A75-82C6-F14D140A07E9}"/>
              </a:ext>
            </a:extLst>
          </p:cNvPr>
          <p:cNvCxnSpPr>
            <a:cxnSpLocks/>
          </p:cNvCxnSpPr>
          <p:nvPr>
            <p:custDataLst>
              <p:tags r:id="rId52"/>
            </p:custDataLst>
          </p:nvPr>
        </p:nvCxnSpPr>
        <p:spPr bwMode="auto">
          <a:xfrm>
            <a:off x="10225088" y="1301750"/>
            <a:ext cx="649288"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FF2787F-02B7-4BB1-988F-80A950B29CDA}"/>
              </a:ext>
            </a:extLst>
          </p:cNvPr>
          <p:cNvCxnSpPr/>
          <p:nvPr>
            <p:custDataLst>
              <p:tags r:id="rId53"/>
            </p:custDataLst>
          </p:nvPr>
        </p:nvCxnSpPr>
        <p:spPr bwMode="auto">
          <a:xfrm>
            <a:off x="10874375" y="1301750"/>
            <a:ext cx="0" cy="288607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F5D60-F901-4526-9A68-6DFFEA6AD4A1}"/>
              </a:ext>
            </a:extLst>
          </p:cNvPr>
          <p:cNvCxnSpPr/>
          <p:nvPr>
            <p:custDataLst>
              <p:tags r:id="rId54"/>
            </p:custDataLst>
          </p:nvPr>
        </p:nvCxnSpPr>
        <p:spPr bwMode="auto">
          <a:xfrm flipV="1">
            <a:off x="10225088" y="1301750"/>
            <a:ext cx="0" cy="212725"/>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 Placeholder 2">
            <a:extLst>
              <a:ext uri="{FF2B5EF4-FFF2-40B4-BE49-F238E27FC236}">
                <a16:creationId xmlns:a16="http://schemas.microsoft.com/office/drawing/2014/main" id="{66CB0D68-83E4-41F1-A16F-BBE33E03D407}"/>
              </a:ext>
            </a:extLst>
          </p:cNvPr>
          <p:cNvSpPr>
            <a:spLocks noGrp="1"/>
          </p:cNvSpPr>
          <p:nvPr>
            <p:custDataLst>
              <p:tags r:id="rId55"/>
            </p:custDataLst>
          </p:nvPr>
        </p:nvSpPr>
        <p:spPr bwMode="auto">
          <a:xfrm>
            <a:off x="8388350" y="4987925"/>
            <a:ext cx="692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821BF5CC-62DF-4792-8D6A-161ECAA26454}" type="datetime'Ан''''''''''''''''''а''ло''''''''г''и'''''''''''''">
              <a:rPr lang="ru-RU" altLang="en-US" smtClean="0">
                <a:solidFill>
                  <a:schemeClr val="accent5">
                    <a:lumMod val="75000"/>
                  </a:schemeClr>
                </a:solidFill>
              </a:rPr>
              <a:pPr marL="0" indent="0" algn="ctr">
                <a:spcBef>
                  <a:spcPct val="0"/>
                </a:spcBef>
                <a:spcAft>
                  <a:spcPct val="0"/>
                </a:spcAft>
                <a:buNone/>
              </a:pPr>
              <a:t>Аналоги</a:t>
            </a:fld>
            <a:endParaRPr lang="ru-RU" dirty="0">
              <a:solidFill>
                <a:schemeClr val="accent5">
                  <a:lumMod val="75000"/>
                </a:schemeClr>
              </a:solidFill>
              <a:latin typeface="+mn-lt"/>
              <a:sym typeface="+mn-lt"/>
            </a:endParaRPr>
          </a:p>
        </p:txBody>
      </p:sp>
      <p:sp>
        <p:nvSpPr>
          <p:cNvPr id="104" name="Text Placeholder 2">
            <a:extLst>
              <a:ext uri="{FF2B5EF4-FFF2-40B4-BE49-F238E27FC236}">
                <a16:creationId xmlns:a16="http://schemas.microsoft.com/office/drawing/2014/main" id="{72B52838-FB44-4BC7-927B-CFD215DF3BE7}"/>
              </a:ext>
            </a:extLst>
          </p:cNvPr>
          <p:cNvSpPr>
            <a:spLocks noGrp="1"/>
          </p:cNvSpPr>
          <p:nvPr>
            <p:custDataLst>
              <p:tags r:id="rId56"/>
            </p:custDataLst>
          </p:nvPr>
        </p:nvSpPr>
        <p:spPr bwMode="gray">
          <a:xfrm>
            <a:off x="10729913" y="4225925"/>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CAAA04CD-0D2F-4661-B827-81D682F97C48}" type="datetime'''''''''''''''''''''''7,''''''''''9'''''''''''''">
              <a:rPr lang="ru-RU" altLang="en-US" smtClean="0">
                <a:solidFill>
                  <a:schemeClr val="accent5">
                    <a:lumMod val="75000"/>
                  </a:schemeClr>
                </a:solidFill>
                <a:latin typeface="+mn-lt"/>
                <a:sym typeface="+mn-lt"/>
              </a:rPr>
              <a:pPr marL="0" indent="0" algn="ctr">
                <a:spcBef>
                  <a:spcPct val="0"/>
                </a:spcBef>
                <a:spcAft>
                  <a:spcPct val="0"/>
                </a:spcAft>
                <a:buNone/>
              </a:pPr>
              <a:t>7,9</a:t>
            </a:fld>
            <a:endParaRPr lang="ru-RU" dirty="0">
              <a:solidFill>
                <a:schemeClr val="accent5">
                  <a:lumMod val="75000"/>
                </a:schemeClr>
              </a:solidFill>
              <a:latin typeface="+mn-lt"/>
              <a:sym typeface="+mn-lt"/>
            </a:endParaRPr>
          </a:p>
        </p:txBody>
      </p:sp>
      <p:sp>
        <p:nvSpPr>
          <p:cNvPr id="74" name="Text Placeholder 2">
            <a:extLst>
              <a:ext uri="{FF2B5EF4-FFF2-40B4-BE49-F238E27FC236}">
                <a16:creationId xmlns:a16="http://schemas.microsoft.com/office/drawing/2014/main" id="{E7C96DE0-4BE9-40B9-A02D-A43AD4778FC9}"/>
              </a:ext>
            </a:extLst>
          </p:cNvPr>
          <p:cNvSpPr>
            <a:spLocks noGrp="1"/>
          </p:cNvSpPr>
          <p:nvPr>
            <p:custDataLst>
              <p:tags r:id="rId57"/>
            </p:custDataLst>
          </p:nvPr>
        </p:nvSpPr>
        <p:spPr bwMode="auto">
          <a:xfrm>
            <a:off x="7078663" y="1674813"/>
            <a:ext cx="192088" cy="819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r>
              <a:rPr lang="en-US" altLang="en-US" dirty="0">
                <a:solidFill>
                  <a:schemeClr val="accent5">
                    <a:lumMod val="75000"/>
                  </a:schemeClr>
                </a:solidFill>
                <a:latin typeface="+mn-lt"/>
                <a:sym typeface="+mn-lt"/>
              </a:rPr>
              <a:t>HbA1c (%)</a:t>
            </a:r>
            <a:endParaRPr lang="ru-RU" dirty="0">
              <a:solidFill>
                <a:schemeClr val="accent5">
                  <a:lumMod val="75000"/>
                </a:schemeClr>
              </a:solidFill>
              <a:latin typeface="+mn-lt"/>
              <a:sym typeface="+mn-lt"/>
            </a:endParaRPr>
          </a:p>
        </p:txBody>
      </p:sp>
      <p:sp>
        <p:nvSpPr>
          <p:cNvPr id="89" name="Text Placeholder 2">
            <a:extLst>
              <a:ext uri="{FF2B5EF4-FFF2-40B4-BE49-F238E27FC236}">
                <a16:creationId xmlns:a16="http://schemas.microsoft.com/office/drawing/2014/main" id="{4EF97728-F6F4-40B0-8752-56CED48A451D}"/>
              </a:ext>
            </a:extLst>
          </p:cNvPr>
          <p:cNvSpPr>
            <a:spLocks noGrp="1"/>
          </p:cNvSpPr>
          <p:nvPr>
            <p:custDataLst>
              <p:tags r:id="rId58"/>
            </p:custDataLst>
          </p:nvPr>
        </p:nvSpPr>
        <p:spPr bwMode="auto">
          <a:xfrm>
            <a:off x="10369550" y="4987925"/>
            <a:ext cx="3603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938F9F6-8F87-420B-BF9D-0676561081BF}" type="datetime'''''Н''''''''''''''''П''''''''Х'">
              <a:rPr lang="ru-RU" altLang="en-US" smtClean="0">
                <a:solidFill>
                  <a:schemeClr val="accent5">
                    <a:lumMod val="75000"/>
                  </a:schemeClr>
                </a:solidFill>
              </a:rPr>
              <a:pPr marL="0" indent="0" algn="ctr">
                <a:spcBef>
                  <a:spcPct val="0"/>
                </a:spcBef>
                <a:spcAft>
                  <a:spcPct val="0"/>
                </a:spcAft>
                <a:buNone/>
              </a:pPr>
              <a:t>НПХ</a:t>
            </a:fld>
            <a:endParaRPr lang="ru-RU" dirty="0">
              <a:solidFill>
                <a:schemeClr val="accent5">
                  <a:lumMod val="75000"/>
                </a:schemeClr>
              </a:solidFill>
              <a:latin typeface="+mn-lt"/>
              <a:sym typeface="+mn-lt"/>
            </a:endParaRPr>
          </a:p>
        </p:txBody>
      </p:sp>
      <p:sp>
        <p:nvSpPr>
          <p:cNvPr id="103" name="Text Placeholder 2">
            <a:extLst>
              <a:ext uri="{FF2B5EF4-FFF2-40B4-BE49-F238E27FC236}">
                <a16:creationId xmlns:a16="http://schemas.microsoft.com/office/drawing/2014/main" id="{A0537DB6-3B8F-428F-B896-A8BD583FEF07}"/>
              </a:ext>
            </a:extLst>
          </p:cNvPr>
          <p:cNvSpPr>
            <a:spLocks noGrp="1"/>
          </p:cNvSpPr>
          <p:nvPr>
            <p:custDataLst>
              <p:tags r:id="rId59"/>
            </p:custDataLst>
          </p:nvPr>
        </p:nvSpPr>
        <p:spPr bwMode="gray">
          <a:xfrm>
            <a:off x="10080625" y="1552575"/>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C86992D-849B-4218-8193-82A3DCC9401F}" type="datetime'''''''''''''''''9'''''''''''''''''''',''''''''''''4'">
              <a:rPr lang="ru-RU" altLang="en-US" smtClean="0">
                <a:solidFill>
                  <a:schemeClr val="accent5">
                    <a:lumMod val="75000"/>
                  </a:schemeClr>
                </a:solidFill>
                <a:latin typeface="+mn-lt"/>
                <a:sym typeface="+mn-lt"/>
              </a:rPr>
              <a:pPr marL="0" indent="0" algn="ctr">
                <a:spcBef>
                  <a:spcPct val="0"/>
                </a:spcBef>
                <a:spcAft>
                  <a:spcPct val="0"/>
                </a:spcAft>
                <a:buNone/>
              </a:pPr>
              <a:t>9,4</a:t>
            </a:fld>
            <a:endParaRPr lang="ru-RU" dirty="0">
              <a:solidFill>
                <a:schemeClr val="accent5">
                  <a:lumMod val="75000"/>
                </a:schemeClr>
              </a:solidFill>
              <a:latin typeface="+mn-lt"/>
              <a:sym typeface="+mn-lt"/>
            </a:endParaRPr>
          </a:p>
        </p:txBody>
      </p:sp>
      <p:sp>
        <p:nvSpPr>
          <p:cNvPr id="102" name="Text Placeholder 2">
            <a:extLst>
              <a:ext uri="{FF2B5EF4-FFF2-40B4-BE49-F238E27FC236}">
                <a16:creationId xmlns:a16="http://schemas.microsoft.com/office/drawing/2014/main" id="{CC8D209F-6532-4DC0-A7F8-287E2C9426B8}"/>
              </a:ext>
            </a:extLst>
          </p:cNvPr>
          <p:cNvSpPr>
            <a:spLocks noGrp="1"/>
          </p:cNvSpPr>
          <p:nvPr>
            <p:custDataLst>
              <p:tags r:id="rId60"/>
            </p:custDataLst>
          </p:nvPr>
        </p:nvSpPr>
        <p:spPr bwMode="gray">
          <a:xfrm>
            <a:off x="8915400" y="3690938"/>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BE18E42-084C-4C81-95A4-1476794651E8}" type="datetime'''''''''''8'',''''''''''''''''''''''''''''2'''''''">
              <a:rPr lang="ru-RU" altLang="en-US" smtClean="0">
                <a:solidFill>
                  <a:schemeClr val="accent5">
                    <a:lumMod val="75000"/>
                  </a:schemeClr>
                </a:solidFill>
                <a:latin typeface="+mn-lt"/>
                <a:sym typeface="+mn-lt"/>
              </a:rPr>
              <a:pPr marL="0" indent="0" algn="ctr">
                <a:spcBef>
                  <a:spcPct val="0"/>
                </a:spcBef>
                <a:spcAft>
                  <a:spcPct val="0"/>
                </a:spcAft>
                <a:buNone/>
              </a:pPr>
              <a:t>8,2</a:t>
            </a:fld>
            <a:endParaRPr lang="ru-RU" dirty="0">
              <a:solidFill>
                <a:schemeClr val="accent5">
                  <a:lumMod val="75000"/>
                </a:schemeClr>
              </a:solidFill>
              <a:latin typeface="+mn-lt"/>
              <a:sym typeface="+mn-lt"/>
            </a:endParaRPr>
          </a:p>
        </p:txBody>
      </p:sp>
      <p:sp>
        <p:nvSpPr>
          <p:cNvPr id="100" name="Text Placeholder 2">
            <a:extLst>
              <a:ext uri="{FF2B5EF4-FFF2-40B4-BE49-F238E27FC236}">
                <a16:creationId xmlns:a16="http://schemas.microsoft.com/office/drawing/2014/main" id="{6FB0E31C-983C-4AC6-96A6-079A9E497B6A}"/>
              </a:ext>
            </a:extLst>
          </p:cNvPr>
          <p:cNvSpPr>
            <a:spLocks noGrp="1"/>
          </p:cNvSpPr>
          <p:nvPr>
            <p:custDataLst>
              <p:tags r:id="rId61"/>
            </p:custDataLst>
          </p:nvPr>
        </p:nvSpPr>
        <p:spPr bwMode="gray">
          <a:xfrm>
            <a:off x="8266113" y="1552575"/>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07B2F20-4B11-456C-B617-48D41C4BA1AD}" type="datetime'''''''''''9,''''''''''''''''''''''''4'''''''">
              <a:rPr lang="ru-RU" altLang="en-US" smtClean="0">
                <a:solidFill>
                  <a:schemeClr val="accent5">
                    <a:lumMod val="75000"/>
                  </a:schemeClr>
                </a:solidFill>
              </a:rPr>
              <a:pPr marL="0" indent="0" algn="ctr">
                <a:spcBef>
                  <a:spcPct val="0"/>
                </a:spcBef>
                <a:spcAft>
                  <a:spcPct val="0"/>
                </a:spcAft>
                <a:buNone/>
              </a:pPr>
              <a:t>9,4</a:t>
            </a:fld>
            <a:endParaRPr lang="ru-RU" dirty="0">
              <a:solidFill>
                <a:schemeClr val="accent5">
                  <a:lumMod val="75000"/>
                </a:schemeClr>
              </a:solidFill>
              <a:latin typeface="+mn-lt"/>
              <a:sym typeface="+mn-lt"/>
            </a:endParaRPr>
          </a:p>
        </p:txBody>
      </p:sp>
      <p:sp>
        <p:nvSpPr>
          <p:cNvPr id="107" name="Text Placeholder 2">
            <a:extLst>
              <a:ext uri="{FF2B5EF4-FFF2-40B4-BE49-F238E27FC236}">
                <a16:creationId xmlns:a16="http://schemas.microsoft.com/office/drawing/2014/main" id="{088552C3-C4C6-445E-84DF-A759F6CF7318}"/>
              </a:ext>
            </a:extLst>
          </p:cNvPr>
          <p:cNvSpPr>
            <a:spLocks noGrp="1"/>
          </p:cNvSpPr>
          <p:nvPr>
            <p:custDataLst>
              <p:tags r:id="rId62"/>
            </p:custDataLst>
          </p:nvPr>
        </p:nvSpPr>
        <p:spPr bwMode="auto">
          <a:xfrm>
            <a:off x="9407525" y="2659063"/>
            <a:ext cx="471488"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1B4802C9-66EF-487C-A4F1-7EA6BF0D11A0}" type="datetime'-''''1'',''''''''''''''''''''''''''''''''2'''''''''">
              <a:rPr lang="ru-RU" altLang="en-US" b="1" smtClean="0">
                <a:solidFill>
                  <a:schemeClr val="accent5">
                    <a:lumMod val="75000"/>
                  </a:schemeClr>
                </a:solidFill>
              </a:rPr>
              <a:pPr marL="0" indent="0" algn="ctr">
                <a:spcBef>
                  <a:spcPct val="0"/>
                </a:spcBef>
                <a:spcAft>
                  <a:spcPct val="0"/>
                </a:spcAft>
                <a:buNone/>
              </a:pPr>
              <a:t>-1,2</a:t>
            </a:fld>
            <a:endParaRPr lang="ru-RU" b="1" dirty="0">
              <a:solidFill>
                <a:schemeClr val="accent5">
                  <a:lumMod val="75000"/>
                </a:schemeClr>
              </a:solidFill>
              <a:latin typeface="+mn-lt"/>
              <a:sym typeface="+mn-lt"/>
            </a:endParaRPr>
          </a:p>
        </p:txBody>
      </p:sp>
      <p:sp>
        <p:nvSpPr>
          <p:cNvPr id="114" name="Text Placeholder 2">
            <a:extLst>
              <a:ext uri="{FF2B5EF4-FFF2-40B4-BE49-F238E27FC236}">
                <a16:creationId xmlns:a16="http://schemas.microsoft.com/office/drawing/2014/main" id="{28BA71C1-5A95-4893-BD5B-381EA4B993F9}"/>
              </a:ext>
            </a:extLst>
          </p:cNvPr>
          <p:cNvSpPr>
            <a:spLocks noGrp="1"/>
          </p:cNvSpPr>
          <p:nvPr>
            <p:custDataLst>
              <p:tags r:id="rId63"/>
            </p:custDataLst>
          </p:nvPr>
        </p:nvSpPr>
        <p:spPr bwMode="auto">
          <a:xfrm>
            <a:off x="11222038" y="2927350"/>
            <a:ext cx="471488"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313ADC2B-43CC-4D2B-A7B3-BED6C1DCA0BE}" type="datetime'''''-''''''''''''''''''''''''''1'',''''''''''''''''''''5'">
              <a:rPr lang="ru-RU" altLang="en-US" b="1" smtClean="0">
                <a:solidFill>
                  <a:schemeClr val="accent5">
                    <a:lumMod val="75000"/>
                  </a:schemeClr>
                </a:solidFill>
              </a:rPr>
              <a:pPr marL="0" indent="0" algn="ctr">
                <a:spcBef>
                  <a:spcPct val="0"/>
                </a:spcBef>
                <a:spcAft>
                  <a:spcPct val="0"/>
                </a:spcAft>
                <a:buNone/>
              </a:pPr>
              <a:t>-1,5</a:t>
            </a:fld>
            <a:endParaRPr lang="ru-RU" b="1" dirty="0">
              <a:solidFill>
                <a:schemeClr val="accent5">
                  <a:lumMod val="75000"/>
                </a:schemeClr>
              </a:solidFill>
              <a:latin typeface="+mn-lt"/>
              <a:sym typeface="+mn-lt"/>
            </a:endParaRPr>
          </a:p>
        </p:txBody>
      </p:sp>
      <p:sp>
        <p:nvSpPr>
          <p:cNvPr id="83" name="Text Placeholder 2">
            <a:extLst>
              <a:ext uri="{FF2B5EF4-FFF2-40B4-BE49-F238E27FC236}">
                <a16:creationId xmlns:a16="http://schemas.microsoft.com/office/drawing/2014/main" id="{A778E611-4BC4-4ED0-9164-E8154739DB23}"/>
              </a:ext>
            </a:extLst>
          </p:cNvPr>
          <p:cNvSpPr>
            <a:spLocks noGrp="1"/>
          </p:cNvSpPr>
          <p:nvPr>
            <p:custDataLst>
              <p:tags r:id="rId64"/>
            </p:custDataLst>
          </p:nvPr>
        </p:nvSpPr>
        <p:spPr bwMode="auto">
          <a:xfrm>
            <a:off x="8318500" y="1165225"/>
            <a:ext cx="8318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85DE43D-5761-428D-B335-B08219A3D804}" type="datetime'''''''''''''''''-1''''''2'',''''''''''8%'''''''">
              <a:rPr lang="ru-RU" altLang="en-US" b="1" smtClean="0">
                <a:solidFill>
                  <a:schemeClr val="accent5">
                    <a:lumMod val="75000"/>
                  </a:schemeClr>
                </a:solidFill>
              </a:rPr>
              <a:pPr marL="0" indent="0" algn="ctr">
                <a:spcBef>
                  <a:spcPct val="0"/>
                </a:spcBef>
                <a:spcAft>
                  <a:spcPct val="0"/>
                </a:spcAft>
                <a:buNone/>
              </a:pPr>
              <a:t>-12,8%</a:t>
            </a:fld>
            <a:endParaRPr lang="ru-RU" b="1" dirty="0">
              <a:solidFill>
                <a:schemeClr val="accent5">
                  <a:lumMod val="75000"/>
                </a:schemeClr>
              </a:solidFill>
              <a:latin typeface="+mn-lt"/>
              <a:sym typeface="+mn-lt"/>
            </a:endParaRPr>
          </a:p>
        </p:txBody>
      </p:sp>
      <p:sp>
        <p:nvSpPr>
          <p:cNvPr id="91" name="Text Placeholder 2">
            <a:extLst>
              <a:ext uri="{FF2B5EF4-FFF2-40B4-BE49-F238E27FC236}">
                <a16:creationId xmlns:a16="http://schemas.microsoft.com/office/drawing/2014/main" id="{4051B727-007C-400C-9237-884B31A6E2B3}"/>
              </a:ext>
            </a:extLst>
          </p:cNvPr>
          <p:cNvSpPr>
            <a:spLocks noGrp="1"/>
          </p:cNvSpPr>
          <p:nvPr>
            <p:custDataLst>
              <p:tags r:id="rId65"/>
            </p:custDataLst>
          </p:nvPr>
        </p:nvSpPr>
        <p:spPr bwMode="auto">
          <a:xfrm>
            <a:off x="10133013" y="1165225"/>
            <a:ext cx="8318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36A48DD3-95AD-49D0-BF8B-5C5AC92BD0A3}" type="datetime'''''-''1''6'''''''',''''0''''%'''''''''''">
              <a:rPr lang="ru-RU" altLang="en-US" b="1" smtClean="0">
                <a:solidFill>
                  <a:schemeClr val="accent5">
                    <a:lumMod val="75000"/>
                  </a:schemeClr>
                </a:solidFill>
              </a:rPr>
              <a:pPr marL="0" indent="0" algn="ctr">
                <a:spcBef>
                  <a:spcPct val="0"/>
                </a:spcBef>
                <a:spcAft>
                  <a:spcPct val="0"/>
                </a:spcAft>
                <a:buNone/>
              </a:pPr>
              <a:t>-16,0%</a:t>
            </a:fld>
            <a:endParaRPr lang="ru-RU" b="1" dirty="0">
              <a:solidFill>
                <a:schemeClr val="accent5">
                  <a:lumMod val="75000"/>
                </a:schemeClr>
              </a:solidFill>
              <a:latin typeface="+mn-lt"/>
              <a:sym typeface="+mn-lt"/>
            </a:endParaRPr>
          </a:p>
        </p:txBody>
      </p:sp>
      <p:sp>
        <p:nvSpPr>
          <p:cNvPr id="7" name="Rectangle 6">
            <a:extLst>
              <a:ext uri="{FF2B5EF4-FFF2-40B4-BE49-F238E27FC236}">
                <a16:creationId xmlns:a16="http://schemas.microsoft.com/office/drawing/2014/main" id="{54C0AFEA-B721-423D-8A2A-6E7C43BFCB4F}"/>
              </a:ext>
            </a:extLst>
          </p:cNvPr>
          <p:cNvSpPr/>
          <p:nvPr>
            <p:custDataLst>
              <p:tags r:id="rId66"/>
            </p:custDataLst>
          </p:nvPr>
        </p:nvSpPr>
        <p:spPr bwMode="auto">
          <a:xfrm>
            <a:off x="390525" y="5700713"/>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a:extLst>
              <a:ext uri="{FF2B5EF4-FFF2-40B4-BE49-F238E27FC236}">
                <a16:creationId xmlns:a16="http://schemas.microsoft.com/office/drawing/2014/main" id="{447DB09A-E71D-43BC-8D39-0091C2D5F933}"/>
              </a:ext>
            </a:extLst>
          </p:cNvPr>
          <p:cNvSpPr/>
          <p:nvPr>
            <p:custDataLst>
              <p:tags r:id="rId67"/>
            </p:custDataLst>
          </p:nvPr>
        </p:nvSpPr>
        <p:spPr bwMode="auto">
          <a:xfrm>
            <a:off x="390525" y="5457825"/>
            <a:ext cx="250825" cy="187325"/>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 Placeholder 2">
            <a:extLst>
              <a:ext uri="{FF2B5EF4-FFF2-40B4-BE49-F238E27FC236}">
                <a16:creationId xmlns:a16="http://schemas.microsoft.com/office/drawing/2014/main" id="{B641A45B-0897-4E85-8F7E-21B2F9E5EB05}"/>
              </a:ext>
            </a:extLst>
          </p:cNvPr>
          <p:cNvSpPr>
            <a:spLocks noGrp="1"/>
          </p:cNvSpPr>
          <p:nvPr>
            <p:custDataLst>
              <p:tags r:id="rId68"/>
            </p:custDataLst>
          </p:nvPr>
        </p:nvSpPr>
        <p:spPr bwMode="auto">
          <a:xfrm>
            <a:off x="692150" y="5453063"/>
            <a:ext cx="1649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fld id="{B889E533-4F5F-4456-93D4-C5337797C784}" type="datetime'''''б''''''''ез ''госп''''и''''та''л''''''из''''''''а''ци''й'">
              <a:rPr lang="ru-RU" altLang="en-US" smtClean="0">
                <a:solidFill>
                  <a:schemeClr val="accent1"/>
                </a:solidFill>
              </a:rPr>
              <a:pPr marL="0" indent="0">
                <a:spcBef>
                  <a:spcPct val="0"/>
                </a:spcBef>
                <a:spcAft>
                  <a:spcPct val="0"/>
                </a:spcAft>
                <a:buNone/>
              </a:pPr>
              <a:t>без госпитализаций</a:t>
            </a:fld>
            <a:endParaRPr lang="ru-RU" dirty="0">
              <a:solidFill>
                <a:schemeClr val="accent1"/>
              </a:solidFill>
              <a:latin typeface="+mn-lt"/>
              <a:sym typeface="+mn-lt"/>
            </a:endParaRPr>
          </a:p>
        </p:txBody>
      </p:sp>
      <p:sp>
        <p:nvSpPr>
          <p:cNvPr id="54" name="Text Placeholder 2">
            <a:extLst>
              <a:ext uri="{FF2B5EF4-FFF2-40B4-BE49-F238E27FC236}">
                <a16:creationId xmlns:a16="http://schemas.microsoft.com/office/drawing/2014/main" id="{55622D06-E4BD-4282-A79A-80EA33E4A742}"/>
              </a:ext>
            </a:extLst>
          </p:cNvPr>
          <p:cNvSpPr>
            <a:spLocks noGrp="1"/>
          </p:cNvSpPr>
          <p:nvPr>
            <p:custDataLst>
              <p:tags r:id="rId69"/>
            </p:custDataLst>
          </p:nvPr>
        </p:nvSpPr>
        <p:spPr bwMode="auto">
          <a:xfrm>
            <a:off x="692150" y="5695950"/>
            <a:ext cx="1327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fld id="{746664D8-8F40-43B7-B252-06A4E4E2A87B}" type="datetime'''го''с''п''и''''''''''''т''ал''из''''а''ц''''''и''''''''и'''">
              <a:rPr lang="ru-RU" altLang="en-US" smtClean="0">
                <a:solidFill>
                  <a:schemeClr val="accent1"/>
                </a:solidFill>
                <a:latin typeface="+mn-lt"/>
                <a:sym typeface="+mn-lt"/>
              </a:rPr>
              <a:pPr marL="0" indent="0">
                <a:spcBef>
                  <a:spcPct val="0"/>
                </a:spcBef>
                <a:spcAft>
                  <a:spcPct val="0"/>
                </a:spcAft>
                <a:buNone/>
              </a:pPr>
              <a:t>госпитализации</a:t>
            </a:fld>
            <a:endParaRPr lang="ru-RU" dirty="0">
              <a:solidFill>
                <a:schemeClr val="accent1"/>
              </a:solidFill>
              <a:latin typeface="+mn-lt"/>
              <a:sym typeface="+mn-lt"/>
            </a:endParaRPr>
          </a:p>
        </p:txBody>
      </p:sp>
      <p:graphicFrame>
        <p:nvGraphicFramePr>
          <p:cNvPr id="159" name="Chart 158">
            <a:extLst>
              <a:ext uri="{FF2B5EF4-FFF2-40B4-BE49-F238E27FC236}">
                <a16:creationId xmlns:a16="http://schemas.microsoft.com/office/drawing/2014/main" id="{BDA42E3A-49D2-45AB-9DBB-5747C69870AB}"/>
              </a:ext>
            </a:extLst>
          </p:cNvPr>
          <p:cNvGraphicFramePr/>
          <p:nvPr>
            <p:custDataLst>
              <p:tags r:id="rId70"/>
            </p:custDataLst>
            <p:extLst>
              <p:ext uri="{D42A27DB-BD31-4B8C-83A1-F6EECF244321}">
                <p14:modId xmlns:p14="http://schemas.microsoft.com/office/powerpoint/2010/main" val="3868801534"/>
              </p:ext>
            </p:extLst>
          </p:nvPr>
        </p:nvGraphicFramePr>
        <p:xfrm>
          <a:off x="3592513" y="1641475"/>
          <a:ext cx="2849562" cy="3416300"/>
        </p:xfrm>
        <a:graphic>
          <a:graphicData uri="http://schemas.openxmlformats.org/drawingml/2006/chart">
            <c:chart xmlns:c="http://schemas.openxmlformats.org/drawingml/2006/chart" xmlns:r="http://schemas.openxmlformats.org/officeDocument/2006/relationships" r:id="rId90"/>
          </a:graphicData>
        </a:graphic>
      </p:graphicFrame>
      <p:cxnSp>
        <p:nvCxnSpPr>
          <p:cNvPr id="32" name="Straight Connector 31">
            <a:extLst>
              <a:ext uri="{FF2B5EF4-FFF2-40B4-BE49-F238E27FC236}">
                <a16:creationId xmlns:a16="http://schemas.microsoft.com/office/drawing/2014/main" id="{16E69CBD-901D-4C11-90BA-82A1152E1DD1}"/>
              </a:ext>
            </a:extLst>
          </p:cNvPr>
          <p:cNvCxnSpPr/>
          <p:nvPr>
            <p:custDataLst>
              <p:tags r:id="rId71"/>
            </p:custDataLst>
          </p:nvPr>
        </p:nvCxnSpPr>
        <p:spPr bwMode="auto">
          <a:xfrm>
            <a:off x="6359525" y="1793875"/>
            <a:ext cx="0" cy="822325"/>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B0EC85-15F6-4267-8BD9-F629C7101007}"/>
              </a:ext>
            </a:extLst>
          </p:cNvPr>
          <p:cNvCxnSpPr/>
          <p:nvPr>
            <p:custDataLst>
              <p:tags r:id="rId72"/>
            </p:custDataLst>
          </p:nvPr>
        </p:nvCxnSpPr>
        <p:spPr bwMode="auto">
          <a:xfrm>
            <a:off x="4949825" y="1797050"/>
            <a:ext cx="1452563"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2118B4-A606-42B7-8E49-BAA7349B2E14}"/>
              </a:ext>
            </a:extLst>
          </p:cNvPr>
          <p:cNvCxnSpPr/>
          <p:nvPr>
            <p:custDataLst>
              <p:tags r:id="rId73"/>
            </p:custDataLst>
          </p:nvPr>
        </p:nvCxnSpPr>
        <p:spPr bwMode="auto">
          <a:xfrm>
            <a:off x="6103938" y="2613025"/>
            <a:ext cx="298450"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3F0FF3-43AD-42C7-A02D-7568BD1C3777}"/>
              </a:ext>
            </a:extLst>
          </p:cNvPr>
          <p:cNvCxnSpPr/>
          <p:nvPr>
            <p:custDataLst>
              <p:tags r:id="rId74"/>
            </p:custDataLst>
          </p:nvPr>
        </p:nvCxnSpPr>
        <p:spPr bwMode="auto">
          <a:xfrm flipV="1">
            <a:off x="4627563" y="1465263"/>
            <a:ext cx="0" cy="7620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C20043-B371-465D-A255-AC0C770C8B11}"/>
              </a:ext>
            </a:extLst>
          </p:cNvPr>
          <p:cNvCxnSpPr/>
          <p:nvPr>
            <p:custDataLst>
              <p:tags r:id="rId75"/>
            </p:custDataLst>
          </p:nvPr>
        </p:nvCxnSpPr>
        <p:spPr bwMode="auto">
          <a:xfrm>
            <a:off x="4627563" y="1465263"/>
            <a:ext cx="1154112"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ED99A8-EC9F-43FD-8104-9FC580C8C576}"/>
              </a:ext>
            </a:extLst>
          </p:cNvPr>
          <p:cNvCxnSpPr/>
          <p:nvPr>
            <p:custDataLst>
              <p:tags r:id="rId76"/>
            </p:custDataLst>
          </p:nvPr>
        </p:nvCxnSpPr>
        <p:spPr bwMode="auto">
          <a:xfrm>
            <a:off x="5781675" y="1465263"/>
            <a:ext cx="0" cy="89217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 Placeholder 2">
            <a:extLst>
              <a:ext uri="{FF2B5EF4-FFF2-40B4-BE49-F238E27FC236}">
                <a16:creationId xmlns:a16="http://schemas.microsoft.com/office/drawing/2014/main" id="{FA6FCFA1-CD24-4B5B-B26F-C18010D43FF0}"/>
              </a:ext>
            </a:extLst>
          </p:cNvPr>
          <p:cNvSpPr>
            <a:spLocks noGrp="1"/>
          </p:cNvSpPr>
          <p:nvPr>
            <p:custDataLst>
              <p:tags r:id="rId77"/>
            </p:custDataLst>
          </p:nvPr>
        </p:nvSpPr>
        <p:spPr bwMode="auto">
          <a:xfrm>
            <a:off x="4281488" y="4987925"/>
            <a:ext cx="692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38BCAE9-E124-4E42-A623-021BCD7157B5}" type="datetime'''''''''Ан''''''''''''''''а''''л''''''''ог''''и'''''''''''''">
              <a:rPr lang="ru-RU" altLang="en-US" sz="1400" smtClean="0"/>
              <a:pPr marL="0" indent="0" algn="ctr">
                <a:spcBef>
                  <a:spcPct val="0"/>
                </a:spcBef>
                <a:spcAft>
                  <a:spcPct val="0"/>
                </a:spcAft>
                <a:buNone/>
              </a:pPr>
              <a:t>Аналоги</a:t>
            </a:fld>
            <a:endParaRPr lang="ru-RU" sz="1400" dirty="0">
              <a:latin typeface="+mn-lt"/>
              <a:sym typeface="+mn-lt"/>
            </a:endParaRPr>
          </a:p>
        </p:txBody>
      </p:sp>
      <p:sp>
        <p:nvSpPr>
          <p:cNvPr id="123" name="Text Placeholder 2">
            <a:extLst>
              <a:ext uri="{FF2B5EF4-FFF2-40B4-BE49-F238E27FC236}">
                <a16:creationId xmlns:a16="http://schemas.microsoft.com/office/drawing/2014/main" id="{059085AF-70FA-48CA-9607-15C10F1C1F57}"/>
              </a:ext>
            </a:extLst>
          </p:cNvPr>
          <p:cNvSpPr>
            <a:spLocks noGrp="1"/>
          </p:cNvSpPr>
          <p:nvPr>
            <p:custDataLst>
              <p:tags r:id="rId78"/>
            </p:custDataLst>
          </p:nvPr>
        </p:nvSpPr>
        <p:spPr bwMode="auto">
          <a:xfrm>
            <a:off x="5602288" y="4987925"/>
            <a:ext cx="3603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58AF557F-819A-4C89-9F04-B61AFB0AF3A4}" type="datetime'''''''''''Н''''''''''''''''''ПХ'''''''''''''''''''''''''''''''">
              <a:rPr lang="ru-RU" altLang="en-US" sz="1400" smtClean="0"/>
              <a:pPr marL="0" indent="0" algn="ctr">
                <a:spcBef>
                  <a:spcPct val="0"/>
                </a:spcBef>
                <a:spcAft>
                  <a:spcPct val="0"/>
                </a:spcAft>
                <a:buNone/>
              </a:pPr>
              <a:t>НПХ</a:t>
            </a:fld>
            <a:endParaRPr lang="ru-RU" sz="1400" dirty="0">
              <a:latin typeface="+mn-lt"/>
              <a:sym typeface="+mn-lt"/>
            </a:endParaRPr>
          </a:p>
        </p:txBody>
      </p:sp>
      <p:sp>
        <p:nvSpPr>
          <p:cNvPr id="127" name="Text Placeholder 2">
            <a:extLst>
              <a:ext uri="{FF2B5EF4-FFF2-40B4-BE49-F238E27FC236}">
                <a16:creationId xmlns:a16="http://schemas.microsoft.com/office/drawing/2014/main" id="{1EF6F7AE-C1BD-419B-877F-35665B2A98BB}"/>
              </a:ext>
            </a:extLst>
          </p:cNvPr>
          <p:cNvSpPr>
            <a:spLocks noGrp="1"/>
          </p:cNvSpPr>
          <p:nvPr>
            <p:custDataLst>
              <p:tags r:id="rId79"/>
            </p:custDataLst>
          </p:nvPr>
        </p:nvSpPr>
        <p:spPr bwMode="gray">
          <a:xfrm>
            <a:off x="5637213" y="2395538"/>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DC61E041-797D-4737-A405-C1804C298FFA}" type="datetime'''''''''8'''''''''''''''''''''''''''''''',''''''8'''''''''''''">
              <a:rPr lang="ru-RU" altLang="en-US" sz="1400" smtClean="0"/>
              <a:pPr marL="0" indent="0" algn="ctr">
                <a:spcBef>
                  <a:spcPct val="0"/>
                </a:spcBef>
                <a:spcAft>
                  <a:spcPct val="0"/>
                </a:spcAft>
                <a:buNone/>
              </a:pPr>
              <a:t>8,8</a:t>
            </a:fld>
            <a:endParaRPr lang="ru-RU" sz="1400" dirty="0">
              <a:latin typeface="+mn-lt"/>
              <a:sym typeface="+mn-lt"/>
            </a:endParaRPr>
          </a:p>
        </p:txBody>
      </p:sp>
      <p:sp>
        <p:nvSpPr>
          <p:cNvPr id="129" name="Text Placeholder 2">
            <a:extLst>
              <a:ext uri="{FF2B5EF4-FFF2-40B4-BE49-F238E27FC236}">
                <a16:creationId xmlns:a16="http://schemas.microsoft.com/office/drawing/2014/main" id="{92AAD900-CEA8-46F1-8734-135EBDBFEA36}"/>
              </a:ext>
            </a:extLst>
          </p:cNvPr>
          <p:cNvSpPr>
            <a:spLocks noGrp="1"/>
          </p:cNvSpPr>
          <p:nvPr>
            <p:custDataLst>
              <p:tags r:id="rId80"/>
            </p:custDataLst>
          </p:nvPr>
        </p:nvSpPr>
        <p:spPr bwMode="gray">
          <a:xfrm>
            <a:off x="4435475" y="1579563"/>
            <a:ext cx="384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0DD9B81-74CD-44A1-A88E-7425E0932337}" type="datetime'1''''''''1'',''''9'''''''''''''''''''''''''''''''''''">
              <a:rPr lang="ru-RU" altLang="en-US" sz="1400" smtClean="0"/>
              <a:pPr marL="0" indent="0" algn="ctr">
                <a:spcBef>
                  <a:spcPct val="0"/>
                </a:spcBef>
                <a:spcAft>
                  <a:spcPct val="0"/>
                </a:spcAft>
                <a:buNone/>
              </a:pPr>
              <a:t>11,9</a:t>
            </a:fld>
            <a:endParaRPr lang="ru-RU" sz="1400" dirty="0">
              <a:latin typeface="+mn-lt"/>
              <a:sym typeface="+mn-lt"/>
            </a:endParaRPr>
          </a:p>
        </p:txBody>
      </p:sp>
      <p:sp>
        <p:nvSpPr>
          <p:cNvPr id="135" name="Text Placeholder 2">
            <a:extLst>
              <a:ext uri="{FF2B5EF4-FFF2-40B4-BE49-F238E27FC236}">
                <a16:creationId xmlns:a16="http://schemas.microsoft.com/office/drawing/2014/main" id="{383CB24A-9E46-4283-B3E5-5AF849D7CBE3}"/>
              </a:ext>
            </a:extLst>
          </p:cNvPr>
          <p:cNvSpPr>
            <a:spLocks noGrp="1"/>
          </p:cNvSpPr>
          <p:nvPr>
            <p:custDataLst>
              <p:tags r:id="rId81"/>
            </p:custDataLst>
          </p:nvPr>
        </p:nvSpPr>
        <p:spPr bwMode="auto">
          <a:xfrm>
            <a:off x="3349625" y="1674813"/>
            <a:ext cx="192088" cy="28829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r>
              <a:rPr lang="ru-RU" altLang="en-US" sz="1400" dirty="0">
                <a:latin typeface="+mn-lt"/>
                <a:sym typeface="+mn-lt"/>
              </a:rPr>
              <a:t>Частота гипо на 1000 пациенто-лет</a:t>
            </a:r>
            <a:endParaRPr lang="ru-RU" sz="1400" dirty="0">
              <a:latin typeface="+mn-lt"/>
              <a:sym typeface="+mn-lt"/>
            </a:endParaRPr>
          </a:p>
        </p:txBody>
      </p:sp>
      <p:sp>
        <p:nvSpPr>
          <p:cNvPr id="157" name="Text Placeholder 2">
            <a:extLst>
              <a:ext uri="{FF2B5EF4-FFF2-40B4-BE49-F238E27FC236}">
                <a16:creationId xmlns:a16="http://schemas.microsoft.com/office/drawing/2014/main" id="{1097EE1B-56DC-42DD-B43C-4BC703F5D6F8}"/>
              </a:ext>
            </a:extLst>
          </p:cNvPr>
          <p:cNvSpPr>
            <a:spLocks noGrp="1"/>
          </p:cNvSpPr>
          <p:nvPr>
            <p:custDataLst>
              <p:tags r:id="rId82"/>
            </p:custDataLst>
          </p:nvPr>
        </p:nvSpPr>
        <p:spPr bwMode="auto">
          <a:xfrm>
            <a:off x="6124575" y="2025650"/>
            <a:ext cx="471488"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9D3D6D94-FA76-4B24-9B85-AA43A9E0AB5C}" type="datetime'''''''''''''''''''''''-''3,''''''''''''''1'''''">
              <a:rPr lang="ru-RU" altLang="en-US" sz="1400" b="1" smtClean="0"/>
              <a:pPr marL="0" indent="0" algn="ctr">
                <a:spcBef>
                  <a:spcPct val="0"/>
                </a:spcBef>
                <a:spcAft>
                  <a:spcPct val="0"/>
                </a:spcAft>
                <a:buNone/>
              </a:pPr>
              <a:t>-3,1</a:t>
            </a:fld>
            <a:endParaRPr lang="ru-RU" sz="1400" b="1" dirty="0">
              <a:latin typeface="+mn-lt"/>
              <a:sym typeface="+mn-lt"/>
            </a:endParaRPr>
          </a:p>
        </p:txBody>
      </p:sp>
      <p:sp>
        <p:nvSpPr>
          <p:cNvPr id="155" name="Text Placeholder 2">
            <a:extLst>
              <a:ext uri="{FF2B5EF4-FFF2-40B4-BE49-F238E27FC236}">
                <a16:creationId xmlns:a16="http://schemas.microsoft.com/office/drawing/2014/main" id="{CF59A85E-FEF4-43AA-9CB2-2EC079D3CB04}"/>
              </a:ext>
            </a:extLst>
          </p:cNvPr>
          <p:cNvSpPr>
            <a:spLocks noGrp="1"/>
          </p:cNvSpPr>
          <p:nvPr>
            <p:custDataLst>
              <p:tags r:id="rId83"/>
            </p:custDataLst>
          </p:nvPr>
        </p:nvSpPr>
        <p:spPr bwMode="auto">
          <a:xfrm>
            <a:off x="4895850" y="1328738"/>
            <a:ext cx="6159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4BB0B3AA-E529-479E-A7E9-369A080432DB}" type="datetime'''''''''''''-2''''''''''6''''''''''''''%'''''''''''''''''''''">
              <a:rPr lang="ru-RU" altLang="en-US" sz="1400" b="1" smtClean="0">
                <a:latin typeface="+mn-lt"/>
                <a:sym typeface="+mn-lt"/>
              </a:rPr>
              <a:pPr marL="0" indent="0" algn="ctr">
                <a:spcBef>
                  <a:spcPct val="0"/>
                </a:spcBef>
                <a:spcAft>
                  <a:spcPct val="0"/>
                </a:spcAft>
                <a:buNone/>
              </a:pPr>
              <a:t>-26%</a:t>
            </a:fld>
            <a:endParaRPr lang="ru-RU" sz="1400" b="1" dirty="0">
              <a:latin typeface="+mn-lt"/>
              <a:sym typeface="+mn-lt"/>
            </a:endParaRPr>
          </a:p>
        </p:txBody>
      </p:sp>
      <p:sp>
        <p:nvSpPr>
          <p:cNvPr id="28" name="Rectangle 27">
            <a:extLst>
              <a:ext uri="{FF2B5EF4-FFF2-40B4-BE49-F238E27FC236}">
                <a16:creationId xmlns:a16="http://schemas.microsoft.com/office/drawing/2014/main" id="{7628ED60-A317-4076-8447-6FB9D822CF11}"/>
              </a:ext>
            </a:extLst>
          </p:cNvPr>
          <p:cNvSpPr/>
          <p:nvPr/>
        </p:nvSpPr>
        <p:spPr>
          <a:xfrm>
            <a:off x="4905908" y="1753434"/>
            <a:ext cx="696024" cy="307777"/>
          </a:xfrm>
          <a:prstGeom prst="rect">
            <a:avLst/>
          </a:prstGeom>
        </p:spPr>
        <p:txBody>
          <a:bodyPr wrap="none">
            <a:spAutoFit/>
          </a:bodyPr>
          <a:lstStyle/>
          <a:p>
            <a:r>
              <a:rPr lang="en-US" sz="1400" dirty="0"/>
              <a:t>P = .07</a:t>
            </a:r>
            <a:endParaRPr lang="ru-RU" sz="1400" dirty="0"/>
          </a:p>
        </p:txBody>
      </p:sp>
    </p:spTree>
    <p:extLst>
      <p:ext uri="{BB962C8B-B14F-4D97-AF65-F5344CB8AC3E}">
        <p14:creationId xmlns:p14="http://schemas.microsoft.com/office/powerpoint/2010/main" val="346071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D6346F-5089-4ED3-8295-9BF706634F81}"/>
              </a:ext>
            </a:extLst>
          </p:cNvPr>
          <p:cNvGraphicFramePr>
            <a:graphicFrameLocks noChangeAspect="1"/>
          </p:cNvGraphicFramePr>
          <p:nvPr>
            <p:custDataLst>
              <p:tags r:id="rId2"/>
            </p:custDataLst>
            <p:extLst>
              <p:ext uri="{D42A27DB-BD31-4B8C-83A1-F6EECF244321}">
                <p14:modId xmlns:p14="http://schemas.microsoft.com/office/powerpoint/2010/main" val="941250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13" imgW="362" imgH="362" progId="TCLayout.ActiveDocument.1">
                  <p:embed/>
                </p:oleObj>
              </mc:Choice>
              <mc:Fallback>
                <p:oleObj name="think-cell Slide" r:id="rId13" imgW="362" imgH="362" progId="TCLayout.ActiveDocument.1">
                  <p:embed/>
                  <p:pic>
                    <p:nvPicPr>
                      <p:cNvPr id="5" name="Object 4" hidden="1">
                        <a:extLst>
                          <a:ext uri="{FF2B5EF4-FFF2-40B4-BE49-F238E27FC236}">
                            <a16:creationId xmlns:a16="http://schemas.microsoft.com/office/drawing/2014/main" id="{2FD6346F-5089-4ED3-8295-9BF706634F8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D42934C-B261-4656-BF37-482798F988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10B606D8-E049-47D6-90F5-F63EF3171D04}"/>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sp>
        <p:nvSpPr>
          <p:cNvPr id="14" name="Text Placeholder 2">
            <a:extLst>
              <a:ext uri="{FF2B5EF4-FFF2-40B4-BE49-F238E27FC236}">
                <a16:creationId xmlns:a16="http://schemas.microsoft.com/office/drawing/2014/main" id="{AA47D548-8394-48F2-9FB4-1A06195844C3}"/>
              </a:ext>
            </a:extLst>
          </p:cNvPr>
          <p:cNvSpPr>
            <a:spLocks noGrp="1"/>
          </p:cNvSpPr>
          <p:nvPr>
            <p:custDataLst>
              <p:tags r:id="rId4"/>
            </p:custDataLst>
          </p:nvPr>
        </p:nvSpPr>
        <p:spPr bwMode="gray">
          <a:xfrm>
            <a:off x="4406899" y="2443163"/>
            <a:ext cx="5613400"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solidFill>
                  <a:schemeClr val="bg1"/>
                </a:solidFill>
                <a:latin typeface="+mn-lt"/>
                <a:ea typeface="+mj-ea"/>
                <a:cs typeface="+mj-cs"/>
                <a:sym typeface="+mn-lt"/>
              </a:rPr>
              <a:t>КОНСЕНСУС</a:t>
            </a:r>
          </a:p>
        </p:txBody>
      </p:sp>
      <p:sp>
        <p:nvSpPr>
          <p:cNvPr id="16" name="Text Placeholder 2">
            <a:hlinkClick r:id="rId15" action="ppaction://hlinksldjump"/>
            <a:extLst>
              <a:ext uri="{FF2B5EF4-FFF2-40B4-BE49-F238E27FC236}">
                <a16:creationId xmlns:a16="http://schemas.microsoft.com/office/drawing/2014/main" id="{F0F92F97-C7FC-4E0E-84E6-E87486794285}"/>
              </a:ext>
            </a:extLst>
          </p:cNvPr>
          <p:cNvSpPr>
            <a:spLocks noGrp="1"/>
          </p:cNvSpPr>
          <p:nvPr>
            <p:custDataLst>
              <p:tags r:id="rId5"/>
            </p:custDataLst>
          </p:nvPr>
        </p:nvSpPr>
        <p:spPr bwMode="gray">
          <a:xfrm>
            <a:off x="4406900" y="2778125"/>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17" name="Text Placeholder 2">
            <a:hlinkClick r:id="rId16" action="ppaction://hlinksldjump"/>
            <a:extLst>
              <a:ext uri="{FF2B5EF4-FFF2-40B4-BE49-F238E27FC236}">
                <a16:creationId xmlns:a16="http://schemas.microsoft.com/office/drawing/2014/main" id="{90BBCA92-817E-4AD4-BC8B-01809420AA56}"/>
              </a:ext>
            </a:extLst>
          </p:cNvPr>
          <p:cNvSpPr>
            <a:spLocks noGrp="1"/>
          </p:cNvSpPr>
          <p:nvPr>
            <p:custDataLst>
              <p:tags r:id="rId6"/>
            </p:custDataLst>
          </p:nvPr>
        </p:nvSpPr>
        <p:spPr bwMode="gray">
          <a:xfrm>
            <a:off x="4406900" y="3113088"/>
            <a:ext cx="56134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8" name="Text Placeholder 2">
            <a:hlinkClick r:id="rId17" action="ppaction://hlinksldjump"/>
            <a:extLst>
              <a:ext uri="{FF2B5EF4-FFF2-40B4-BE49-F238E27FC236}">
                <a16:creationId xmlns:a16="http://schemas.microsoft.com/office/drawing/2014/main" id="{2AFDCC7B-19C9-4C66-B546-E2600AA04EC4}"/>
              </a:ext>
            </a:extLst>
          </p:cNvPr>
          <p:cNvSpPr>
            <a:spLocks noGrp="1"/>
          </p:cNvSpPr>
          <p:nvPr>
            <p:custDataLst>
              <p:tags r:id="rId7"/>
            </p:custDataLst>
          </p:nvPr>
        </p:nvSpPr>
        <p:spPr bwMode="gray">
          <a:xfrm>
            <a:off x="4406900" y="34464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19" name="Text Placeholder 2">
            <a:hlinkClick r:id="rId18" action="ppaction://hlinksldjump"/>
            <a:extLst>
              <a:ext uri="{FF2B5EF4-FFF2-40B4-BE49-F238E27FC236}">
                <a16:creationId xmlns:a16="http://schemas.microsoft.com/office/drawing/2014/main" id="{ED85BF70-BC4A-4DDB-A4DE-28A1F97B5A1D}"/>
              </a:ext>
            </a:extLst>
          </p:cNvPr>
          <p:cNvSpPr>
            <a:spLocks noGrp="1"/>
          </p:cNvSpPr>
          <p:nvPr>
            <p:custDataLst>
              <p:tags r:id="rId8"/>
            </p:custDataLst>
          </p:nvPr>
        </p:nvSpPr>
        <p:spPr bwMode="gray">
          <a:xfrm>
            <a:off x="4406900" y="3781425"/>
            <a:ext cx="5613400"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20" name="Text Placeholder 2">
            <a:hlinkClick r:id="rId19" action="ppaction://hlinksldjump"/>
            <a:extLst>
              <a:ext uri="{FF2B5EF4-FFF2-40B4-BE49-F238E27FC236}">
                <a16:creationId xmlns:a16="http://schemas.microsoft.com/office/drawing/2014/main" id="{63B0D4A6-5423-4FAB-A9CB-BA27FC95ECA6}"/>
              </a:ext>
            </a:extLst>
          </p:cNvPr>
          <p:cNvSpPr>
            <a:spLocks noGrp="1"/>
          </p:cNvSpPr>
          <p:nvPr>
            <p:custDataLst>
              <p:tags r:id="rId9"/>
            </p:custDataLst>
          </p:nvPr>
        </p:nvSpPr>
        <p:spPr bwMode="gray">
          <a:xfrm>
            <a:off x="4406900" y="4114800"/>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21" name="Text Placeholder 2">
            <a:hlinkClick r:id="rId20" action="ppaction://hlinksldjump"/>
            <a:extLst>
              <a:ext uri="{FF2B5EF4-FFF2-40B4-BE49-F238E27FC236}">
                <a16:creationId xmlns:a16="http://schemas.microsoft.com/office/drawing/2014/main" id="{B978A40D-9397-4A4A-B543-36BD8920E26D}"/>
              </a:ext>
            </a:extLst>
          </p:cNvPr>
          <p:cNvSpPr>
            <a:spLocks noGrp="1"/>
          </p:cNvSpPr>
          <p:nvPr>
            <p:custDataLst>
              <p:tags r:id="rId10"/>
            </p:custDataLst>
          </p:nvPr>
        </p:nvSpPr>
        <p:spPr bwMode="gray">
          <a:xfrm>
            <a:off x="4406900" y="4449763"/>
            <a:ext cx="5613400"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2" name="Text Placeholder 2">
            <a:hlinkClick r:id="rId21" action="ppaction://hlinksldjump"/>
            <a:extLst>
              <a:ext uri="{FF2B5EF4-FFF2-40B4-BE49-F238E27FC236}">
                <a16:creationId xmlns:a16="http://schemas.microsoft.com/office/drawing/2014/main" id="{023ACE96-FE55-4ACE-805D-E3B56B18B08F}"/>
              </a:ext>
            </a:extLst>
          </p:cNvPr>
          <p:cNvSpPr>
            <a:spLocks noGrp="1"/>
          </p:cNvSpPr>
          <p:nvPr>
            <p:custDataLst>
              <p:tags r:id="rId11"/>
            </p:custDataLst>
          </p:nvPr>
        </p:nvSpPr>
        <p:spPr bwMode="gray">
          <a:xfrm>
            <a:off x="4406900" y="4784725"/>
            <a:ext cx="5613400"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C9AD9DDC-D91B-4E22-8AE5-28CAEE302EF7}"/>
              </a:ext>
            </a:extLst>
          </p:cNvPr>
          <p:cNvSpPr>
            <a:spLocks noGrp="1"/>
          </p:cNvSpPr>
          <p:nvPr>
            <p:ph type="sldNum" sz="quarter" idx="12"/>
          </p:nvPr>
        </p:nvSpPr>
        <p:spPr/>
        <p:txBody>
          <a:bodyPr/>
          <a:lstStyle/>
          <a:p>
            <a:fld id="{5F3F9096-8ED8-4F14-8F69-892A89853C22}" type="slidenum">
              <a:rPr lang="ru-RU" smtClean="0"/>
              <a:t>7</a:t>
            </a:fld>
            <a:endParaRPr lang="ru-RU" dirty="0"/>
          </a:p>
        </p:txBody>
      </p:sp>
      <p:pic>
        <p:nvPicPr>
          <p:cNvPr id="7" name="Picture 6">
            <a:extLst>
              <a:ext uri="{FF2B5EF4-FFF2-40B4-BE49-F238E27FC236}">
                <a16:creationId xmlns:a16="http://schemas.microsoft.com/office/drawing/2014/main" id="{0F47C91B-076B-49B4-B87C-6F72CC8730C5}"/>
              </a:ext>
            </a:extLst>
          </p:cNvPr>
          <p:cNvPicPr>
            <a:picLocks noChangeAspect="1"/>
          </p:cNvPicPr>
          <p:nvPr/>
        </p:nvPicPr>
        <p:blipFill>
          <a:blip r:embed="rId22"/>
          <a:stretch>
            <a:fillRect/>
          </a:stretch>
        </p:blipFill>
        <p:spPr>
          <a:xfrm>
            <a:off x="2414587" y="1939925"/>
            <a:ext cx="7889899" cy="3346450"/>
          </a:xfrm>
          <a:prstGeom prst="rect">
            <a:avLst/>
          </a:prstGeom>
        </p:spPr>
      </p:pic>
    </p:spTree>
    <p:extLst>
      <p:ext uri="{BB962C8B-B14F-4D97-AF65-F5344CB8AC3E}">
        <p14:creationId xmlns:p14="http://schemas.microsoft.com/office/powerpoint/2010/main" val="725486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943B3BE-5D3D-4F1A-AF0E-B23E2B430C6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82" imgW="362" imgH="362" progId="TCLayout.ActiveDocument.1">
                  <p:embed/>
                </p:oleObj>
              </mc:Choice>
              <mc:Fallback>
                <p:oleObj name="think-cell Slide" r:id="rId82" imgW="362" imgH="362" progId="TCLayout.ActiveDocument.1">
                  <p:embed/>
                  <p:pic>
                    <p:nvPicPr>
                      <p:cNvPr id="5" name="Object 4" hidden="1">
                        <a:extLst>
                          <a:ext uri="{FF2B5EF4-FFF2-40B4-BE49-F238E27FC236}">
                            <a16:creationId xmlns:a16="http://schemas.microsoft.com/office/drawing/2014/main" id="{E943B3BE-5D3D-4F1A-AF0E-B23E2B430C6F}"/>
                          </a:ext>
                        </a:extLst>
                      </p:cNvPr>
                      <p:cNvPicPr/>
                      <p:nvPr/>
                    </p:nvPicPr>
                    <p:blipFill>
                      <a:blip r:embed="rId8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A09FA9-E504-4642-B7E7-AD8F9A06F1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1400" dirty="0">
              <a:sym typeface="+mn-lt"/>
            </a:endParaRPr>
          </a:p>
        </p:txBody>
      </p:sp>
      <p:sp>
        <p:nvSpPr>
          <p:cNvPr id="2" name="Title 1">
            <a:extLst>
              <a:ext uri="{FF2B5EF4-FFF2-40B4-BE49-F238E27FC236}">
                <a16:creationId xmlns:a16="http://schemas.microsoft.com/office/drawing/2014/main" id="{C15C1FB0-EF7B-4F2E-96F1-018533EBDB4F}"/>
              </a:ext>
            </a:extLst>
          </p:cNvPr>
          <p:cNvSpPr>
            <a:spLocks noGrp="1"/>
          </p:cNvSpPr>
          <p:nvPr>
            <p:ph type="title"/>
          </p:nvPr>
        </p:nvSpPr>
        <p:spPr/>
        <p:txBody>
          <a:bodyPr>
            <a:normAutofit/>
          </a:bodyPr>
          <a:lstStyle/>
          <a:p>
            <a:r>
              <a:rPr lang="ru-RU" dirty="0"/>
              <a:t>Человеческий инсулин </a:t>
            </a:r>
            <a:r>
              <a:rPr lang="en-US" dirty="0"/>
              <a:t>vs </a:t>
            </a:r>
            <a:r>
              <a:rPr lang="ru-RU" dirty="0"/>
              <a:t>Аналоги для пациентов с СД2</a:t>
            </a:r>
          </a:p>
        </p:txBody>
      </p:sp>
      <p:sp>
        <p:nvSpPr>
          <p:cNvPr id="3" name="Slide Number Placeholder 2">
            <a:extLst>
              <a:ext uri="{FF2B5EF4-FFF2-40B4-BE49-F238E27FC236}">
                <a16:creationId xmlns:a16="http://schemas.microsoft.com/office/drawing/2014/main" id="{5824D67F-0D6C-4861-9485-61444661202C}"/>
              </a:ext>
            </a:extLst>
          </p:cNvPr>
          <p:cNvSpPr>
            <a:spLocks noGrp="1"/>
          </p:cNvSpPr>
          <p:nvPr>
            <p:ph type="sldNum" sz="quarter" idx="12"/>
          </p:nvPr>
        </p:nvSpPr>
        <p:spPr/>
        <p:txBody>
          <a:bodyPr/>
          <a:lstStyle/>
          <a:p>
            <a:fld id="{5F3F9096-8ED8-4F14-8F69-892A89853C22}" type="slidenum">
              <a:rPr lang="ru-RU" smtClean="0"/>
              <a:t>70</a:t>
            </a:fld>
            <a:endParaRPr lang="ru-RU" dirty="0"/>
          </a:p>
        </p:txBody>
      </p:sp>
      <p:sp>
        <p:nvSpPr>
          <p:cNvPr id="11" name="Rectangle 10">
            <a:extLst>
              <a:ext uri="{FF2B5EF4-FFF2-40B4-BE49-F238E27FC236}">
                <a16:creationId xmlns:a16="http://schemas.microsoft.com/office/drawing/2014/main" id="{83CD3B42-E339-45CB-93BA-18F96C21D0F1}"/>
              </a:ext>
            </a:extLst>
          </p:cNvPr>
          <p:cNvSpPr/>
          <p:nvPr/>
        </p:nvSpPr>
        <p:spPr>
          <a:xfrm>
            <a:off x="317500" y="6192364"/>
            <a:ext cx="6896100" cy="600164"/>
          </a:xfrm>
          <a:prstGeom prst="rect">
            <a:avLst/>
          </a:prstGeom>
        </p:spPr>
        <p:txBody>
          <a:bodyPr wrap="square">
            <a:spAutoFit/>
          </a:bodyPr>
          <a:lstStyle/>
          <a:p>
            <a:r>
              <a:rPr lang="en-US" sz="1100" b="1" dirty="0"/>
              <a:t>1311-P — 2018    [Board 1311-P] ADA   </a:t>
            </a:r>
          </a:p>
          <a:p>
            <a:r>
              <a:rPr lang="en-US" sz="1100" b="1" dirty="0"/>
              <a:t>Does Initiation of Basal Insulin Analogs in Patients with Type 2 Diabetes Mellitus Confer Advantages over Neutral Protamine Hagedorn (NPH) for Severe Hypoglycemia and Glycemic Control?</a:t>
            </a:r>
          </a:p>
        </p:txBody>
      </p:sp>
      <p:graphicFrame>
        <p:nvGraphicFramePr>
          <p:cNvPr id="151" name="Chart 150">
            <a:extLst>
              <a:ext uri="{FF2B5EF4-FFF2-40B4-BE49-F238E27FC236}">
                <a16:creationId xmlns:a16="http://schemas.microsoft.com/office/drawing/2014/main" id="{105758A7-AD2B-40FD-B848-41009D66886C}"/>
              </a:ext>
            </a:extLst>
          </p:cNvPr>
          <p:cNvGraphicFramePr/>
          <p:nvPr>
            <p:custDataLst>
              <p:tags r:id="rId4"/>
            </p:custDataLst>
          </p:nvPr>
        </p:nvGraphicFramePr>
        <p:xfrm>
          <a:off x="312738" y="1687513"/>
          <a:ext cx="2182812" cy="3324225"/>
        </p:xfrm>
        <a:graphic>
          <a:graphicData uri="http://schemas.openxmlformats.org/drawingml/2006/chart">
            <c:chart xmlns:c="http://schemas.openxmlformats.org/drawingml/2006/chart" xmlns:r="http://schemas.openxmlformats.org/officeDocument/2006/relationships" r:id="rId84"/>
          </a:graphicData>
        </a:graphic>
      </p:graphicFrame>
      <p:cxnSp>
        <p:nvCxnSpPr>
          <p:cNvPr id="31" name="Straight Connector 30">
            <a:extLst>
              <a:ext uri="{FF2B5EF4-FFF2-40B4-BE49-F238E27FC236}">
                <a16:creationId xmlns:a16="http://schemas.microsoft.com/office/drawing/2014/main" id="{C2669A06-0D52-4E52-8CAA-353A704D861A}"/>
              </a:ext>
            </a:extLst>
          </p:cNvPr>
          <p:cNvCxnSpPr/>
          <p:nvPr>
            <p:custDataLst>
              <p:tags r:id="rId5"/>
            </p:custDataLst>
          </p:nvPr>
        </p:nvCxnSpPr>
        <p:spPr bwMode="gray">
          <a:xfrm flipH="1">
            <a:off x="2239963" y="1770063"/>
            <a:ext cx="203200" cy="0"/>
          </a:xfrm>
          <a:prstGeom prst="line">
            <a:avLst/>
          </a:prstGeom>
          <a:ln w="9525" cap="flat" cmpd="sng" algn="ctr">
            <a:solidFill>
              <a:schemeClr val="accent1">
                <a:lumMod val="75000"/>
              </a:schemeClr>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21C325C6-3C6D-4D56-AE68-093F8E0A4DFF}"/>
              </a:ext>
            </a:extLst>
          </p:cNvPr>
          <p:cNvSpPr>
            <a:spLocks noGrp="1"/>
          </p:cNvSpPr>
          <p:nvPr>
            <p:custDataLst>
              <p:tags r:id="rId6"/>
            </p:custDataLst>
          </p:nvPr>
        </p:nvSpPr>
        <p:spPr bwMode="auto">
          <a:xfrm>
            <a:off x="1728788" y="5060950"/>
            <a:ext cx="3603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6C0E95D-D272-497F-8F89-76A8755402D0}" type="datetime'''''''''Н''П''''''''''''''''''''''''''''Х'''''''''''''">
              <a:rPr lang="ru-RU" altLang="en-US" smtClean="0">
                <a:solidFill>
                  <a:schemeClr val="accent1"/>
                </a:solidFill>
              </a:rPr>
              <a:pPr marL="0" indent="0" algn="ctr">
                <a:spcBef>
                  <a:spcPct val="0"/>
                </a:spcBef>
                <a:spcAft>
                  <a:spcPct val="0"/>
                </a:spcAft>
                <a:buNone/>
              </a:pPr>
              <a:t>НПХ</a:t>
            </a:fld>
            <a:endParaRPr lang="ru-RU" dirty="0">
              <a:solidFill>
                <a:schemeClr val="accent1"/>
              </a:solidFill>
              <a:latin typeface="+mn-lt"/>
              <a:sym typeface="+mn-lt"/>
            </a:endParaRPr>
          </a:p>
        </p:txBody>
      </p:sp>
      <p:sp>
        <p:nvSpPr>
          <p:cNvPr id="56" name="Text Placeholder 2">
            <a:extLst>
              <a:ext uri="{FF2B5EF4-FFF2-40B4-BE49-F238E27FC236}">
                <a16:creationId xmlns:a16="http://schemas.microsoft.com/office/drawing/2014/main" id="{89C415A1-FDCF-443C-92DB-B5AC4BEDC3C4}"/>
              </a:ext>
            </a:extLst>
          </p:cNvPr>
          <p:cNvSpPr>
            <a:spLocks noGrp="1"/>
          </p:cNvSpPr>
          <p:nvPr>
            <p:custDataLst>
              <p:tags r:id="rId7"/>
            </p:custDataLst>
          </p:nvPr>
        </p:nvSpPr>
        <p:spPr bwMode="gray">
          <a:xfrm>
            <a:off x="633413" y="3222625"/>
            <a:ext cx="533400"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2D4FBD81-4E09-43B6-92D7-4C640F87D1DE}" type="datetime'''9''''''''''''''''''''''''''''''8'',''''''''0''%'''''''">
              <a:rPr lang="ru-RU" altLang="en-US" smtClean="0">
                <a:solidFill>
                  <a:schemeClr val="bg1"/>
                </a:solidFill>
              </a:rPr>
              <a:pPr marL="0" indent="0" algn="ctr">
                <a:spcBef>
                  <a:spcPct val="0"/>
                </a:spcBef>
                <a:spcAft>
                  <a:spcPct val="0"/>
                </a:spcAft>
                <a:buNone/>
              </a:pPr>
              <a:t>98,0%</a:t>
            </a:fld>
            <a:endParaRPr lang="ru-RU" dirty="0">
              <a:solidFill>
                <a:schemeClr val="bg1"/>
              </a:solidFill>
              <a:latin typeface="+mn-lt"/>
              <a:sym typeface="+mn-lt"/>
            </a:endParaRPr>
          </a:p>
        </p:txBody>
      </p:sp>
      <p:sp>
        <p:nvSpPr>
          <p:cNvPr id="55" name="Text Placeholder 2">
            <a:extLst>
              <a:ext uri="{FF2B5EF4-FFF2-40B4-BE49-F238E27FC236}">
                <a16:creationId xmlns:a16="http://schemas.microsoft.com/office/drawing/2014/main" id="{C2F2D470-069F-49B1-BBF0-D9E28444EB28}"/>
              </a:ext>
            </a:extLst>
          </p:cNvPr>
          <p:cNvSpPr>
            <a:spLocks noGrp="1"/>
          </p:cNvSpPr>
          <p:nvPr>
            <p:custDataLst>
              <p:tags r:id="rId8"/>
            </p:custDataLst>
          </p:nvPr>
        </p:nvSpPr>
        <p:spPr bwMode="gray">
          <a:xfrm>
            <a:off x="681038" y="4802188"/>
            <a:ext cx="438150" cy="192088"/>
          </a:xfrm>
          <a:prstGeom prst="rect">
            <a:avLst/>
          </a:prstGeom>
          <a:solidFill>
            <a:schemeClr val="accent2"/>
          </a:solidFill>
          <a:ln>
            <a:noFill/>
          </a:ln>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8694A022-2664-4DB3-9C28-8659F584241C}" type="datetime'''''''2'''''''',0''''''''''''''''''''''''%'''">
              <a:rPr lang="ru-RU" altLang="en-US" smtClean="0">
                <a:solidFill>
                  <a:schemeClr val="bg1"/>
                </a:solidFill>
              </a:rPr>
              <a:pPr marL="0" indent="0" algn="ctr">
                <a:spcBef>
                  <a:spcPct val="0"/>
                </a:spcBef>
                <a:spcAft>
                  <a:spcPct val="0"/>
                </a:spcAft>
                <a:buNone/>
              </a:pPr>
              <a:t>2,0%</a:t>
            </a:fld>
            <a:endParaRPr lang="ru-RU" dirty="0">
              <a:solidFill>
                <a:schemeClr val="bg1"/>
              </a:solidFill>
              <a:latin typeface="+mn-lt"/>
              <a:sym typeface="+mn-lt"/>
            </a:endParaRPr>
          </a:p>
        </p:txBody>
      </p:sp>
      <p:sp>
        <p:nvSpPr>
          <p:cNvPr id="69" name="Text Placeholder 2">
            <a:extLst>
              <a:ext uri="{FF2B5EF4-FFF2-40B4-BE49-F238E27FC236}">
                <a16:creationId xmlns:a16="http://schemas.microsoft.com/office/drawing/2014/main" id="{6A48BF7E-ECE0-489D-ABB1-AF9A22E6A0F6}"/>
              </a:ext>
            </a:extLst>
          </p:cNvPr>
          <p:cNvSpPr>
            <a:spLocks noGrp="1"/>
          </p:cNvSpPr>
          <p:nvPr>
            <p:custDataLst>
              <p:tags r:id="rId9"/>
            </p:custDataLst>
          </p:nvPr>
        </p:nvSpPr>
        <p:spPr bwMode="gray">
          <a:xfrm>
            <a:off x="1641475" y="3230563"/>
            <a:ext cx="533400"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8ABDD8A-0B39-4159-8902-DC9E39782055}" type="datetime'''''''''''9''8,''''''''''''5''''''''''''''''''''''''''''%'''">
              <a:rPr lang="ru-RU" altLang="en-US" smtClean="0">
                <a:solidFill>
                  <a:schemeClr val="bg1"/>
                </a:solidFill>
              </a:rPr>
              <a:pPr marL="0" indent="0" algn="ctr">
                <a:spcBef>
                  <a:spcPct val="0"/>
                </a:spcBef>
                <a:spcAft>
                  <a:spcPct val="0"/>
                </a:spcAft>
                <a:buNone/>
              </a:pPr>
              <a:t>98,5%</a:t>
            </a:fld>
            <a:endParaRPr lang="ru-RU" dirty="0">
              <a:solidFill>
                <a:schemeClr val="bg1"/>
              </a:solidFill>
              <a:latin typeface="+mn-lt"/>
              <a:sym typeface="+mn-lt"/>
            </a:endParaRPr>
          </a:p>
        </p:txBody>
      </p:sp>
      <p:sp>
        <p:nvSpPr>
          <p:cNvPr id="12" name="Text Placeholder 2">
            <a:extLst>
              <a:ext uri="{FF2B5EF4-FFF2-40B4-BE49-F238E27FC236}">
                <a16:creationId xmlns:a16="http://schemas.microsoft.com/office/drawing/2014/main" id="{A550CC37-B5D8-4893-B8AE-472DE5C1698B}"/>
              </a:ext>
            </a:extLst>
          </p:cNvPr>
          <p:cNvSpPr>
            <a:spLocks noGrp="1"/>
          </p:cNvSpPr>
          <p:nvPr>
            <p:custDataLst>
              <p:tags r:id="rId10"/>
            </p:custDataLst>
          </p:nvPr>
        </p:nvSpPr>
        <p:spPr bwMode="auto">
          <a:xfrm>
            <a:off x="554038" y="5060950"/>
            <a:ext cx="692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1336967-93B9-4677-87A1-441EB074AC08}" type="datetime'''А''''''н''а''''''ло''''''''''''''ги'''">
              <a:rPr lang="ru-RU" altLang="en-US" smtClean="0">
                <a:solidFill>
                  <a:schemeClr val="accent1"/>
                </a:solidFill>
              </a:rPr>
              <a:pPr marL="0" indent="0" algn="ctr">
                <a:spcBef>
                  <a:spcPct val="0"/>
                </a:spcBef>
                <a:spcAft>
                  <a:spcPct val="0"/>
                </a:spcAft>
                <a:buNone/>
              </a:pPr>
              <a:t>Аналоги</a:t>
            </a:fld>
            <a:endParaRPr lang="ru-RU" dirty="0">
              <a:solidFill>
                <a:schemeClr val="accent1"/>
              </a:solidFill>
              <a:latin typeface="+mn-lt"/>
              <a:sym typeface="+mn-lt"/>
            </a:endParaRPr>
          </a:p>
        </p:txBody>
      </p:sp>
      <p:sp>
        <p:nvSpPr>
          <p:cNvPr id="68" name="Text Placeholder 2">
            <a:extLst>
              <a:ext uri="{FF2B5EF4-FFF2-40B4-BE49-F238E27FC236}">
                <a16:creationId xmlns:a16="http://schemas.microsoft.com/office/drawing/2014/main" id="{0931F07E-6620-444B-BD1C-85AF3F3A7939}"/>
              </a:ext>
            </a:extLst>
          </p:cNvPr>
          <p:cNvSpPr>
            <a:spLocks noGrp="1"/>
          </p:cNvSpPr>
          <p:nvPr>
            <p:custDataLst>
              <p:tags r:id="rId11"/>
            </p:custDataLst>
          </p:nvPr>
        </p:nvSpPr>
        <p:spPr bwMode="gray">
          <a:xfrm>
            <a:off x="1689100" y="4810125"/>
            <a:ext cx="438150" cy="192088"/>
          </a:xfrm>
          <a:prstGeom prst="rect">
            <a:avLst/>
          </a:prstGeom>
          <a:solidFill>
            <a:schemeClr val="accent2"/>
          </a:solidFill>
          <a:ln>
            <a:noFill/>
          </a:ln>
        </p:spPr>
        <p:txBody>
          <a:bodyPr vert="horz" wrap="none" lIns="25400" tIns="0" rIns="2540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18FDE1A7-73AF-4993-9E7B-47A5C372C9C7}" type="datetime'''''''''''1'''',''''''''''''5''''''''''''%'''''''">
              <a:rPr lang="ru-RU" altLang="en-US" smtClean="0">
                <a:solidFill>
                  <a:schemeClr val="bg1"/>
                </a:solidFill>
              </a:rPr>
              <a:pPr marL="0" indent="0" algn="ctr">
                <a:spcBef>
                  <a:spcPct val="0"/>
                </a:spcBef>
                <a:spcAft>
                  <a:spcPct val="0"/>
                </a:spcAft>
                <a:buNone/>
              </a:pPr>
              <a:t>1,5%</a:t>
            </a:fld>
            <a:endParaRPr lang="ru-RU" dirty="0">
              <a:solidFill>
                <a:schemeClr val="bg1"/>
              </a:solidFill>
              <a:latin typeface="+mn-lt"/>
              <a:sym typeface="+mn-lt"/>
            </a:endParaRPr>
          </a:p>
        </p:txBody>
      </p:sp>
      <p:sp>
        <p:nvSpPr>
          <p:cNvPr id="64" name="Text Placeholder 2">
            <a:extLst>
              <a:ext uri="{FF2B5EF4-FFF2-40B4-BE49-F238E27FC236}">
                <a16:creationId xmlns:a16="http://schemas.microsoft.com/office/drawing/2014/main" id="{4F89813A-6730-4805-8AAF-7CFAEAADE770}"/>
              </a:ext>
            </a:extLst>
          </p:cNvPr>
          <p:cNvSpPr>
            <a:spLocks noGrp="1"/>
          </p:cNvSpPr>
          <p:nvPr>
            <p:custDataLst>
              <p:tags r:id="rId12"/>
            </p:custDataLst>
          </p:nvPr>
        </p:nvSpPr>
        <p:spPr bwMode="gray">
          <a:xfrm>
            <a:off x="1620838" y="1552575"/>
            <a:ext cx="576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B096EB8-C6A1-4BA3-8713-826D609F1C92}" type="datetime'''''''''''''''''''''2''''''3''''''''''.''''''5''6''1'''''">
              <a:rPr lang="ru-RU" altLang="en-US" smtClean="0">
                <a:solidFill>
                  <a:schemeClr val="accent1"/>
                </a:solidFill>
              </a:rPr>
              <a:pPr marL="0" indent="0" algn="ctr">
                <a:spcBef>
                  <a:spcPct val="0"/>
                </a:spcBef>
                <a:spcAft>
                  <a:spcPct val="0"/>
                </a:spcAft>
                <a:buNone/>
              </a:pPr>
              <a:t>23.561</a:t>
            </a:fld>
            <a:endParaRPr lang="ru-RU" dirty="0">
              <a:solidFill>
                <a:schemeClr val="accent1"/>
              </a:solidFill>
              <a:latin typeface="+mn-lt"/>
              <a:sym typeface="+mn-lt"/>
            </a:endParaRPr>
          </a:p>
        </p:txBody>
      </p:sp>
      <p:sp>
        <p:nvSpPr>
          <p:cNvPr id="18" name="Text Placeholder 2">
            <a:extLst>
              <a:ext uri="{FF2B5EF4-FFF2-40B4-BE49-F238E27FC236}">
                <a16:creationId xmlns:a16="http://schemas.microsoft.com/office/drawing/2014/main" id="{54C717F4-E5E2-410E-A11E-F40BDF7DE933}"/>
              </a:ext>
            </a:extLst>
          </p:cNvPr>
          <p:cNvSpPr>
            <a:spLocks noGrp="1"/>
          </p:cNvSpPr>
          <p:nvPr>
            <p:custDataLst>
              <p:tags r:id="rId13"/>
            </p:custDataLst>
          </p:nvPr>
        </p:nvSpPr>
        <p:spPr bwMode="auto">
          <a:xfrm>
            <a:off x="2493963" y="1687513"/>
            <a:ext cx="3714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fld id="{5CC9B895-62B1-45AA-82A2-0C9EB8CF48DE}" type="datetime'''''1''''''''''''''''''''''''0''''''0''''''%'''''''''''''">
              <a:rPr lang="ru-RU" altLang="en-US" sz="1200" smtClean="0">
                <a:solidFill>
                  <a:schemeClr val="accent1"/>
                </a:solidFill>
                <a:latin typeface="+mn-lt"/>
                <a:sym typeface="+mn-lt"/>
              </a:rPr>
              <a:pPr marL="0" indent="0">
                <a:spcBef>
                  <a:spcPct val="0"/>
                </a:spcBef>
                <a:spcAft>
                  <a:spcPct val="0"/>
                </a:spcAft>
                <a:buNone/>
              </a:pPr>
              <a:t>100%</a:t>
            </a:fld>
            <a:endParaRPr lang="ru-RU" sz="1200" dirty="0">
              <a:solidFill>
                <a:schemeClr val="accent1"/>
              </a:solidFill>
              <a:latin typeface="+mn-lt"/>
              <a:sym typeface="+mn-lt"/>
            </a:endParaRPr>
          </a:p>
        </p:txBody>
      </p:sp>
      <p:sp>
        <p:nvSpPr>
          <p:cNvPr id="50" name="Text Placeholder 2">
            <a:extLst>
              <a:ext uri="{FF2B5EF4-FFF2-40B4-BE49-F238E27FC236}">
                <a16:creationId xmlns:a16="http://schemas.microsoft.com/office/drawing/2014/main" id="{F0A18BE7-6C0E-4702-929E-8935481E0B13}"/>
              </a:ext>
            </a:extLst>
          </p:cNvPr>
          <p:cNvSpPr>
            <a:spLocks noGrp="1"/>
          </p:cNvSpPr>
          <p:nvPr>
            <p:custDataLst>
              <p:tags r:id="rId14"/>
            </p:custDataLst>
          </p:nvPr>
        </p:nvSpPr>
        <p:spPr bwMode="gray">
          <a:xfrm>
            <a:off x="660400" y="1552575"/>
            <a:ext cx="4810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0AF96655-F18A-4A72-AB8A-5256FFB837DE}" type="datetime'''''''''''1''''''''''.9''''''''''''''''''2''8'''">
              <a:rPr lang="ru-RU" altLang="en-US" smtClean="0">
                <a:solidFill>
                  <a:schemeClr val="accent1"/>
                </a:solidFill>
              </a:rPr>
              <a:pPr marL="0" indent="0" algn="ctr">
                <a:spcBef>
                  <a:spcPct val="0"/>
                </a:spcBef>
                <a:spcAft>
                  <a:spcPct val="0"/>
                </a:spcAft>
                <a:buNone/>
              </a:pPr>
              <a:t>1.928</a:t>
            </a:fld>
            <a:endParaRPr lang="ru-RU" dirty="0">
              <a:solidFill>
                <a:schemeClr val="accent1"/>
              </a:solidFill>
              <a:latin typeface="+mn-lt"/>
              <a:sym typeface="+mn-lt"/>
            </a:endParaRPr>
          </a:p>
        </p:txBody>
      </p:sp>
      <p:cxnSp>
        <p:nvCxnSpPr>
          <p:cNvPr id="61" name="Straight Connector 60">
            <a:extLst>
              <a:ext uri="{FF2B5EF4-FFF2-40B4-BE49-F238E27FC236}">
                <a16:creationId xmlns:a16="http://schemas.microsoft.com/office/drawing/2014/main" id="{3F82BDBF-0E58-4AE0-9378-CD104198441F}"/>
              </a:ext>
            </a:extLst>
          </p:cNvPr>
          <p:cNvCxnSpPr/>
          <p:nvPr>
            <p:custDataLst>
              <p:tags r:id="rId15"/>
            </p:custDataLst>
          </p:nvPr>
        </p:nvCxnSpPr>
        <p:spPr bwMode="auto">
          <a:xfrm>
            <a:off x="7769225" y="1770063"/>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A1FBDFA-772F-4D03-AC78-E52DB643F222}"/>
              </a:ext>
            </a:extLst>
          </p:cNvPr>
          <p:cNvCxnSpPr/>
          <p:nvPr>
            <p:custDataLst>
              <p:tags r:id="rId16"/>
            </p:custDataLst>
          </p:nvPr>
        </p:nvCxnSpPr>
        <p:spPr bwMode="auto">
          <a:xfrm>
            <a:off x="7769225" y="3195638"/>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41A13B-742E-42ED-8A92-A1E111B1428A}"/>
              </a:ext>
            </a:extLst>
          </p:cNvPr>
          <p:cNvCxnSpPr/>
          <p:nvPr>
            <p:custDataLst>
              <p:tags r:id="rId17"/>
            </p:custDataLst>
          </p:nvPr>
        </p:nvCxnSpPr>
        <p:spPr bwMode="auto">
          <a:xfrm>
            <a:off x="7769225" y="2482850"/>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57E1AD-94D4-4900-A6F3-9C2368F7C71F}"/>
              </a:ext>
            </a:extLst>
          </p:cNvPr>
          <p:cNvCxnSpPr/>
          <p:nvPr>
            <p:custDataLst>
              <p:tags r:id="rId18"/>
            </p:custDataLst>
          </p:nvPr>
        </p:nvCxnSpPr>
        <p:spPr bwMode="auto">
          <a:xfrm>
            <a:off x="7769225" y="2840038"/>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556979-2956-4683-803E-CABE5A71285C}"/>
              </a:ext>
            </a:extLst>
          </p:cNvPr>
          <p:cNvCxnSpPr/>
          <p:nvPr>
            <p:custDataLst>
              <p:tags r:id="rId19"/>
            </p:custDataLst>
          </p:nvPr>
        </p:nvCxnSpPr>
        <p:spPr bwMode="auto">
          <a:xfrm>
            <a:off x="7769225" y="4929188"/>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02A3FB-2EED-4187-A4ED-06113BE8815F}"/>
              </a:ext>
            </a:extLst>
          </p:cNvPr>
          <p:cNvCxnSpPr/>
          <p:nvPr>
            <p:custDataLst>
              <p:tags r:id="rId20"/>
            </p:custDataLst>
          </p:nvPr>
        </p:nvCxnSpPr>
        <p:spPr bwMode="auto">
          <a:xfrm>
            <a:off x="7769225" y="2127250"/>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070341-9FB4-4DEB-8B1F-BA8F6DE4D349}"/>
              </a:ext>
            </a:extLst>
          </p:cNvPr>
          <p:cNvCxnSpPr/>
          <p:nvPr>
            <p:custDataLst>
              <p:tags r:id="rId21"/>
            </p:custDataLst>
          </p:nvPr>
        </p:nvCxnSpPr>
        <p:spPr bwMode="auto">
          <a:xfrm>
            <a:off x="7769225" y="4265613"/>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D04941-21FA-4379-95F3-23EEA3EEE7C4}"/>
              </a:ext>
            </a:extLst>
          </p:cNvPr>
          <p:cNvCxnSpPr/>
          <p:nvPr>
            <p:custDataLst>
              <p:tags r:id="rId22"/>
            </p:custDataLst>
          </p:nvPr>
        </p:nvCxnSpPr>
        <p:spPr bwMode="auto">
          <a:xfrm>
            <a:off x="7769225" y="3908425"/>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543B4F-DF2D-4458-B3D5-91BA7D05CBD4}"/>
              </a:ext>
            </a:extLst>
          </p:cNvPr>
          <p:cNvCxnSpPr/>
          <p:nvPr>
            <p:custDataLst>
              <p:tags r:id="rId23"/>
            </p:custDataLst>
          </p:nvPr>
        </p:nvCxnSpPr>
        <p:spPr bwMode="auto">
          <a:xfrm>
            <a:off x="7769225" y="3552825"/>
            <a:ext cx="58738"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2" name="Chart 151">
            <a:extLst>
              <a:ext uri="{FF2B5EF4-FFF2-40B4-BE49-F238E27FC236}">
                <a16:creationId xmlns:a16="http://schemas.microsoft.com/office/drawing/2014/main" id="{7AFE8A43-07EE-41D2-ABC6-B10F47D65B64}"/>
              </a:ext>
            </a:extLst>
          </p:cNvPr>
          <p:cNvGraphicFramePr/>
          <p:nvPr>
            <p:custDataLst>
              <p:tags r:id="rId24"/>
            </p:custDataLst>
          </p:nvPr>
        </p:nvGraphicFramePr>
        <p:xfrm>
          <a:off x="7745413" y="1687513"/>
          <a:ext cx="3794125" cy="3324225"/>
        </p:xfrm>
        <a:graphic>
          <a:graphicData uri="http://schemas.openxmlformats.org/drawingml/2006/chart">
            <c:chart xmlns:c="http://schemas.openxmlformats.org/drawingml/2006/chart" xmlns:r="http://schemas.openxmlformats.org/officeDocument/2006/relationships" r:id="rId85"/>
          </a:graphicData>
        </a:graphic>
      </p:graphicFrame>
      <p:sp>
        <p:nvSpPr>
          <p:cNvPr id="52" name="Text Placeholder 2">
            <a:extLst>
              <a:ext uri="{FF2B5EF4-FFF2-40B4-BE49-F238E27FC236}">
                <a16:creationId xmlns:a16="http://schemas.microsoft.com/office/drawing/2014/main" id="{690F6513-07A8-4EEB-B813-D51B53F29949}"/>
              </a:ext>
            </a:extLst>
          </p:cNvPr>
          <p:cNvSpPr>
            <a:spLocks noGrp="1"/>
          </p:cNvSpPr>
          <p:nvPr>
            <p:custDataLst>
              <p:tags r:id="rId25"/>
            </p:custDataLst>
          </p:nvPr>
        </p:nvSpPr>
        <p:spPr bwMode="gray">
          <a:xfrm>
            <a:off x="7413625" y="310038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BB82989C-E471-45F3-B949-6E1639713A16}" type="datetime'''8,''''''''''''''''''''''''''''''''''6'''''''''''">
              <a:rPr lang="ru-RU" altLang="en-US" smtClean="0">
                <a:solidFill>
                  <a:schemeClr val="accent5">
                    <a:lumMod val="75000"/>
                  </a:schemeClr>
                </a:solidFill>
                <a:latin typeface="+mn-lt"/>
                <a:sym typeface="+mn-lt"/>
              </a:rPr>
              <a:pPr marL="0" indent="0" algn="r">
                <a:spcBef>
                  <a:spcPct val="0"/>
                </a:spcBef>
                <a:spcAft>
                  <a:spcPct val="0"/>
                </a:spcAft>
                <a:buNone/>
              </a:pPr>
              <a:t>8,6</a:t>
            </a:fld>
            <a:endParaRPr lang="ru-RU" dirty="0">
              <a:solidFill>
                <a:schemeClr val="accent5">
                  <a:lumMod val="75000"/>
                </a:schemeClr>
              </a:solidFill>
              <a:latin typeface="+mn-lt"/>
              <a:sym typeface="+mn-lt"/>
            </a:endParaRPr>
          </a:p>
        </p:txBody>
      </p:sp>
      <p:sp>
        <p:nvSpPr>
          <p:cNvPr id="53" name="Text Placeholder 2">
            <a:extLst>
              <a:ext uri="{FF2B5EF4-FFF2-40B4-BE49-F238E27FC236}">
                <a16:creationId xmlns:a16="http://schemas.microsoft.com/office/drawing/2014/main" id="{63069630-2FD0-476B-BA05-18FCF60F5857}"/>
              </a:ext>
            </a:extLst>
          </p:cNvPr>
          <p:cNvSpPr>
            <a:spLocks noGrp="1"/>
          </p:cNvSpPr>
          <p:nvPr>
            <p:custDataLst>
              <p:tags r:id="rId26"/>
            </p:custDataLst>
          </p:nvPr>
        </p:nvSpPr>
        <p:spPr bwMode="gray">
          <a:xfrm>
            <a:off x="7413625" y="274478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05BA3763-6357-4AF5-B9C4-B2DFCA5F7F76}" type="datetime'''''''''''''''''''''''''''''8'''''''''''''''',''''8'">
              <a:rPr lang="ru-RU" altLang="en-US" smtClean="0">
                <a:solidFill>
                  <a:schemeClr val="accent5">
                    <a:lumMod val="75000"/>
                  </a:schemeClr>
                </a:solidFill>
                <a:latin typeface="+mn-lt"/>
                <a:sym typeface="+mn-lt"/>
              </a:rPr>
              <a:pPr marL="0" indent="0" algn="r">
                <a:spcBef>
                  <a:spcPct val="0"/>
                </a:spcBef>
                <a:spcAft>
                  <a:spcPct val="0"/>
                </a:spcAft>
                <a:buNone/>
              </a:pPr>
              <a:t>8,8</a:t>
            </a:fld>
            <a:endParaRPr lang="ru-RU" dirty="0">
              <a:solidFill>
                <a:schemeClr val="accent5">
                  <a:lumMod val="75000"/>
                </a:schemeClr>
              </a:solidFill>
              <a:latin typeface="+mn-lt"/>
              <a:sym typeface="+mn-lt"/>
            </a:endParaRPr>
          </a:p>
        </p:txBody>
      </p:sp>
      <p:sp>
        <p:nvSpPr>
          <p:cNvPr id="47" name="Text Placeholder 2">
            <a:extLst>
              <a:ext uri="{FF2B5EF4-FFF2-40B4-BE49-F238E27FC236}">
                <a16:creationId xmlns:a16="http://schemas.microsoft.com/office/drawing/2014/main" id="{EAC0AFF3-7E1A-4B4A-B9E8-71E8C4ABC20D}"/>
              </a:ext>
            </a:extLst>
          </p:cNvPr>
          <p:cNvSpPr>
            <a:spLocks noGrp="1"/>
          </p:cNvSpPr>
          <p:nvPr>
            <p:custDataLst>
              <p:tags r:id="rId27"/>
            </p:custDataLst>
          </p:nvPr>
        </p:nvSpPr>
        <p:spPr bwMode="gray">
          <a:xfrm>
            <a:off x="7413625" y="4170363"/>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55954A21-24BA-4787-A877-00FB4FE35338}" type="datetime'''''''''8'''''''',''''0'''''''''''''''''''''''''''''">
              <a:rPr lang="ru-RU" altLang="en-US" smtClean="0">
                <a:solidFill>
                  <a:schemeClr val="accent5">
                    <a:lumMod val="75000"/>
                  </a:schemeClr>
                </a:solidFill>
                <a:latin typeface="+mn-lt"/>
                <a:sym typeface="+mn-lt"/>
              </a:rPr>
              <a:pPr marL="0" indent="0" algn="r">
                <a:spcBef>
                  <a:spcPct val="0"/>
                </a:spcBef>
                <a:spcAft>
                  <a:spcPct val="0"/>
                </a:spcAft>
                <a:buNone/>
              </a:pPr>
              <a:t>8,0</a:t>
            </a:fld>
            <a:endParaRPr lang="ru-RU" dirty="0">
              <a:solidFill>
                <a:schemeClr val="accent5">
                  <a:lumMod val="75000"/>
                </a:schemeClr>
              </a:solidFill>
              <a:latin typeface="+mn-lt"/>
              <a:sym typeface="+mn-lt"/>
            </a:endParaRPr>
          </a:p>
        </p:txBody>
      </p:sp>
      <p:sp>
        <p:nvSpPr>
          <p:cNvPr id="58" name="Text Placeholder 2">
            <a:extLst>
              <a:ext uri="{FF2B5EF4-FFF2-40B4-BE49-F238E27FC236}">
                <a16:creationId xmlns:a16="http://schemas.microsoft.com/office/drawing/2014/main" id="{E1BBFABB-857D-463C-8246-A055B49DABF8}"/>
              </a:ext>
            </a:extLst>
          </p:cNvPr>
          <p:cNvSpPr>
            <a:spLocks noGrp="1"/>
          </p:cNvSpPr>
          <p:nvPr>
            <p:custDataLst>
              <p:tags r:id="rId28"/>
            </p:custDataLst>
          </p:nvPr>
        </p:nvSpPr>
        <p:spPr bwMode="gray">
          <a:xfrm>
            <a:off x="7413625" y="23876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D84B8F1D-B8A2-49F3-A5E2-EE526B9B43D0}" type="datetime'''''9'''''''''''''',''''''0'''''''''''''''''''''">
              <a:rPr lang="ru-RU" altLang="en-US" smtClean="0">
                <a:solidFill>
                  <a:schemeClr val="accent5">
                    <a:lumMod val="75000"/>
                  </a:schemeClr>
                </a:solidFill>
                <a:latin typeface="+mn-lt"/>
                <a:sym typeface="+mn-lt"/>
              </a:rPr>
              <a:pPr marL="0" indent="0" algn="r">
                <a:spcBef>
                  <a:spcPct val="0"/>
                </a:spcBef>
                <a:spcAft>
                  <a:spcPct val="0"/>
                </a:spcAft>
                <a:buNone/>
              </a:pPr>
              <a:t>9,0</a:t>
            </a:fld>
            <a:endParaRPr lang="ru-RU" dirty="0">
              <a:solidFill>
                <a:schemeClr val="accent5">
                  <a:lumMod val="75000"/>
                </a:schemeClr>
              </a:solidFill>
              <a:latin typeface="+mn-lt"/>
              <a:sym typeface="+mn-lt"/>
            </a:endParaRPr>
          </a:p>
        </p:txBody>
      </p:sp>
      <p:sp>
        <p:nvSpPr>
          <p:cNvPr id="48" name="Text Placeholder 2">
            <a:extLst>
              <a:ext uri="{FF2B5EF4-FFF2-40B4-BE49-F238E27FC236}">
                <a16:creationId xmlns:a16="http://schemas.microsoft.com/office/drawing/2014/main" id="{3A0D44E8-F3CC-49A6-B006-C5223E38F9C4}"/>
              </a:ext>
            </a:extLst>
          </p:cNvPr>
          <p:cNvSpPr>
            <a:spLocks noGrp="1"/>
          </p:cNvSpPr>
          <p:nvPr>
            <p:custDataLst>
              <p:tags r:id="rId29"/>
            </p:custDataLst>
          </p:nvPr>
        </p:nvSpPr>
        <p:spPr bwMode="gray">
          <a:xfrm>
            <a:off x="7413625" y="38131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DE661304-269D-4D94-9D79-C1D63A7D8385}" type="datetime'''''''''''''''''''''''''''''''8'''''',''''2'''''''''">
              <a:rPr lang="ru-RU" altLang="en-US" smtClean="0">
                <a:solidFill>
                  <a:schemeClr val="accent5">
                    <a:lumMod val="75000"/>
                  </a:schemeClr>
                </a:solidFill>
                <a:latin typeface="+mn-lt"/>
                <a:sym typeface="+mn-lt"/>
              </a:rPr>
              <a:pPr marL="0" indent="0" algn="r">
                <a:spcBef>
                  <a:spcPct val="0"/>
                </a:spcBef>
                <a:spcAft>
                  <a:spcPct val="0"/>
                </a:spcAft>
                <a:buNone/>
              </a:pPr>
              <a:t>8,2</a:t>
            </a:fld>
            <a:endParaRPr lang="ru-RU" dirty="0">
              <a:solidFill>
                <a:schemeClr val="accent5">
                  <a:lumMod val="75000"/>
                </a:schemeClr>
              </a:solidFill>
              <a:latin typeface="+mn-lt"/>
              <a:sym typeface="+mn-lt"/>
            </a:endParaRPr>
          </a:p>
        </p:txBody>
      </p:sp>
      <p:sp>
        <p:nvSpPr>
          <p:cNvPr id="46" name="Text Placeholder 2">
            <a:extLst>
              <a:ext uri="{FF2B5EF4-FFF2-40B4-BE49-F238E27FC236}">
                <a16:creationId xmlns:a16="http://schemas.microsoft.com/office/drawing/2014/main" id="{8D4CB018-70C5-486C-AC48-1B06FBA23BCB}"/>
              </a:ext>
            </a:extLst>
          </p:cNvPr>
          <p:cNvSpPr>
            <a:spLocks noGrp="1"/>
          </p:cNvSpPr>
          <p:nvPr>
            <p:custDataLst>
              <p:tags r:id="rId30"/>
            </p:custDataLst>
          </p:nvPr>
        </p:nvSpPr>
        <p:spPr bwMode="gray">
          <a:xfrm>
            <a:off x="7413625" y="483393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784051AC-78A4-4DB0-A4FF-DD6E4D573A0C}" type="datetime'''''''''''''''''''''''''0,''''''''''''''''0'''''''''''''">
              <a:rPr lang="ru-RU" altLang="en-US" smtClean="0">
                <a:solidFill>
                  <a:schemeClr val="accent5">
                    <a:lumMod val="75000"/>
                  </a:schemeClr>
                </a:solidFill>
                <a:latin typeface="+mn-lt"/>
                <a:sym typeface="+mn-lt"/>
              </a:rPr>
              <a:pPr marL="0" indent="0" algn="r">
                <a:spcBef>
                  <a:spcPct val="0"/>
                </a:spcBef>
                <a:spcAft>
                  <a:spcPct val="0"/>
                </a:spcAft>
                <a:buNone/>
              </a:pPr>
              <a:t>0,0</a:t>
            </a:fld>
            <a:endParaRPr lang="ru-RU" dirty="0">
              <a:solidFill>
                <a:schemeClr val="accent5">
                  <a:lumMod val="75000"/>
                </a:schemeClr>
              </a:solidFill>
              <a:latin typeface="+mn-lt"/>
              <a:sym typeface="+mn-lt"/>
            </a:endParaRPr>
          </a:p>
        </p:txBody>
      </p:sp>
      <p:sp>
        <p:nvSpPr>
          <p:cNvPr id="60" name="Text Placeholder 2">
            <a:extLst>
              <a:ext uri="{FF2B5EF4-FFF2-40B4-BE49-F238E27FC236}">
                <a16:creationId xmlns:a16="http://schemas.microsoft.com/office/drawing/2014/main" id="{ADD9D6E2-6C32-47CE-845B-F9192A02D89E}"/>
              </a:ext>
            </a:extLst>
          </p:cNvPr>
          <p:cNvSpPr>
            <a:spLocks noGrp="1"/>
          </p:cNvSpPr>
          <p:nvPr>
            <p:custDataLst>
              <p:tags r:id="rId31"/>
            </p:custDataLst>
          </p:nvPr>
        </p:nvSpPr>
        <p:spPr bwMode="gray">
          <a:xfrm>
            <a:off x="7413625" y="1674813"/>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CBBE3035-DE25-4054-8084-EC15B91631C0}" type="datetime'''''''''''''''''''''''''''''''''''''''''''''''9'''''',4'''''">
              <a:rPr lang="ru-RU" altLang="en-US" smtClean="0">
                <a:solidFill>
                  <a:schemeClr val="accent5">
                    <a:lumMod val="75000"/>
                  </a:schemeClr>
                </a:solidFill>
                <a:latin typeface="+mn-lt"/>
                <a:sym typeface="+mn-lt"/>
              </a:rPr>
              <a:pPr marL="0" indent="0" algn="r">
                <a:spcBef>
                  <a:spcPct val="0"/>
                </a:spcBef>
                <a:spcAft>
                  <a:spcPct val="0"/>
                </a:spcAft>
                <a:buNone/>
              </a:pPr>
              <a:t>9,4</a:t>
            </a:fld>
            <a:endParaRPr lang="ru-RU" dirty="0">
              <a:solidFill>
                <a:schemeClr val="accent5">
                  <a:lumMod val="75000"/>
                </a:schemeClr>
              </a:solidFill>
              <a:latin typeface="+mn-lt"/>
              <a:sym typeface="+mn-lt"/>
            </a:endParaRPr>
          </a:p>
        </p:txBody>
      </p:sp>
      <p:sp>
        <p:nvSpPr>
          <p:cNvPr id="51" name="Text Placeholder 2">
            <a:extLst>
              <a:ext uri="{FF2B5EF4-FFF2-40B4-BE49-F238E27FC236}">
                <a16:creationId xmlns:a16="http://schemas.microsoft.com/office/drawing/2014/main" id="{7157237D-399D-432B-A34B-BA281789394B}"/>
              </a:ext>
            </a:extLst>
          </p:cNvPr>
          <p:cNvSpPr>
            <a:spLocks noGrp="1"/>
          </p:cNvSpPr>
          <p:nvPr>
            <p:custDataLst>
              <p:tags r:id="rId32"/>
            </p:custDataLst>
          </p:nvPr>
        </p:nvSpPr>
        <p:spPr bwMode="gray">
          <a:xfrm>
            <a:off x="7413625" y="34575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EA07E863-878F-426D-A9C4-E003FF765987}" type="datetime'''''''''8'''''''',''''''''''''''''''4'''''''''''''''">
              <a:rPr lang="ru-RU" altLang="en-US" smtClean="0">
                <a:solidFill>
                  <a:schemeClr val="accent5">
                    <a:lumMod val="75000"/>
                  </a:schemeClr>
                </a:solidFill>
                <a:latin typeface="+mn-lt"/>
                <a:sym typeface="+mn-lt"/>
              </a:rPr>
              <a:pPr marL="0" indent="0" algn="r">
                <a:spcBef>
                  <a:spcPct val="0"/>
                </a:spcBef>
                <a:spcAft>
                  <a:spcPct val="0"/>
                </a:spcAft>
                <a:buNone/>
              </a:pPr>
              <a:t>8,4</a:t>
            </a:fld>
            <a:endParaRPr lang="ru-RU" dirty="0">
              <a:solidFill>
                <a:schemeClr val="accent5">
                  <a:lumMod val="75000"/>
                </a:schemeClr>
              </a:solidFill>
              <a:latin typeface="+mn-lt"/>
              <a:sym typeface="+mn-lt"/>
            </a:endParaRPr>
          </a:p>
        </p:txBody>
      </p:sp>
      <p:sp>
        <p:nvSpPr>
          <p:cNvPr id="59" name="Text Placeholder 2">
            <a:extLst>
              <a:ext uri="{FF2B5EF4-FFF2-40B4-BE49-F238E27FC236}">
                <a16:creationId xmlns:a16="http://schemas.microsoft.com/office/drawing/2014/main" id="{368998A4-223F-4D43-8311-FD3F19BBE2DD}"/>
              </a:ext>
            </a:extLst>
          </p:cNvPr>
          <p:cNvSpPr>
            <a:spLocks noGrp="1"/>
          </p:cNvSpPr>
          <p:nvPr>
            <p:custDataLst>
              <p:tags r:id="rId33"/>
            </p:custDataLst>
          </p:nvPr>
        </p:nvSpPr>
        <p:spPr bwMode="gray">
          <a:xfrm>
            <a:off x="7413625" y="20320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fld id="{B9599E6A-3582-4348-AB57-9D4D7F508ABD}" type="datetime'''''''''''''''''''''''''''''''''9'''''''',''''''''''''2'''''''">
              <a:rPr lang="ru-RU" altLang="en-US" smtClean="0">
                <a:solidFill>
                  <a:schemeClr val="accent5">
                    <a:lumMod val="75000"/>
                  </a:schemeClr>
                </a:solidFill>
                <a:latin typeface="+mn-lt"/>
                <a:sym typeface="+mn-lt"/>
              </a:rPr>
              <a:pPr marL="0" indent="0" algn="r">
                <a:spcBef>
                  <a:spcPct val="0"/>
                </a:spcBef>
                <a:spcAft>
                  <a:spcPct val="0"/>
                </a:spcAft>
                <a:buNone/>
              </a:pPr>
              <a:t>9,2</a:t>
            </a:fld>
            <a:endParaRPr lang="ru-RU" dirty="0">
              <a:solidFill>
                <a:schemeClr val="accent5">
                  <a:lumMod val="75000"/>
                </a:schemeClr>
              </a:solidFill>
              <a:latin typeface="+mn-lt"/>
              <a:sym typeface="+mn-lt"/>
            </a:endParaRPr>
          </a:p>
        </p:txBody>
      </p:sp>
      <p:sp useBgFill="1">
        <p:nvSpPr>
          <p:cNvPr id="16" name="Freeform: Shape 15">
            <a:extLst>
              <a:ext uri="{FF2B5EF4-FFF2-40B4-BE49-F238E27FC236}">
                <a16:creationId xmlns:a16="http://schemas.microsoft.com/office/drawing/2014/main" id="{A7B0729C-9065-44DB-9392-662D76EC0489}"/>
              </a:ext>
            </a:extLst>
          </p:cNvPr>
          <p:cNvSpPr/>
          <p:nvPr>
            <p:custDataLst>
              <p:tags r:id="rId34"/>
            </p:custDataLst>
          </p:nvPr>
        </p:nvSpPr>
        <p:spPr bwMode="auto">
          <a:xfrm>
            <a:off x="8032750" y="4468813"/>
            <a:ext cx="1404938" cy="434976"/>
          </a:xfrm>
          <a:custGeom>
            <a:avLst/>
            <a:gdLst/>
            <a:ahLst/>
            <a:cxnLst/>
            <a:rect l="0" t="0" r="0" b="0"/>
            <a:pathLst>
              <a:path w="1404938" h="434976">
                <a:moveTo>
                  <a:pt x="0" y="377825"/>
                </a:moveTo>
                <a:lnTo>
                  <a:pt x="1404937" y="0"/>
                </a:lnTo>
                <a:lnTo>
                  <a:pt x="1404937" y="57150"/>
                </a:lnTo>
                <a:lnTo>
                  <a:pt x="0" y="4349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10" name="Freeform: Shape 9">
            <a:extLst>
              <a:ext uri="{FF2B5EF4-FFF2-40B4-BE49-F238E27FC236}">
                <a16:creationId xmlns:a16="http://schemas.microsoft.com/office/drawing/2014/main" id="{30BF4F36-814D-435C-82BD-212DEFE09771}"/>
              </a:ext>
            </a:extLst>
          </p:cNvPr>
          <p:cNvSpPr/>
          <p:nvPr>
            <p:custDataLst>
              <p:tags r:id="rId35"/>
            </p:custDataLst>
          </p:nvPr>
        </p:nvSpPr>
        <p:spPr bwMode="auto">
          <a:xfrm>
            <a:off x="7754938" y="4638675"/>
            <a:ext cx="146050" cy="96839"/>
          </a:xfrm>
          <a:custGeom>
            <a:avLst/>
            <a:gdLst/>
            <a:ahLst/>
            <a:cxnLst/>
            <a:rect l="0" t="0" r="0" b="0"/>
            <a:pathLst>
              <a:path w="146051" h="96839">
                <a:moveTo>
                  <a:pt x="0" y="39688"/>
                </a:moveTo>
                <a:lnTo>
                  <a:pt x="146050" y="0"/>
                </a:lnTo>
                <a:lnTo>
                  <a:pt x="146050" y="57150"/>
                </a:lnTo>
                <a:lnTo>
                  <a:pt x="0" y="96838"/>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20" name="Freeform: Shape 19">
            <a:extLst>
              <a:ext uri="{FF2B5EF4-FFF2-40B4-BE49-F238E27FC236}">
                <a16:creationId xmlns:a16="http://schemas.microsoft.com/office/drawing/2014/main" id="{1ABAC1F0-D518-4F71-87CC-F376A401709F}"/>
              </a:ext>
            </a:extLst>
          </p:cNvPr>
          <p:cNvSpPr/>
          <p:nvPr>
            <p:custDataLst>
              <p:tags r:id="rId36"/>
            </p:custDataLst>
          </p:nvPr>
        </p:nvSpPr>
        <p:spPr bwMode="auto">
          <a:xfrm>
            <a:off x="9847263" y="4468813"/>
            <a:ext cx="1404938" cy="434976"/>
          </a:xfrm>
          <a:custGeom>
            <a:avLst/>
            <a:gdLst/>
            <a:ahLst/>
            <a:cxnLst/>
            <a:rect l="0" t="0" r="0" b="0"/>
            <a:pathLst>
              <a:path w="1404939" h="434976">
                <a:moveTo>
                  <a:pt x="0" y="377825"/>
                </a:moveTo>
                <a:lnTo>
                  <a:pt x="1404938" y="0"/>
                </a:lnTo>
                <a:lnTo>
                  <a:pt x="1404938" y="57150"/>
                </a:lnTo>
                <a:lnTo>
                  <a:pt x="0" y="43497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F70683A9-76C8-4844-9230-8551FD67F983}"/>
              </a:ext>
            </a:extLst>
          </p:cNvPr>
          <p:cNvSpPr/>
          <p:nvPr>
            <p:custDataLst>
              <p:tags r:id="rId37"/>
            </p:custDataLst>
          </p:nvPr>
        </p:nvSpPr>
        <p:spPr bwMode="auto">
          <a:xfrm>
            <a:off x="7754938" y="4695825"/>
            <a:ext cx="146050"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Freeform: Shape 14">
            <a:extLst>
              <a:ext uri="{FF2B5EF4-FFF2-40B4-BE49-F238E27FC236}">
                <a16:creationId xmlns:a16="http://schemas.microsoft.com/office/drawing/2014/main" id="{45DBC0C2-5E96-4C1A-9FFD-AB6325AA9DD4}"/>
              </a:ext>
            </a:extLst>
          </p:cNvPr>
          <p:cNvSpPr/>
          <p:nvPr>
            <p:custDataLst>
              <p:tags r:id="rId38"/>
            </p:custDataLst>
          </p:nvPr>
        </p:nvSpPr>
        <p:spPr bwMode="auto">
          <a:xfrm>
            <a:off x="8032750" y="4525963"/>
            <a:ext cx="1404938" cy="377826"/>
          </a:xfrm>
          <a:custGeom>
            <a:avLst/>
            <a:gdLst/>
            <a:ahLst/>
            <a:cxnLst/>
            <a:rect l="0" t="0" r="0" b="0"/>
            <a:pathLst>
              <a:path w="1404938" h="377826">
                <a:moveTo>
                  <a:pt x="0" y="377825"/>
                </a:moveTo>
                <a:lnTo>
                  <a:pt x="1404937"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Freeform: Shape 16">
            <a:extLst>
              <a:ext uri="{FF2B5EF4-FFF2-40B4-BE49-F238E27FC236}">
                <a16:creationId xmlns:a16="http://schemas.microsoft.com/office/drawing/2014/main" id="{561D558B-208C-49F4-9F04-90C381B581B1}"/>
              </a:ext>
            </a:extLst>
          </p:cNvPr>
          <p:cNvSpPr/>
          <p:nvPr>
            <p:custDataLst>
              <p:tags r:id="rId39"/>
            </p:custDataLst>
          </p:nvPr>
        </p:nvSpPr>
        <p:spPr bwMode="auto">
          <a:xfrm>
            <a:off x="9847263" y="4468813"/>
            <a:ext cx="1404938" cy="377826"/>
          </a:xfrm>
          <a:custGeom>
            <a:avLst/>
            <a:gdLst/>
            <a:ahLst/>
            <a:cxnLst/>
            <a:rect l="0" t="0" r="0" b="0"/>
            <a:pathLst>
              <a:path w="1404939" h="377826">
                <a:moveTo>
                  <a:pt x="0" y="377825"/>
                </a:moveTo>
                <a:lnTo>
                  <a:pt x="1404938"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Freeform: Shape 7">
            <a:extLst>
              <a:ext uri="{FF2B5EF4-FFF2-40B4-BE49-F238E27FC236}">
                <a16:creationId xmlns:a16="http://schemas.microsoft.com/office/drawing/2014/main" id="{CF04E394-2371-4CE0-A9E4-0016089CF623}"/>
              </a:ext>
            </a:extLst>
          </p:cNvPr>
          <p:cNvSpPr/>
          <p:nvPr>
            <p:custDataLst>
              <p:tags r:id="rId40"/>
            </p:custDataLst>
          </p:nvPr>
        </p:nvSpPr>
        <p:spPr bwMode="auto">
          <a:xfrm>
            <a:off x="7754938" y="4638675"/>
            <a:ext cx="146050"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Freeform: Shape 13">
            <a:extLst>
              <a:ext uri="{FF2B5EF4-FFF2-40B4-BE49-F238E27FC236}">
                <a16:creationId xmlns:a16="http://schemas.microsoft.com/office/drawing/2014/main" id="{FA5A714A-BBD9-4CF4-9469-1790574CBB16}"/>
              </a:ext>
            </a:extLst>
          </p:cNvPr>
          <p:cNvSpPr/>
          <p:nvPr>
            <p:custDataLst>
              <p:tags r:id="rId41"/>
            </p:custDataLst>
          </p:nvPr>
        </p:nvSpPr>
        <p:spPr bwMode="auto">
          <a:xfrm>
            <a:off x="8032750" y="4468813"/>
            <a:ext cx="1404938" cy="377826"/>
          </a:xfrm>
          <a:custGeom>
            <a:avLst/>
            <a:gdLst/>
            <a:ahLst/>
            <a:cxnLst/>
            <a:rect l="0" t="0" r="0" b="0"/>
            <a:pathLst>
              <a:path w="1404938" h="377826">
                <a:moveTo>
                  <a:pt x="0" y="377825"/>
                </a:moveTo>
                <a:lnTo>
                  <a:pt x="1404937"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Freeform: Shape 18">
            <a:extLst>
              <a:ext uri="{FF2B5EF4-FFF2-40B4-BE49-F238E27FC236}">
                <a16:creationId xmlns:a16="http://schemas.microsoft.com/office/drawing/2014/main" id="{A3D11FC0-B3D6-49C5-AD64-A85B2A1EC442}"/>
              </a:ext>
            </a:extLst>
          </p:cNvPr>
          <p:cNvSpPr/>
          <p:nvPr>
            <p:custDataLst>
              <p:tags r:id="rId42"/>
            </p:custDataLst>
          </p:nvPr>
        </p:nvSpPr>
        <p:spPr bwMode="auto">
          <a:xfrm>
            <a:off x="9847263" y="4525963"/>
            <a:ext cx="1404938" cy="377826"/>
          </a:xfrm>
          <a:custGeom>
            <a:avLst/>
            <a:gdLst/>
            <a:ahLst/>
            <a:cxnLst/>
            <a:rect l="0" t="0" r="0" b="0"/>
            <a:pathLst>
              <a:path w="1404939" h="377826">
                <a:moveTo>
                  <a:pt x="0" y="377825"/>
                </a:moveTo>
                <a:lnTo>
                  <a:pt x="1404938"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01" name="Straight Connector 100">
            <a:extLst>
              <a:ext uri="{FF2B5EF4-FFF2-40B4-BE49-F238E27FC236}">
                <a16:creationId xmlns:a16="http://schemas.microsoft.com/office/drawing/2014/main" id="{ECB3E717-338B-46E8-A63A-C1B7E24FB77A}"/>
              </a:ext>
            </a:extLst>
          </p:cNvPr>
          <p:cNvCxnSpPr/>
          <p:nvPr>
            <p:custDataLst>
              <p:tags r:id="rId43"/>
            </p:custDataLst>
          </p:nvPr>
        </p:nvCxnSpPr>
        <p:spPr bwMode="auto">
          <a:xfrm>
            <a:off x="8737600" y="1770063"/>
            <a:ext cx="9477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714E918-E86A-49C4-98B1-0F9924BBE4EA}"/>
              </a:ext>
            </a:extLst>
          </p:cNvPr>
          <p:cNvCxnSpPr/>
          <p:nvPr>
            <p:custDataLst>
              <p:tags r:id="rId44"/>
            </p:custDataLst>
          </p:nvPr>
        </p:nvCxnSpPr>
        <p:spPr bwMode="auto">
          <a:xfrm>
            <a:off x="9642475" y="1766888"/>
            <a:ext cx="0" cy="2144713"/>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5970E55-3FC2-4E60-BCE0-90FB17900CD0}"/>
              </a:ext>
            </a:extLst>
          </p:cNvPr>
          <p:cNvCxnSpPr/>
          <p:nvPr>
            <p:custDataLst>
              <p:tags r:id="rId45"/>
            </p:custDataLst>
          </p:nvPr>
        </p:nvCxnSpPr>
        <p:spPr bwMode="auto">
          <a:xfrm>
            <a:off x="9385300" y="3908425"/>
            <a:ext cx="3000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D1CE31F-2076-4413-8F46-C66BA59545FA}"/>
              </a:ext>
            </a:extLst>
          </p:cNvPr>
          <p:cNvCxnSpPr/>
          <p:nvPr>
            <p:custDataLst>
              <p:tags r:id="rId46"/>
            </p:custDataLst>
          </p:nvPr>
        </p:nvCxnSpPr>
        <p:spPr bwMode="auto">
          <a:xfrm>
            <a:off x="11456988" y="1766888"/>
            <a:ext cx="0" cy="2679700"/>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052075C-C02C-4B83-9EED-849C20838E00}"/>
              </a:ext>
            </a:extLst>
          </p:cNvPr>
          <p:cNvCxnSpPr/>
          <p:nvPr>
            <p:custDataLst>
              <p:tags r:id="rId47"/>
            </p:custDataLst>
          </p:nvPr>
        </p:nvCxnSpPr>
        <p:spPr bwMode="auto">
          <a:xfrm>
            <a:off x="10552113" y="1770063"/>
            <a:ext cx="9477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7CF0EDA-82DF-4C73-AD42-9E5244FBDF66}"/>
              </a:ext>
            </a:extLst>
          </p:cNvPr>
          <p:cNvCxnSpPr/>
          <p:nvPr>
            <p:custDataLst>
              <p:tags r:id="rId48"/>
            </p:custDataLst>
          </p:nvPr>
        </p:nvCxnSpPr>
        <p:spPr bwMode="auto">
          <a:xfrm>
            <a:off x="11199813" y="4443413"/>
            <a:ext cx="300038"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DB6E3B3-E011-4654-9221-A10D77AA6ECF}"/>
              </a:ext>
            </a:extLst>
          </p:cNvPr>
          <p:cNvCxnSpPr/>
          <p:nvPr>
            <p:custDataLst>
              <p:tags r:id="rId49"/>
            </p:custDataLst>
          </p:nvPr>
        </p:nvCxnSpPr>
        <p:spPr bwMode="auto">
          <a:xfrm>
            <a:off x="8410575" y="1301750"/>
            <a:ext cx="649288"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1A1A184-FD1C-43AF-ABCF-31C07FC5B316}"/>
              </a:ext>
            </a:extLst>
          </p:cNvPr>
          <p:cNvCxnSpPr/>
          <p:nvPr>
            <p:custDataLst>
              <p:tags r:id="rId50"/>
            </p:custDataLst>
          </p:nvPr>
        </p:nvCxnSpPr>
        <p:spPr bwMode="auto">
          <a:xfrm>
            <a:off x="9059863" y="1301750"/>
            <a:ext cx="0" cy="235108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1CBE79-519E-4B81-9D6D-17D791A97559}"/>
              </a:ext>
            </a:extLst>
          </p:cNvPr>
          <p:cNvCxnSpPr/>
          <p:nvPr>
            <p:custDataLst>
              <p:tags r:id="rId51"/>
            </p:custDataLst>
          </p:nvPr>
        </p:nvCxnSpPr>
        <p:spPr bwMode="auto">
          <a:xfrm flipV="1">
            <a:off x="8410575" y="1301750"/>
            <a:ext cx="0" cy="212725"/>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28FF0BB-0359-4A75-82C6-F14D140A07E9}"/>
              </a:ext>
            </a:extLst>
          </p:cNvPr>
          <p:cNvCxnSpPr>
            <a:cxnSpLocks/>
          </p:cNvCxnSpPr>
          <p:nvPr>
            <p:custDataLst>
              <p:tags r:id="rId52"/>
            </p:custDataLst>
          </p:nvPr>
        </p:nvCxnSpPr>
        <p:spPr bwMode="auto">
          <a:xfrm>
            <a:off x="10225088" y="1301750"/>
            <a:ext cx="649288"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FF2787F-02B7-4BB1-988F-80A950B29CDA}"/>
              </a:ext>
            </a:extLst>
          </p:cNvPr>
          <p:cNvCxnSpPr/>
          <p:nvPr>
            <p:custDataLst>
              <p:tags r:id="rId53"/>
            </p:custDataLst>
          </p:nvPr>
        </p:nvCxnSpPr>
        <p:spPr bwMode="auto">
          <a:xfrm>
            <a:off x="10874375" y="1301750"/>
            <a:ext cx="0" cy="288607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1F5D60-F901-4526-9A68-6DFFEA6AD4A1}"/>
              </a:ext>
            </a:extLst>
          </p:cNvPr>
          <p:cNvCxnSpPr/>
          <p:nvPr>
            <p:custDataLst>
              <p:tags r:id="rId54"/>
            </p:custDataLst>
          </p:nvPr>
        </p:nvCxnSpPr>
        <p:spPr bwMode="auto">
          <a:xfrm flipV="1">
            <a:off x="10225088" y="1301750"/>
            <a:ext cx="0" cy="212725"/>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 Placeholder 2">
            <a:extLst>
              <a:ext uri="{FF2B5EF4-FFF2-40B4-BE49-F238E27FC236}">
                <a16:creationId xmlns:a16="http://schemas.microsoft.com/office/drawing/2014/main" id="{66CB0D68-83E4-41F1-A16F-BBE33E03D407}"/>
              </a:ext>
            </a:extLst>
          </p:cNvPr>
          <p:cNvSpPr>
            <a:spLocks noGrp="1"/>
          </p:cNvSpPr>
          <p:nvPr>
            <p:custDataLst>
              <p:tags r:id="rId55"/>
            </p:custDataLst>
          </p:nvPr>
        </p:nvSpPr>
        <p:spPr bwMode="auto">
          <a:xfrm>
            <a:off x="8388350" y="4987925"/>
            <a:ext cx="692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821BF5CC-62DF-4792-8D6A-161ECAA26454}" type="datetime'Ан''''''''''''''''''а''ло''''''''г''и'''''''''''''">
              <a:rPr lang="ru-RU" altLang="en-US" smtClean="0">
                <a:solidFill>
                  <a:schemeClr val="accent5">
                    <a:lumMod val="75000"/>
                  </a:schemeClr>
                </a:solidFill>
              </a:rPr>
              <a:pPr marL="0" indent="0" algn="ctr">
                <a:spcBef>
                  <a:spcPct val="0"/>
                </a:spcBef>
                <a:spcAft>
                  <a:spcPct val="0"/>
                </a:spcAft>
                <a:buNone/>
              </a:pPr>
              <a:t>Аналоги</a:t>
            </a:fld>
            <a:endParaRPr lang="ru-RU" dirty="0">
              <a:solidFill>
                <a:schemeClr val="accent5">
                  <a:lumMod val="75000"/>
                </a:schemeClr>
              </a:solidFill>
              <a:latin typeface="+mn-lt"/>
              <a:sym typeface="+mn-lt"/>
            </a:endParaRPr>
          </a:p>
        </p:txBody>
      </p:sp>
      <p:sp>
        <p:nvSpPr>
          <p:cNvPr id="104" name="Text Placeholder 2">
            <a:extLst>
              <a:ext uri="{FF2B5EF4-FFF2-40B4-BE49-F238E27FC236}">
                <a16:creationId xmlns:a16="http://schemas.microsoft.com/office/drawing/2014/main" id="{72B52838-FB44-4BC7-927B-CFD215DF3BE7}"/>
              </a:ext>
            </a:extLst>
          </p:cNvPr>
          <p:cNvSpPr>
            <a:spLocks noGrp="1"/>
          </p:cNvSpPr>
          <p:nvPr>
            <p:custDataLst>
              <p:tags r:id="rId56"/>
            </p:custDataLst>
          </p:nvPr>
        </p:nvSpPr>
        <p:spPr bwMode="gray">
          <a:xfrm>
            <a:off x="10729913" y="4225925"/>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CAAA04CD-0D2F-4661-B827-81D682F97C48}" type="datetime'''''''''''''''''''''''7,''''''''''9'''''''''''''">
              <a:rPr lang="ru-RU" altLang="en-US" smtClean="0">
                <a:solidFill>
                  <a:schemeClr val="accent5">
                    <a:lumMod val="75000"/>
                  </a:schemeClr>
                </a:solidFill>
                <a:latin typeface="+mn-lt"/>
                <a:sym typeface="+mn-lt"/>
              </a:rPr>
              <a:pPr marL="0" indent="0" algn="ctr">
                <a:spcBef>
                  <a:spcPct val="0"/>
                </a:spcBef>
                <a:spcAft>
                  <a:spcPct val="0"/>
                </a:spcAft>
                <a:buNone/>
              </a:pPr>
              <a:t>7,9</a:t>
            </a:fld>
            <a:endParaRPr lang="ru-RU" dirty="0">
              <a:solidFill>
                <a:schemeClr val="accent5">
                  <a:lumMod val="75000"/>
                </a:schemeClr>
              </a:solidFill>
              <a:latin typeface="+mn-lt"/>
              <a:sym typeface="+mn-lt"/>
            </a:endParaRPr>
          </a:p>
        </p:txBody>
      </p:sp>
      <p:sp>
        <p:nvSpPr>
          <p:cNvPr id="74" name="Text Placeholder 2">
            <a:extLst>
              <a:ext uri="{FF2B5EF4-FFF2-40B4-BE49-F238E27FC236}">
                <a16:creationId xmlns:a16="http://schemas.microsoft.com/office/drawing/2014/main" id="{E7C96DE0-4BE9-40B9-A02D-A43AD4778FC9}"/>
              </a:ext>
            </a:extLst>
          </p:cNvPr>
          <p:cNvSpPr>
            <a:spLocks noGrp="1"/>
          </p:cNvSpPr>
          <p:nvPr>
            <p:custDataLst>
              <p:tags r:id="rId57"/>
            </p:custDataLst>
          </p:nvPr>
        </p:nvSpPr>
        <p:spPr bwMode="auto">
          <a:xfrm>
            <a:off x="7078663" y="1674813"/>
            <a:ext cx="192088" cy="819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r>
              <a:rPr lang="en-US" altLang="en-US" dirty="0">
                <a:solidFill>
                  <a:schemeClr val="accent5">
                    <a:lumMod val="75000"/>
                  </a:schemeClr>
                </a:solidFill>
                <a:latin typeface="+mn-lt"/>
                <a:sym typeface="+mn-lt"/>
              </a:rPr>
              <a:t>HbA1c (%)</a:t>
            </a:r>
            <a:endParaRPr lang="ru-RU" dirty="0">
              <a:solidFill>
                <a:schemeClr val="accent5">
                  <a:lumMod val="75000"/>
                </a:schemeClr>
              </a:solidFill>
              <a:latin typeface="+mn-lt"/>
              <a:sym typeface="+mn-lt"/>
            </a:endParaRPr>
          </a:p>
        </p:txBody>
      </p:sp>
      <p:sp>
        <p:nvSpPr>
          <p:cNvPr id="89" name="Text Placeholder 2">
            <a:extLst>
              <a:ext uri="{FF2B5EF4-FFF2-40B4-BE49-F238E27FC236}">
                <a16:creationId xmlns:a16="http://schemas.microsoft.com/office/drawing/2014/main" id="{4EF97728-F6F4-40B0-8752-56CED48A451D}"/>
              </a:ext>
            </a:extLst>
          </p:cNvPr>
          <p:cNvSpPr>
            <a:spLocks noGrp="1"/>
          </p:cNvSpPr>
          <p:nvPr>
            <p:custDataLst>
              <p:tags r:id="rId58"/>
            </p:custDataLst>
          </p:nvPr>
        </p:nvSpPr>
        <p:spPr bwMode="auto">
          <a:xfrm>
            <a:off x="10369550" y="4987925"/>
            <a:ext cx="3603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938F9F6-8F87-420B-BF9D-0676561081BF}" type="datetime'''''Н''''''''''''''''П''''''''Х'">
              <a:rPr lang="ru-RU" altLang="en-US" smtClean="0">
                <a:solidFill>
                  <a:schemeClr val="accent5">
                    <a:lumMod val="75000"/>
                  </a:schemeClr>
                </a:solidFill>
              </a:rPr>
              <a:pPr marL="0" indent="0" algn="ctr">
                <a:spcBef>
                  <a:spcPct val="0"/>
                </a:spcBef>
                <a:spcAft>
                  <a:spcPct val="0"/>
                </a:spcAft>
                <a:buNone/>
              </a:pPr>
              <a:t>НПХ</a:t>
            </a:fld>
            <a:endParaRPr lang="ru-RU" dirty="0">
              <a:solidFill>
                <a:schemeClr val="accent5">
                  <a:lumMod val="75000"/>
                </a:schemeClr>
              </a:solidFill>
              <a:latin typeface="+mn-lt"/>
              <a:sym typeface="+mn-lt"/>
            </a:endParaRPr>
          </a:p>
        </p:txBody>
      </p:sp>
      <p:sp>
        <p:nvSpPr>
          <p:cNvPr id="103" name="Text Placeholder 2">
            <a:extLst>
              <a:ext uri="{FF2B5EF4-FFF2-40B4-BE49-F238E27FC236}">
                <a16:creationId xmlns:a16="http://schemas.microsoft.com/office/drawing/2014/main" id="{A0537DB6-3B8F-428F-B896-A8BD583FEF07}"/>
              </a:ext>
            </a:extLst>
          </p:cNvPr>
          <p:cNvSpPr>
            <a:spLocks noGrp="1"/>
          </p:cNvSpPr>
          <p:nvPr>
            <p:custDataLst>
              <p:tags r:id="rId59"/>
            </p:custDataLst>
          </p:nvPr>
        </p:nvSpPr>
        <p:spPr bwMode="gray">
          <a:xfrm>
            <a:off x="10080625" y="1552575"/>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C86992D-849B-4218-8193-82A3DCC9401F}" type="datetime'''''''''''''''''9'''''''''''''''''''',''''''''''''4'">
              <a:rPr lang="ru-RU" altLang="en-US" smtClean="0">
                <a:solidFill>
                  <a:schemeClr val="accent5">
                    <a:lumMod val="75000"/>
                  </a:schemeClr>
                </a:solidFill>
                <a:latin typeface="+mn-lt"/>
                <a:sym typeface="+mn-lt"/>
              </a:rPr>
              <a:pPr marL="0" indent="0" algn="ctr">
                <a:spcBef>
                  <a:spcPct val="0"/>
                </a:spcBef>
                <a:spcAft>
                  <a:spcPct val="0"/>
                </a:spcAft>
                <a:buNone/>
              </a:pPr>
              <a:t>9,4</a:t>
            </a:fld>
            <a:endParaRPr lang="ru-RU" dirty="0">
              <a:solidFill>
                <a:schemeClr val="accent5">
                  <a:lumMod val="75000"/>
                </a:schemeClr>
              </a:solidFill>
              <a:latin typeface="+mn-lt"/>
              <a:sym typeface="+mn-lt"/>
            </a:endParaRPr>
          </a:p>
        </p:txBody>
      </p:sp>
      <p:sp>
        <p:nvSpPr>
          <p:cNvPr id="102" name="Text Placeholder 2">
            <a:extLst>
              <a:ext uri="{FF2B5EF4-FFF2-40B4-BE49-F238E27FC236}">
                <a16:creationId xmlns:a16="http://schemas.microsoft.com/office/drawing/2014/main" id="{CC8D209F-6532-4DC0-A7F8-287E2C9426B8}"/>
              </a:ext>
            </a:extLst>
          </p:cNvPr>
          <p:cNvSpPr>
            <a:spLocks noGrp="1"/>
          </p:cNvSpPr>
          <p:nvPr>
            <p:custDataLst>
              <p:tags r:id="rId60"/>
            </p:custDataLst>
          </p:nvPr>
        </p:nvSpPr>
        <p:spPr bwMode="gray">
          <a:xfrm>
            <a:off x="8915400" y="3690938"/>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BE18E42-084C-4C81-95A4-1476794651E8}" type="datetime'''''''''''8'',''''''''''''''''''''''''''''2'''''''">
              <a:rPr lang="ru-RU" altLang="en-US" smtClean="0">
                <a:solidFill>
                  <a:schemeClr val="accent5">
                    <a:lumMod val="75000"/>
                  </a:schemeClr>
                </a:solidFill>
                <a:latin typeface="+mn-lt"/>
                <a:sym typeface="+mn-lt"/>
              </a:rPr>
              <a:pPr marL="0" indent="0" algn="ctr">
                <a:spcBef>
                  <a:spcPct val="0"/>
                </a:spcBef>
                <a:spcAft>
                  <a:spcPct val="0"/>
                </a:spcAft>
                <a:buNone/>
              </a:pPr>
              <a:t>8,2</a:t>
            </a:fld>
            <a:endParaRPr lang="ru-RU" dirty="0">
              <a:solidFill>
                <a:schemeClr val="accent5">
                  <a:lumMod val="75000"/>
                </a:schemeClr>
              </a:solidFill>
              <a:latin typeface="+mn-lt"/>
              <a:sym typeface="+mn-lt"/>
            </a:endParaRPr>
          </a:p>
        </p:txBody>
      </p:sp>
      <p:sp>
        <p:nvSpPr>
          <p:cNvPr id="100" name="Text Placeholder 2">
            <a:extLst>
              <a:ext uri="{FF2B5EF4-FFF2-40B4-BE49-F238E27FC236}">
                <a16:creationId xmlns:a16="http://schemas.microsoft.com/office/drawing/2014/main" id="{6FB0E31C-983C-4AC6-96A6-079A9E497B6A}"/>
              </a:ext>
            </a:extLst>
          </p:cNvPr>
          <p:cNvSpPr>
            <a:spLocks noGrp="1"/>
          </p:cNvSpPr>
          <p:nvPr>
            <p:custDataLst>
              <p:tags r:id="rId61"/>
            </p:custDataLst>
          </p:nvPr>
        </p:nvSpPr>
        <p:spPr bwMode="gray">
          <a:xfrm>
            <a:off x="8266113" y="1552575"/>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07B2F20-4B11-456C-B617-48D41C4BA1AD}" type="datetime'''''''''''9,''''''''''''''''''''''''4'''''''">
              <a:rPr lang="ru-RU" altLang="en-US" smtClean="0">
                <a:solidFill>
                  <a:schemeClr val="accent5">
                    <a:lumMod val="75000"/>
                  </a:schemeClr>
                </a:solidFill>
              </a:rPr>
              <a:pPr marL="0" indent="0" algn="ctr">
                <a:spcBef>
                  <a:spcPct val="0"/>
                </a:spcBef>
                <a:spcAft>
                  <a:spcPct val="0"/>
                </a:spcAft>
                <a:buNone/>
              </a:pPr>
              <a:t>9,4</a:t>
            </a:fld>
            <a:endParaRPr lang="ru-RU" dirty="0">
              <a:solidFill>
                <a:schemeClr val="accent5">
                  <a:lumMod val="75000"/>
                </a:schemeClr>
              </a:solidFill>
              <a:latin typeface="+mn-lt"/>
              <a:sym typeface="+mn-lt"/>
            </a:endParaRPr>
          </a:p>
        </p:txBody>
      </p:sp>
      <p:sp>
        <p:nvSpPr>
          <p:cNvPr id="107" name="Text Placeholder 2">
            <a:extLst>
              <a:ext uri="{FF2B5EF4-FFF2-40B4-BE49-F238E27FC236}">
                <a16:creationId xmlns:a16="http://schemas.microsoft.com/office/drawing/2014/main" id="{088552C3-C4C6-445E-84DF-A759F6CF7318}"/>
              </a:ext>
            </a:extLst>
          </p:cNvPr>
          <p:cNvSpPr>
            <a:spLocks noGrp="1"/>
          </p:cNvSpPr>
          <p:nvPr>
            <p:custDataLst>
              <p:tags r:id="rId62"/>
            </p:custDataLst>
          </p:nvPr>
        </p:nvSpPr>
        <p:spPr bwMode="auto">
          <a:xfrm>
            <a:off x="9407525" y="2659063"/>
            <a:ext cx="471488"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1B4802C9-66EF-487C-A4F1-7EA6BF0D11A0}" type="datetime'-''''1'',''''''''''''''''''''''''''''''''2'''''''''">
              <a:rPr lang="ru-RU" altLang="en-US" b="1" smtClean="0">
                <a:solidFill>
                  <a:schemeClr val="accent5">
                    <a:lumMod val="75000"/>
                  </a:schemeClr>
                </a:solidFill>
              </a:rPr>
              <a:pPr marL="0" indent="0" algn="ctr">
                <a:spcBef>
                  <a:spcPct val="0"/>
                </a:spcBef>
                <a:spcAft>
                  <a:spcPct val="0"/>
                </a:spcAft>
                <a:buNone/>
              </a:pPr>
              <a:t>-1,2</a:t>
            </a:fld>
            <a:endParaRPr lang="ru-RU" b="1" dirty="0">
              <a:solidFill>
                <a:schemeClr val="accent5">
                  <a:lumMod val="75000"/>
                </a:schemeClr>
              </a:solidFill>
              <a:latin typeface="+mn-lt"/>
              <a:sym typeface="+mn-lt"/>
            </a:endParaRPr>
          </a:p>
        </p:txBody>
      </p:sp>
      <p:sp>
        <p:nvSpPr>
          <p:cNvPr id="114" name="Text Placeholder 2">
            <a:extLst>
              <a:ext uri="{FF2B5EF4-FFF2-40B4-BE49-F238E27FC236}">
                <a16:creationId xmlns:a16="http://schemas.microsoft.com/office/drawing/2014/main" id="{28BA71C1-5A95-4893-BD5B-381EA4B993F9}"/>
              </a:ext>
            </a:extLst>
          </p:cNvPr>
          <p:cNvSpPr>
            <a:spLocks noGrp="1"/>
          </p:cNvSpPr>
          <p:nvPr>
            <p:custDataLst>
              <p:tags r:id="rId63"/>
            </p:custDataLst>
          </p:nvPr>
        </p:nvSpPr>
        <p:spPr bwMode="auto">
          <a:xfrm>
            <a:off x="11222038" y="2927350"/>
            <a:ext cx="471488"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313ADC2B-43CC-4D2B-A7B3-BED6C1DCA0BE}" type="datetime'''''-''''''''''''''''''''''''''1'',''''''''''''''''''''5'">
              <a:rPr lang="ru-RU" altLang="en-US" b="1" smtClean="0">
                <a:solidFill>
                  <a:schemeClr val="accent5">
                    <a:lumMod val="75000"/>
                  </a:schemeClr>
                </a:solidFill>
              </a:rPr>
              <a:pPr marL="0" indent="0" algn="ctr">
                <a:spcBef>
                  <a:spcPct val="0"/>
                </a:spcBef>
                <a:spcAft>
                  <a:spcPct val="0"/>
                </a:spcAft>
                <a:buNone/>
              </a:pPr>
              <a:t>-1,5</a:t>
            </a:fld>
            <a:endParaRPr lang="ru-RU" b="1" dirty="0">
              <a:solidFill>
                <a:schemeClr val="accent5">
                  <a:lumMod val="75000"/>
                </a:schemeClr>
              </a:solidFill>
              <a:latin typeface="+mn-lt"/>
              <a:sym typeface="+mn-lt"/>
            </a:endParaRPr>
          </a:p>
        </p:txBody>
      </p:sp>
      <p:sp>
        <p:nvSpPr>
          <p:cNvPr id="83" name="Text Placeholder 2">
            <a:extLst>
              <a:ext uri="{FF2B5EF4-FFF2-40B4-BE49-F238E27FC236}">
                <a16:creationId xmlns:a16="http://schemas.microsoft.com/office/drawing/2014/main" id="{A778E611-4BC4-4ED0-9164-E8154739DB23}"/>
              </a:ext>
            </a:extLst>
          </p:cNvPr>
          <p:cNvSpPr>
            <a:spLocks noGrp="1"/>
          </p:cNvSpPr>
          <p:nvPr>
            <p:custDataLst>
              <p:tags r:id="rId64"/>
            </p:custDataLst>
          </p:nvPr>
        </p:nvSpPr>
        <p:spPr bwMode="auto">
          <a:xfrm>
            <a:off x="8318500" y="1165225"/>
            <a:ext cx="8318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685DE43D-5761-428D-B335-B08219A3D804}" type="datetime'''''''''''''''''-1''''''2'',''''''''''8%'''''''">
              <a:rPr lang="ru-RU" altLang="en-US" b="1" smtClean="0">
                <a:solidFill>
                  <a:schemeClr val="accent5">
                    <a:lumMod val="75000"/>
                  </a:schemeClr>
                </a:solidFill>
              </a:rPr>
              <a:pPr marL="0" indent="0" algn="ctr">
                <a:spcBef>
                  <a:spcPct val="0"/>
                </a:spcBef>
                <a:spcAft>
                  <a:spcPct val="0"/>
                </a:spcAft>
                <a:buNone/>
              </a:pPr>
              <a:t>-12,8%</a:t>
            </a:fld>
            <a:endParaRPr lang="ru-RU" b="1" dirty="0">
              <a:solidFill>
                <a:schemeClr val="accent5">
                  <a:lumMod val="75000"/>
                </a:schemeClr>
              </a:solidFill>
              <a:latin typeface="+mn-lt"/>
              <a:sym typeface="+mn-lt"/>
            </a:endParaRPr>
          </a:p>
        </p:txBody>
      </p:sp>
      <p:sp>
        <p:nvSpPr>
          <p:cNvPr id="91" name="Text Placeholder 2">
            <a:extLst>
              <a:ext uri="{FF2B5EF4-FFF2-40B4-BE49-F238E27FC236}">
                <a16:creationId xmlns:a16="http://schemas.microsoft.com/office/drawing/2014/main" id="{4051B727-007C-400C-9237-884B31A6E2B3}"/>
              </a:ext>
            </a:extLst>
          </p:cNvPr>
          <p:cNvSpPr>
            <a:spLocks noGrp="1"/>
          </p:cNvSpPr>
          <p:nvPr>
            <p:custDataLst>
              <p:tags r:id="rId65"/>
            </p:custDataLst>
          </p:nvPr>
        </p:nvSpPr>
        <p:spPr bwMode="auto">
          <a:xfrm>
            <a:off x="10133013" y="1165225"/>
            <a:ext cx="8318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36A48DD3-95AD-49D0-BF8B-5C5AC92BD0A3}" type="datetime'''''-''1''6'''''''',''''0''''%'''''''''''">
              <a:rPr lang="ru-RU" altLang="en-US" b="1" smtClean="0">
                <a:solidFill>
                  <a:schemeClr val="accent5">
                    <a:lumMod val="75000"/>
                  </a:schemeClr>
                </a:solidFill>
              </a:rPr>
              <a:pPr marL="0" indent="0" algn="ctr">
                <a:spcBef>
                  <a:spcPct val="0"/>
                </a:spcBef>
                <a:spcAft>
                  <a:spcPct val="0"/>
                </a:spcAft>
                <a:buNone/>
              </a:pPr>
              <a:t>-16,0%</a:t>
            </a:fld>
            <a:endParaRPr lang="ru-RU" b="1" dirty="0">
              <a:solidFill>
                <a:schemeClr val="accent5">
                  <a:lumMod val="75000"/>
                </a:schemeClr>
              </a:solidFill>
              <a:latin typeface="+mn-lt"/>
              <a:sym typeface="+mn-lt"/>
            </a:endParaRPr>
          </a:p>
        </p:txBody>
      </p:sp>
      <p:sp>
        <p:nvSpPr>
          <p:cNvPr id="7" name="Rectangle 6">
            <a:extLst>
              <a:ext uri="{FF2B5EF4-FFF2-40B4-BE49-F238E27FC236}">
                <a16:creationId xmlns:a16="http://schemas.microsoft.com/office/drawing/2014/main" id="{54C0AFEA-B721-423D-8A2A-6E7C43BFCB4F}"/>
              </a:ext>
            </a:extLst>
          </p:cNvPr>
          <p:cNvSpPr/>
          <p:nvPr>
            <p:custDataLst>
              <p:tags r:id="rId66"/>
            </p:custDataLst>
          </p:nvPr>
        </p:nvSpPr>
        <p:spPr bwMode="auto">
          <a:xfrm>
            <a:off x="390525" y="5700713"/>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a:extLst>
              <a:ext uri="{FF2B5EF4-FFF2-40B4-BE49-F238E27FC236}">
                <a16:creationId xmlns:a16="http://schemas.microsoft.com/office/drawing/2014/main" id="{447DB09A-E71D-43BC-8D39-0091C2D5F933}"/>
              </a:ext>
            </a:extLst>
          </p:cNvPr>
          <p:cNvSpPr/>
          <p:nvPr>
            <p:custDataLst>
              <p:tags r:id="rId67"/>
            </p:custDataLst>
          </p:nvPr>
        </p:nvSpPr>
        <p:spPr bwMode="auto">
          <a:xfrm>
            <a:off x="390525" y="5457825"/>
            <a:ext cx="250825" cy="187325"/>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 Placeholder 2">
            <a:extLst>
              <a:ext uri="{FF2B5EF4-FFF2-40B4-BE49-F238E27FC236}">
                <a16:creationId xmlns:a16="http://schemas.microsoft.com/office/drawing/2014/main" id="{B641A45B-0897-4E85-8F7E-21B2F9E5EB05}"/>
              </a:ext>
            </a:extLst>
          </p:cNvPr>
          <p:cNvSpPr>
            <a:spLocks noGrp="1"/>
          </p:cNvSpPr>
          <p:nvPr>
            <p:custDataLst>
              <p:tags r:id="rId68"/>
            </p:custDataLst>
          </p:nvPr>
        </p:nvSpPr>
        <p:spPr bwMode="auto">
          <a:xfrm>
            <a:off x="692150" y="5453063"/>
            <a:ext cx="1649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fld id="{B889E533-4F5F-4456-93D4-C5337797C784}" type="datetime'''''б''''''''ез ''госп''''и''''та''л''''''из''''''''а''ци''й'">
              <a:rPr lang="ru-RU" altLang="en-US" smtClean="0">
                <a:solidFill>
                  <a:schemeClr val="accent1"/>
                </a:solidFill>
              </a:rPr>
              <a:pPr marL="0" indent="0">
                <a:spcBef>
                  <a:spcPct val="0"/>
                </a:spcBef>
                <a:spcAft>
                  <a:spcPct val="0"/>
                </a:spcAft>
                <a:buNone/>
              </a:pPr>
              <a:t>без госпитализаций</a:t>
            </a:fld>
            <a:endParaRPr lang="ru-RU" dirty="0">
              <a:solidFill>
                <a:schemeClr val="accent1"/>
              </a:solidFill>
              <a:latin typeface="+mn-lt"/>
              <a:sym typeface="+mn-lt"/>
            </a:endParaRPr>
          </a:p>
        </p:txBody>
      </p:sp>
      <p:sp>
        <p:nvSpPr>
          <p:cNvPr id="54" name="Text Placeholder 2">
            <a:extLst>
              <a:ext uri="{FF2B5EF4-FFF2-40B4-BE49-F238E27FC236}">
                <a16:creationId xmlns:a16="http://schemas.microsoft.com/office/drawing/2014/main" id="{55622D06-E4BD-4282-A79A-80EA33E4A742}"/>
              </a:ext>
            </a:extLst>
          </p:cNvPr>
          <p:cNvSpPr>
            <a:spLocks noGrp="1"/>
          </p:cNvSpPr>
          <p:nvPr>
            <p:custDataLst>
              <p:tags r:id="rId69"/>
            </p:custDataLst>
          </p:nvPr>
        </p:nvSpPr>
        <p:spPr bwMode="auto">
          <a:xfrm>
            <a:off x="692150" y="5695950"/>
            <a:ext cx="1327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spcBef>
                <a:spcPct val="0"/>
              </a:spcBef>
              <a:spcAft>
                <a:spcPct val="0"/>
              </a:spcAft>
              <a:buNone/>
            </a:pPr>
            <a:fld id="{746664D8-8F40-43B7-B252-06A4E4E2A87B}" type="datetime'''го''с''п''и''''''''''''т''ал''из''''а''ц''''''и''''''''и'''">
              <a:rPr lang="ru-RU" altLang="en-US" smtClean="0">
                <a:solidFill>
                  <a:schemeClr val="accent1"/>
                </a:solidFill>
                <a:latin typeface="+mn-lt"/>
                <a:sym typeface="+mn-lt"/>
              </a:rPr>
              <a:pPr marL="0" indent="0">
                <a:spcBef>
                  <a:spcPct val="0"/>
                </a:spcBef>
                <a:spcAft>
                  <a:spcPct val="0"/>
                </a:spcAft>
                <a:buNone/>
              </a:pPr>
              <a:t>госпитализации</a:t>
            </a:fld>
            <a:endParaRPr lang="ru-RU" dirty="0">
              <a:solidFill>
                <a:schemeClr val="accent1"/>
              </a:solidFill>
              <a:latin typeface="+mn-lt"/>
              <a:sym typeface="+mn-lt"/>
            </a:endParaRPr>
          </a:p>
        </p:txBody>
      </p:sp>
      <p:graphicFrame>
        <p:nvGraphicFramePr>
          <p:cNvPr id="156" name="Chart 155">
            <a:extLst>
              <a:ext uri="{FF2B5EF4-FFF2-40B4-BE49-F238E27FC236}">
                <a16:creationId xmlns:a16="http://schemas.microsoft.com/office/drawing/2014/main" id="{08C922BA-EF62-40BF-8868-6D3C67A81E44}"/>
              </a:ext>
            </a:extLst>
          </p:cNvPr>
          <p:cNvGraphicFramePr/>
          <p:nvPr>
            <p:custDataLst>
              <p:tags r:id="rId70"/>
            </p:custDataLst>
          </p:nvPr>
        </p:nvGraphicFramePr>
        <p:xfrm>
          <a:off x="3592513" y="1641475"/>
          <a:ext cx="2849562" cy="3416300"/>
        </p:xfrm>
        <a:graphic>
          <a:graphicData uri="http://schemas.openxmlformats.org/drawingml/2006/chart">
            <c:chart xmlns:c="http://schemas.openxmlformats.org/drawingml/2006/chart" xmlns:r="http://schemas.openxmlformats.org/officeDocument/2006/relationships" r:id="rId86"/>
          </a:graphicData>
        </a:graphic>
      </p:graphicFrame>
      <p:cxnSp>
        <p:nvCxnSpPr>
          <p:cNvPr id="21" name="Straight Connector 20">
            <a:extLst>
              <a:ext uri="{FF2B5EF4-FFF2-40B4-BE49-F238E27FC236}">
                <a16:creationId xmlns:a16="http://schemas.microsoft.com/office/drawing/2014/main" id="{BA3F0FF3-43AD-42C7-A02D-7568BD1C3777}"/>
              </a:ext>
            </a:extLst>
          </p:cNvPr>
          <p:cNvCxnSpPr/>
          <p:nvPr>
            <p:custDataLst>
              <p:tags r:id="rId71"/>
            </p:custDataLst>
          </p:nvPr>
        </p:nvCxnSpPr>
        <p:spPr bwMode="auto">
          <a:xfrm flipV="1">
            <a:off x="4627563" y="1465263"/>
            <a:ext cx="0" cy="7620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C20043-B371-465D-A255-AC0C770C8B11}"/>
              </a:ext>
            </a:extLst>
          </p:cNvPr>
          <p:cNvCxnSpPr/>
          <p:nvPr>
            <p:custDataLst>
              <p:tags r:id="rId72"/>
            </p:custDataLst>
          </p:nvPr>
        </p:nvCxnSpPr>
        <p:spPr bwMode="auto">
          <a:xfrm>
            <a:off x="4627563" y="1465263"/>
            <a:ext cx="1154112"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ED99A8-EC9F-43FD-8104-9FC580C8C576}"/>
              </a:ext>
            </a:extLst>
          </p:cNvPr>
          <p:cNvCxnSpPr/>
          <p:nvPr>
            <p:custDataLst>
              <p:tags r:id="rId73"/>
            </p:custDataLst>
          </p:nvPr>
        </p:nvCxnSpPr>
        <p:spPr bwMode="auto">
          <a:xfrm>
            <a:off x="5781675" y="1465263"/>
            <a:ext cx="0" cy="89217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 Placeholder 2">
            <a:extLst>
              <a:ext uri="{FF2B5EF4-FFF2-40B4-BE49-F238E27FC236}">
                <a16:creationId xmlns:a16="http://schemas.microsoft.com/office/drawing/2014/main" id="{FA6FCFA1-CD24-4B5B-B26F-C18010D43FF0}"/>
              </a:ext>
            </a:extLst>
          </p:cNvPr>
          <p:cNvSpPr>
            <a:spLocks noGrp="1"/>
          </p:cNvSpPr>
          <p:nvPr>
            <p:custDataLst>
              <p:tags r:id="rId74"/>
            </p:custDataLst>
          </p:nvPr>
        </p:nvSpPr>
        <p:spPr bwMode="auto">
          <a:xfrm>
            <a:off x="4281488" y="4987925"/>
            <a:ext cx="6921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F38BCAE9-E124-4E42-A623-021BCD7157B5}" type="datetime'''''''''Ан''''''''''''''''а''''л''''''''ог''''и'''''''''''''">
              <a:rPr lang="ru-RU" altLang="en-US" sz="1400" smtClean="0"/>
              <a:pPr marL="0" indent="0" algn="ctr">
                <a:spcBef>
                  <a:spcPct val="0"/>
                </a:spcBef>
                <a:spcAft>
                  <a:spcPct val="0"/>
                </a:spcAft>
                <a:buNone/>
              </a:pPr>
              <a:t>Аналоги</a:t>
            </a:fld>
            <a:endParaRPr lang="ru-RU" sz="1400" dirty="0">
              <a:latin typeface="+mn-lt"/>
              <a:sym typeface="+mn-lt"/>
            </a:endParaRPr>
          </a:p>
        </p:txBody>
      </p:sp>
      <p:sp>
        <p:nvSpPr>
          <p:cNvPr id="123" name="Text Placeholder 2">
            <a:extLst>
              <a:ext uri="{FF2B5EF4-FFF2-40B4-BE49-F238E27FC236}">
                <a16:creationId xmlns:a16="http://schemas.microsoft.com/office/drawing/2014/main" id="{059085AF-70FA-48CA-9607-15C10F1C1F57}"/>
              </a:ext>
            </a:extLst>
          </p:cNvPr>
          <p:cNvSpPr>
            <a:spLocks noGrp="1"/>
          </p:cNvSpPr>
          <p:nvPr>
            <p:custDataLst>
              <p:tags r:id="rId75"/>
            </p:custDataLst>
          </p:nvPr>
        </p:nvSpPr>
        <p:spPr bwMode="auto">
          <a:xfrm>
            <a:off x="5602288" y="4987925"/>
            <a:ext cx="3603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58AF557F-819A-4C89-9F04-B61AFB0AF3A4}" type="datetime'''''''''''Н''''''''''''''''''ПХ'''''''''''''''''''''''''''''''">
              <a:rPr lang="ru-RU" altLang="en-US" sz="1400" smtClean="0"/>
              <a:pPr marL="0" indent="0" algn="ctr">
                <a:spcBef>
                  <a:spcPct val="0"/>
                </a:spcBef>
                <a:spcAft>
                  <a:spcPct val="0"/>
                </a:spcAft>
                <a:buNone/>
              </a:pPr>
              <a:t>НПХ</a:t>
            </a:fld>
            <a:endParaRPr lang="ru-RU" sz="1400" dirty="0">
              <a:latin typeface="+mn-lt"/>
              <a:sym typeface="+mn-lt"/>
            </a:endParaRPr>
          </a:p>
        </p:txBody>
      </p:sp>
      <p:sp>
        <p:nvSpPr>
          <p:cNvPr id="127" name="Text Placeholder 2">
            <a:extLst>
              <a:ext uri="{FF2B5EF4-FFF2-40B4-BE49-F238E27FC236}">
                <a16:creationId xmlns:a16="http://schemas.microsoft.com/office/drawing/2014/main" id="{1EF6F7AE-C1BD-419B-877F-35665B2A98BB}"/>
              </a:ext>
            </a:extLst>
          </p:cNvPr>
          <p:cNvSpPr>
            <a:spLocks noGrp="1"/>
          </p:cNvSpPr>
          <p:nvPr>
            <p:custDataLst>
              <p:tags r:id="rId76"/>
            </p:custDataLst>
          </p:nvPr>
        </p:nvSpPr>
        <p:spPr bwMode="gray">
          <a:xfrm>
            <a:off x="5637213" y="2395538"/>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DC61E041-797D-4737-A405-C1804C298FFA}" type="datetime'''''''''8'''''''''''''''''''''''''''''''',''''''8'''''''''''''">
              <a:rPr lang="ru-RU" altLang="en-US" sz="1400" smtClean="0"/>
              <a:pPr marL="0" indent="0" algn="ctr">
                <a:spcBef>
                  <a:spcPct val="0"/>
                </a:spcBef>
                <a:spcAft>
                  <a:spcPct val="0"/>
                </a:spcAft>
                <a:buNone/>
              </a:pPr>
              <a:t>8,8</a:t>
            </a:fld>
            <a:endParaRPr lang="ru-RU" sz="1400" dirty="0">
              <a:latin typeface="+mn-lt"/>
              <a:sym typeface="+mn-lt"/>
            </a:endParaRPr>
          </a:p>
        </p:txBody>
      </p:sp>
      <p:sp>
        <p:nvSpPr>
          <p:cNvPr id="129" name="Text Placeholder 2">
            <a:extLst>
              <a:ext uri="{FF2B5EF4-FFF2-40B4-BE49-F238E27FC236}">
                <a16:creationId xmlns:a16="http://schemas.microsoft.com/office/drawing/2014/main" id="{92AAD900-CEA8-46F1-8734-135EBDBFEA36}"/>
              </a:ext>
            </a:extLst>
          </p:cNvPr>
          <p:cNvSpPr>
            <a:spLocks noGrp="1"/>
          </p:cNvSpPr>
          <p:nvPr>
            <p:custDataLst>
              <p:tags r:id="rId77"/>
            </p:custDataLst>
          </p:nvPr>
        </p:nvSpPr>
        <p:spPr bwMode="gray">
          <a:xfrm>
            <a:off x="4435475" y="1579563"/>
            <a:ext cx="384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70DD9B81-74CD-44A1-A88E-7425E0932337}" type="datetime'1''''''''1'',''''9'''''''''''''''''''''''''''''''''''">
              <a:rPr lang="ru-RU" altLang="en-US" sz="1400" smtClean="0"/>
              <a:pPr marL="0" indent="0" algn="ctr">
                <a:spcBef>
                  <a:spcPct val="0"/>
                </a:spcBef>
                <a:spcAft>
                  <a:spcPct val="0"/>
                </a:spcAft>
                <a:buNone/>
              </a:pPr>
              <a:t>11,9</a:t>
            </a:fld>
            <a:endParaRPr lang="ru-RU" sz="1400" dirty="0">
              <a:latin typeface="+mn-lt"/>
              <a:sym typeface="+mn-lt"/>
            </a:endParaRPr>
          </a:p>
        </p:txBody>
      </p:sp>
      <p:sp>
        <p:nvSpPr>
          <p:cNvPr id="135" name="Text Placeholder 2">
            <a:extLst>
              <a:ext uri="{FF2B5EF4-FFF2-40B4-BE49-F238E27FC236}">
                <a16:creationId xmlns:a16="http://schemas.microsoft.com/office/drawing/2014/main" id="{383CB24A-9E46-4283-B3E5-5AF849D7CBE3}"/>
              </a:ext>
            </a:extLst>
          </p:cNvPr>
          <p:cNvSpPr>
            <a:spLocks noGrp="1"/>
          </p:cNvSpPr>
          <p:nvPr>
            <p:custDataLst>
              <p:tags r:id="rId78"/>
            </p:custDataLst>
          </p:nvPr>
        </p:nvSpPr>
        <p:spPr bwMode="auto">
          <a:xfrm>
            <a:off x="3349625" y="1674813"/>
            <a:ext cx="192088" cy="28829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r">
              <a:spcBef>
                <a:spcPct val="0"/>
              </a:spcBef>
              <a:spcAft>
                <a:spcPct val="0"/>
              </a:spcAft>
              <a:buNone/>
            </a:pPr>
            <a:r>
              <a:rPr lang="ru-RU" altLang="en-US" sz="1400" dirty="0">
                <a:latin typeface="+mn-lt"/>
                <a:sym typeface="+mn-lt"/>
              </a:rPr>
              <a:t>Частота гипо на 1000 пациенто-лет</a:t>
            </a:r>
            <a:endParaRPr lang="ru-RU" sz="1400" dirty="0">
              <a:latin typeface="+mn-lt"/>
              <a:sym typeface="+mn-lt"/>
            </a:endParaRPr>
          </a:p>
        </p:txBody>
      </p:sp>
      <p:sp>
        <p:nvSpPr>
          <p:cNvPr id="155" name="Text Placeholder 2">
            <a:extLst>
              <a:ext uri="{FF2B5EF4-FFF2-40B4-BE49-F238E27FC236}">
                <a16:creationId xmlns:a16="http://schemas.microsoft.com/office/drawing/2014/main" id="{CF59A85E-FEF4-43AA-9CB2-2EC079D3CB04}"/>
              </a:ext>
            </a:extLst>
          </p:cNvPr>
          <p:cNvSpPr>
            <a:spLocks noGrp="1"/>
          </p:cNvSpPr>
          <p:nvPr>
            <p:custDataLst>
              <p:tags r:id="rId79"/>
            </p:custDataLst>
          </p:nvPr>
        </p:nvSpPr>
        <p:spPr bwMode="auto">
          <a:xfrm>
            <a:off x="4895850" y="1328738"/>
            <a:ext cx="6159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lgn="ctr">
              <a:spcBef>
                <a:spcPct val="0"/>
              </a:spcBef>
              <a:spcAft>
                <a:spcPct val="0"/>
              </a:spcAft>
              <a:buNone/>
            </a:pPr>
            <a:fld id="{4BB0B3AA-E529-479E-A7E9-369A080432DB}" type="datetime'''''''''''''-2''''''''''6''''''''''''''%'''''''''''''''''''''">
              <a:rPr lang="ru-RU" altLang="en-US" sz="1400" b="1" smtClean="0">
                <a:latin typeface="+mn-lt"/>
                <a:sym typeface="+mn-lt"/>
              </a:rPr>
              <a:pPr marL="0" indent="0" algn="ctr">
                <a:spcBef>
                  <a:spcPct val="0"/>
                </a:spcBef>
                <a:spcAft>
                  <a:spcPct val="0"/>
                </a:spcAft>
                <a:buNone/>
              </a:pPr>
              <a:t>-26%</a:t>
            </a:fld>
            <a:endParaRPr lang="ru-RU" sz="1400" b="1" dirty="0">
              <a:latin typeface="+mn-lt"/>
              <a:sym typeface="+mn-lt"/>
            </a:endParaRPr>
          </a:p>
        </p:txBody>
      </p:sp>
      <p:sp>
        <p:nvSpPr>
          <p:cNvPr id="28" name="Rectangle 27">
            <a:extLst>
              <a:ext uri="{FF2B5EF4-FFF2-40B4-BE49-F238E27FC236}">
                <a16:creationId xmlns:a16="http://schemas.microsoft.com/office/drawing/2014/main" id="{7628ED60-A317-4076-8447-6FB9D822CF11}"/>
              </a:ext>
            </a:extLst>
          </p:cNvPr>
          <p:cNvSpPr/>
          <p:nvPr/>
        </p:nvSpPr>
        <p:spPr>
          <a:xfrm>
            <a:off x="4905908" y="1753434"/>
            <a:ext cx="696024" cy="307777"/>
          </a:xfrm>
          <a:prstGeom prst="rect">
            <a:avLst/>
          </a:prstGeom>
        </p:spPr>
        <p:txBody>
          <a:bodyPr wrap="none">
            <a:spAutoFit/>
          </a:bodyPr>
          <a:lstStyle/>
          <a:p>
            <a:r>
              <a:rPr lang="en-US" sz="1400" dirty="0"/>
              <a:t>P = .07</a:t>
            </a:r>
            <a:endParaRPr lang="ru-RU" sz="1400" dirty="0"/>
          </a:p>
        </p:txBody>
      </p:sp>
      <p:sp>
        <p:nvSpPr>
          <p:cNvPr id="23" name="Rectangle 22">
            <a:extLst>
              <a:ext uri="{FF2B5EF4-FFF2-40B4-BE49-F238E27FC236}">
                <a16:creationId xmlns:a16="http://schemas.microsoft.com/office/drawing/2014/main" id="{354870B7-36C1-48CB-ADFA-70903BB09E29}"/>
              </a:ext>
            </a:extLst>
          </p:cNvPr>
          <p:cNvSpPr/>
          <p:nvPr/>
        </p:nvSpPr>
        <p:spPr>
          <a:xfrm>
            <a:off x="380568" y="2908773"/>
            <a:ext cx="11531598" cy="646331"/>
          </a:xfrm>
          <a:prstGeom prst="rect">
            <a:avLst/>
          </a:prstGeom>
          <a:solidFill>
            <a:schemeClr val="accent2"/>
          </a:solidFill>
        </p:spPr>
        <p:txBody>
          <a:bodyPr wrap="square">
            <a:spAutoFit/>
          </a:bodyPr>
          <a:lstStyle/>
          <a:p>
            <a:r>
              <a:rPr lang="ru-RU" dirty="0"/>
              <a:t>Эти данные свидетельствуют о том, что использование базовых аналогов инсулина в обычных условиях практики не может быть связано с клиническими преимуществами для этих результатов.</a:t>
            </a:r>
          </a:p>
        </p:txBody>
      </p:sp>
    </p:spTree>
    <p:extLst>
      <p:ext uri="{BB962C8B-B14F-4D97-AF65-F5344CB8AC3E}">
        <p14:creationId xmlns:p14="http://schemas.microsoft.com/office/powerpoint/2010/main" val="247120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56041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5" name="think-cell Slide" r:id="rId13" imgW="362" imgH="362" progId="TCLayout.ActiveDocument.1">
                  <p:embed/>
                </p:oleObj>
              </mc:Choice>
              <mc:Fallback>
                <p:oleObj name="think-cell Slide" r:id="rId13"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539" dirty="0">
              <a:latin typeface="DINPro-Medium" panose="02000503030000020004" pitchFamily="50" charset="0"/>
              <a:ea typeface="+mj-ea"/>
              <a:cs typeface="+mj-cs"/>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fld id="{F6344551-4D74-48D0-A839-6E4F96BA9A8C}" type="datetime'Agenda'">
              <a:rPr lang="ru-RU" altLang="en-US" smtClean="0"/>
              <a:pPr/>
              <a:t>Agenda</a:t>
            </a:fld>
            <a:endParaRPr lang="ru-RU"/>
          </a:p>
        </p:txBody>
      </p:sp>
      <p:sp>
        <p:nvSpPr>
          <p:cNvPr id="46" name="Text Placeholder 2">
            <a:hlinkClick r:id="rId15" action="ppaction://hlinksldjump"/>
            <a:extLst>
              <a:ext uri="{FF2B5EF4-FFF2-40B4-BE49-F238E27FC236}">
                <a16:creationId xmlns:a16="http://schemas.microsoft.com/office/drawing/2014/main" id="{AC8BC1E4-4169-470D-AB67-8809294FB4B4}"/>
              </a:ext>
            </a:extLst>
          </p:cNvPr>
          <p:cNvSpPr>
            <a:spLocks noGrp="1"/>
          </p:cNvSpPr>
          <p:nvPr>
            <p:custDataLst>
              <p:tags r:id="rId4"/>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42" name="Text Placeholder 2">
            <a:hlinkClick r:id="rId16" action="ppaction://hlinksldjump"/>
            <a:extLst>
              <a:ext uri="{FF2B5EF4-FFF2-40B4-BE49-F238E27FC236}">
                <a16:creationId xmlns:a16="http://schemas.microsoft.com/office/drawing/2014/main" id="{04D1544C-8A76-4354-B57B-2A33EB4D2ACE}"/>
              </a:ext>
            </a:extLst>
          </p:cNvPr>
          <p:cNvSpPr>
            <a:spLocks noGrp="1"/>
          </p:cNvSpPr>
          <p:nvPr>
            <p:custDataLst>
              <p:tags r:id="rId5"/>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7" action="ppaction://hlinksldjump"/>
            <a:extLst>
              <a:ext uri="{FF2B5EF4-FFF2-40B4-BE49-F238E27FC236}">
                <a16:creationId xmlns:a16="http://schemas.microsoft.com/office/drawing/2014/main" id="{A76D068B-9166-400C-ABD8-1C7B325ECF2C}"/>
              </a:ext>
            </a:extLst>
          </p:cNvPr>
          <p:cNvSpPr>
            <a:spLocks noGrp="1"/>
          </p:cNvSpPr>
          <p:nvPr>
            <p:custDataLst>
              <p:tags r:id="rId6"/>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9" name="Text Placeholder 2">
            <a:hlinkClick r:id="rId18" action="ppaction://hlinksldjump"/>
            <a:extLst>
              <a:ext uri="{FF2B5EF4-FFF2-40B4-BE49-F238E27FC236}">
                <a16:creationId xmlns:a16="http://schemas.microsoft.com/office/drawing/2014/main" id="{A2F199D5-590E-417D-AFBA-AC3D0B1D470C}"/>
              </a:ext>
            </a:extLst>
          </p:cNvPr>
          <p:cNvSpPr>
            <a:spLocks noGrp="1"/>
          </p:cNvSpPr>
          <p:nvPr>
            <p:custDataLst>
              <p:tags r:id="rId7"/>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7" name="Text Placeholder 2">
            <a:extLst>
              <a:ext uri="{FF2B5EF4-FFF2-40B4-BE49-F238E27FC236}">
                <a16:creationId xmlns:a16="http://schemas.microsoft.com/office/drawing/2014/main" id="{7E30B0C3-6DB9-40D8-8CB7-3F1B1FE7FA17}"/>
              </a:ext>
            </a:extLst>
          </p:cNvPr>
          <p:cNvSpPr>
            <a:spLocks noGrp="1"/>
          </p:cNvSpPr>
          <p:nvPr>
            <p:custDataLst>
              <p:tags r:id="rId8"/>
            </p:custDataLst>
          </p:nvPr>
        </p:nvSpPr>
        <p:spPr bwMode="gray">
          <a:xfrm>
            <a:off x="4183064" y="3429000"/>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bg1"/>
                </a:solidFill>
              </a:rPr>
              <a:t>CONFIRM</a:t>
            </a:r>
            <a:endParaRPr lang="ru-RU" dirty="0">
              <a:solidFill>
                <a:schemeClr val="bg1"/>
              </a:solidFill>
            </a:endParaRPr>
          </a:p>
        </p:txBody>
      </p:sp>
      <p:sp>
        <p:nvSpPr>
          <p:cNvPr id="20" name="Text Placeholder 2">
            <a:hlinkClick r:id="rId19" action="ppaction://hlinksldjump"/>
            <a:extLst>
              <a:ext uri="{FF2B5EF4-FFF2-40B4-BE49-F238E27FC236}">
                <a16:creationId xmlns:a16="http://schemas.microsoft.com/office/drawing/2014/main" id="{6244A8CD-CB52-4931-9F18-1C280F1588A2}"/>
              </a:ext>
            </a:extLst>
          </p:cNvPr>
          <p:cNvSpPr>
            <a:spLocks noGrp="1"/>
          </p:cNvSpPr>
          <p:nvPr>
            <p:custDataLst>
              <p:tags r:id="rId9"/>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31" name="Text Placeholder 2">
            <a:hlinkClick r:id="rId20" action="ppaction://hlinksldjump"/>
            <a:extLst>
              <a:ext uri="{FF2B5EF4-FFF2-40B4-BE49-F238E27FC236}">
                <a16:creationId xmlns:a16="http://schemas.microsoft.com/office/drawing/2014/main" id="{6BA1561A-4F96-4BDC-8399-5507E3CA1CBC}"/>
              </a:ext>
            </a:extLst>
          </p:cNvPr>
          <p:cNvSpPr>
            <a:spLocks noGrp="1"/>
          </p:cNvSpPr>
          <p:nvPr>
            <p:custDataLst>
              <p:tags r:id="rId10"/>
            </p:custDataLst>
          </p:nvPr>
        </p:nvSpPr>
        <p:spPr bwMode="gray">
          <a:xfrm>
            <a:off x="4183064" y="40973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3" name="Text Placeholder 2">
            <a:hlinkClick r:id="rId21" action="ppaction://hlinksldjump"/>
            <a:extLst>
              <a:ext uri="{FF2B5EF4-FFF2-40B4-BE49-F238E27FC236}">
                <a16:creationId xmlns:a16="http://schemas.microsoft.com/office/drawing/2014/main" id="{65515F90-8A19-4F5B-B49D-BE168E2363E2}"/>
              </a:ext>
            </a:extLst>
          </p:cNvPr>
          <p:cNvSpPr>
            <a:spLocks noGrp="1"/>
          </p:cNvSpPr>
          <p:nvPr>
            <p:custDataLst>
              <p:tags r:id="rId11"/>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71</a:t>
            </a:fld>
            <a:endParaRPr lang="ru-RU" dirty="0"/>
          </a:p>
        </p:txBody>
      </p:sp>
    </p:spTree>
    <p:extLst>
      <p:ext uri="{BB962C8B-B14F-4D97-AF65-F5344CB8AC3E}">
        <p14:creationId xmlns:p14="http://schemas.microsoft.com/office/powerpoint/2010/main" val="1189557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284" y="1162020"/>
            <a:ext cx="5560905" cy="553998"/>
          </a:xfrm>
          <a:prstGeom prst="rect">
            <a:avLst/>
          </a:prstGeom>
        </p:spPr>
        <p:txBody>
          <a:bodyPr vert="horz" wrap="square" lIns="0" tIns="0" rIns="0" bIns="0" rtlCol="0">
            <a:spAutoFit/>
          </a:bodyPr>
          <a:lstStyle/>
          <a:p>
            <a:r>
              <a:rPr lang="ru-RU" dirty="0"/>
              <a:t>Ретроспективное, неинтервенционное сравнительное исследование эффективности</a:t>
            </a:r>
          </a:p>
        </p:txBody>
      </p:sp>
      <p:sp>
        <p:nvSpPr>
          <p:cNvPr id="3" name="object 3"/>
          <p:cNvSpPr txBox="1"/>
          <p:nvPr/>
        </p:nvSpPr>
        <p:spPr>
          <a:xfrm>
            <a:off x="6288702" y="1851546"/>
            <a:ext cx="5563447" cy="246221"/>
          </a:xfrm>
          <a:prstGeom prst="rect">
            <a:avLst/>
          </a:prstGeom>
        </p:spPr>
        <p:txBody>
          <a:bodyPr vert="horz" wrap="square" lIns="0" tIns="0" rIns="0" bIns="0" rtlCol="0">
            <a:spAutoFit/>
          </a:bodyPr>
          <a:lstStyle/>
          <a:p>
            <a:pPr marL="16933" defTabSz="1219170">
              <a:tabLst>
                <a:tab pos="1248802" algn="l"/>
                <a:tab pos="5545528" algn="l"/>
              </a:tabLst>
            </a:pPr>
            <a:r>
              <a:rPr sz="1600" b="1" u="sng" dirty="0">
                <a:solidFill>
                  <a:srgbClr val="001864"/>
                </a:solidFill>
                <a:latin typeface="Verdana"/>
                <a:cs typeface="Verdana"/>
              </a:rPr>
              <a:t> 	</a:t>
            </a:r>
            <a:r>
              <a:rPr lang="ru-RU" sz="1600" b="1" u="sng" spc="-7" dirty="0">
                <a:solidFill>
                  <a:srgbClr val="001864"/>
                </a:solidFill>
                <a:latin typeface="Verdana"/>
                <a:cs typeface="Verdana"/>
              </a:rPr>
              <a:t>Исходные характеристики</a:t>
            </a:r>
            <a:r>
              <a:rPr sz="1600" b="1" u="sng" dirty="0">
                <a:solidFill>
                  <a:srgbClr val="001864"/>
                </a:solidFill>
                <a:latin typeface="Verdana"/>
                <a:cs typeface="Verdana"/>
              </a:rPr>
              <a:t>	</a:t>
            </a:r>
            <a:endParaRPr sz="1600" dirty="0">
              <a:solidFill>
                <a:prstClr val="black"/>
              </a:solidFill>
              <a:latin typeface="Verdana"/>
              <a:cs typeface="Verdana"/>
            </a:endParaRPr>
          </a:p>
        </p:txBody>
      </p:sp>
      <p:sp>
        <p:nvSpPr>
          <p:cNvPr id="4" name="object 4"/>
          <p:cNvSpPr txBox="1"/>
          <p:nvPr/>
        </p:nvSpPr>
        <p:spPr>
          <a:xfrm>
            <a:off x="404284" y="248623"/>
            <a:ext cx="11385973" cy="410433"/>
          </a:xfrm>
          <a:prstGeom prst="rect">
            <a:avLst/>
          </a:prstGeom>
        </p:spPr>
        <p:txBody>
          <a:bodyPr vert="horz" wrap="square" lIns="0" tIns="0" rIns="0" bIns="0" rtlCol="0">
            <a:spAutoFit/>
          </a:bodyPr>
          <a:lstStyle/>
          <a:p>
            <a:pPr marL="16933" defTabSz="1219170"/>
            <a:r>
              <a:rPr sz="2667" b="1" dirty="0">
                <a:solidFill>
                  <a:srgbClr val="001864"/>
                </a:solidFill>
                <a:latin typeface="Verdana"/>
                <a:cs typeface="Verdana"/>
              </a:rPr>
              <a:t>CO</a:t>
            </a:r>
            <a:r>
              <a:rPr sz="2667" b="1" spc="-20" dirty="0">
                <a:solidFill>
                  <a:srgbClr val="001864"/>
                </a:solidFill>
                <a:latin typeface="Verdana"/>
                <a:cs typeface="Verdana"/>
              </a:rPr>
              <a:t>N</a:t>
            </a:r>
            <a:r>
              <a:rPr sz="2667" b="1" spc="-7" dirty="0">
                <a:solidFill>
                  <a:srgbClr val="001864"/>
                </a:solidFill>
                <a:latin typeface="Verdana"/>
                <a:cs typeface="Verdana"/>
              </a:rPr>
              <a:t>FIR</a:t>
            </a:r>
            <a:r>
              <a:rPr sz="2667" b="1" dirty="0">
                <a:solidFill>
                  <a:srgbClr val="001864"/>
                </a:solidFill>
                <a:latin typeface="Verdana"/>
                <a:cs typeface="Verdana"/>
              </a:rPr>
              <a:t>M</a:t>
            </a:r>
            <a:r>
              <a:rPr lang="ru-RU" sz="2667" b="1" dirty="0">
                <a:solidFill>
                  <a:srgbClr val="001864"/>
                </a:solidFill>
                <a:latin typeface="Verdana"/>
                <a:cs typeface="Verdana"/>
              </a:rPr>
              <a:t>:</a:t>
            </a:r>
            <a:r>
              <a:rPr sz="2667" b="1" spc="-33" dirty="0">
                <a:solidFill>
                  <a:srgbClr val="001864"/>
                </a:solidFill>
                <a:latin typeface="Verdana"/>
                <a:cs typeface="Verdana"/>
              </a:rPr>
              <a:t> </a:t>
            </a:r>
            <a:r>
              <a:rPr lang="ru-RU" sz="2667" b="1" dirty="0">
                <a:solidFill>
                  <a:srgbClr val="001864"/>
                </a:solidFill>
                <a:latin typeface="Verdana"/>
                <a:cs typeface="Verdana"/>
              </a:rPr>
              <a:t>Тресиба</a:t>
            </a:r>
            <a:r>
              <a:rPr sz="2600" b="1" spc="49" baseline="25641" dirty="0">
                <a:solidFill>
                  <a:srgbClr val="001864"/>
                </a:solidFill>
                <a:latin typeface="Verdana"/>
                <a:cs typeface="Verdana"/>
              </a:rPr>
              <a:t>®</a:t>
            </a:r>
            <a:r>
              <a:rPr sz="2600" b="1" baseline="25641" dirty="0">
                <a:solidFill>
                  <a:srgbClr val="001864"/>
                </a:solidFill>
                <a:latin typeface="Verdana"/>
                <a:cs typeface="Verdana"/>
              </a:rPr>
              <a:t> </a:t>
            </a:r>
            <a:r>
              <a:rPr sz="2600" b="1" spc="-440" baseline="25641" dirty="0">
                <a:solidFill>
                  <a:srgbClr val="001864"/>
                </a:solidFill>
                <a:latin typeface="Verdana"/>
                <a:cs typeface="Verdana"/>
              </a:rPr>
              <a:t> </a:t>
            </a:r>
            <a:r>
              <a:rPr lang="en-US" sz="2667" b="1" spc="-7" dirty="0">
                <a:solidFill>
                  <a:srgbClr val="001864"/>
                </a:solidFill>
                <a:latin typeface="Verdana"/>
                <a:cs typeface="Verdana"/>
              </a:rPr>
              <a:t>vs </a:t>
            </a:r>
            <a:r>
              <a:rPr lang="ru-RU" sz="2667" b="1" spc="-7" dirty="0">
                <a:solidFill>
                  <a:srgbClr val="001864"/>
                </a:solidFill>
                <a:latin typeface="Verdana"/>
                <a:cs typeface="Verdana"/>
              </a:rPr>
              <a:t>Туджео</a:t>
            </a:r>
            <a:endParaRPr sz="2667" dirty="0">
              <a:solidFill>
                <a:prstClr val="black"/>
              </a:solidFill>
              <a:latin typeface="Verdana"/>
              <a:cs typeface="Verdana"/>
            </a:endParaRPr>
          </a:p>
        </p:txBody>
      </p:sp>
      <p:sp>
        <p:nvSpPr>
          <p:cNvPr id="6" name="object 6"/>
          <p:cNvSpPr txBox="1"/>
          <p:nvPr/>
        </p:nvSpPr>
        <p:spPr>
          <a:xfrm>
            <a:off x="221995" y="6442303"/>
            <a:ext cx="5074920" cy="246221"/>
          </a:xfrm>
          <a:prstGeom prst="rect">
            <a:avLst/>
          </a:prstGeom>
        </p:spPr>
        <p:txBody>
          <a:bodyPr vert="horz" wrap="square" lIns="0" tIns="0" rIns="0" bIns="0" rtlCol="0">
            <a:spAutoFit/>
          </a:bodyPr>
          <a:lstStyle/>
          <a:p>
            <a:pPr marL="16933" defTabSz="1219170"/>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ns</a:t>
            </a:r>
            <a:r>
              <a:rPr sz="800" spc="-20" dirty="0">
                <a:solidFill>
                  <a:srgbClr val="001864"/>
                </a:solidFill>
                <a:latin typeface="Verdana"/>
                <a:cs typeface="Verdana"/>
              </a:rPr>
              <a:t>u</a:t>
            </a:r>
            <a:r>
              <a:rPr sz="800" dirty="0">
                <a:solidFill>
                  <a:srgbClr val="001864"/>
                </a:solidFill>
                <a:latin typeface="Verdana"/>
                <a:cs typeface="Verdana"/>
              </a:rPr>
              <a:t>li</a:t>
            </a:r>
            <a:r>
              <a:rPr sz="800" spc="-7" dirty="0">
                <a:solidFill>
                  <a:srgbClr val="001864"/>
                </a:solidFill>
                <a:latin typeface="Verdana"/>
                <a:cs typeface="Verdana"/>
              </a:rPr>
              <a:t>n</a:t>
            </a:r>
            <a:r>
              <a:rPr sz="800" spc="-53"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a</a:t>
            </a:r>
            <a:r>
              <a:rPr sz="800" spc="-13" dirty="0">
                <a:solidFill>
                  <a:srgbClr val="001864"/>
                </a:solidFill>
                <a:latin typeface="Verdana"/>
                <a:cs typeface="Verdana"/>
              </a:rPr>
              <a:t>r</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ne</a:t>
            </a:r>
            <a:r>
              <a:rPr sz="800" spc="-33" dirty="0">
                <a:solidFill>
                  <a:srgbClr val="001864"/>
                </a:solidFill>
                <a:latin typeface="Verdana"/>
                <a:cs typeface="Verdana"/>
              </a:rPr>
              <a:t> </a:t>
            </a:r>
            <a:r>
              <a:rPr sz="800" spc="-7" dirty="0">
                <a:solidFill>
                  <a:srgbClr val="001864"/>
                </a:solidFill>
                <a:latin typeface="Verdana"/>
                <a:cs typeface="Verdana"/>
              </a:rPr>
              <a:t>U300</a:t>
            </a:r>
            <a:endParaRPr sz="800">
              <a:solidFill>
                <a:prstClr val="black"/>
              </a:solidFill>
              <a:latin typeface="Verdana"/>
              <a:cs typeface="Verdana"/>
            </a:endParaRPr>
          </a:p>
          <a:p>
            <a:pPr marL="16933" defTabSz="1219170"/>
            <a:r>
              <a:rPr sz="800" spc="-13" dirty="0">
                <a:solidFill>
                  <a:srgbClr val="001864"/>
                </a:solidFill>
                <a:latin typeface="Verdana"/>
                <a:cs typeface="Verdana"/>
              </a:rPr>
              <a:t>So</a:t>
            </a:r>
            <a:r>
              <a:rPr sz="800" spc="-7" dirty="0">
                <a:solidFill>
                  <a:srgbClr val="001864"/>
                </a:solidFill>
                <a:latin typeface="Verdana"/>
                <a:cs typeface="Verdana"/>
              </a:rPr>
              <a:t>u</a:t>
            </a:r>
            <a:r>
              <a:rPr sz="800" spc="-13" dirty="0">
                <a:solidFill>
                  <a:srgbClr val="001864"/>
                </a:solidFill>
                <a:latin typeface="Verdana"/>
                <a:cs typeface="Verdana"/>
              </a:rPr>
              <a:t>r</a:t>
            </a:r>
            <a:r>
              <a:rPr sz="800" spc="-7" dirty="0">
                <a:solidFill>
                  <a:srgbClr val="001864"/>
                </a:solidFill>
                <a:latin typeface="Verdana"/>
                <a:cs typeface="Verdana"/>
              </a:rPr>
              <a:t>ce:</a:t>
            </a:r>
            <a:r>
              <a:rPr sz="800" spc="7"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e</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a:t>
            </a:r>
            <a:r>
              <a:rPr sz="800" spc="-7" dirty="0">
                <a:solidFill>
                  <a:srgbClr val="001864"/>
                </a:solidFill>
                <a:latin typeface="Verdana"/>
                <a:cs typeface="Verdana"/>
              </a:rPr>
              <a:t>me</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can</a:t>
            </a:r>
            <a:r>
              <a:rPr sz="800" spc="-27" dirty="0">
                <a:solidFill>
                  <a:srgbClr val="001864"/>
                </a:solidFill>
                <a:latin typeface="Verdana"/>
                <a:cs typeface="Verdana"/>
              </a:rPr>
              <a:t> </a:t>
            </a:r>
            <a:r>
              <a:rPr sz="800" dirty="0">
                <a:solidFill>
                  <a:srgbClr val="001864"/>
                </a:solidFill>
                <a:latin typeface="Verdana"/>
                <a:cs typeface="Verdana"/>
              </a:rPr>
              <a:t>D</a:t>
            </a:r>
            <a:r>
              <a:rPr sz="800" spc="13" dirty="0">
                <a:solidFill>
                  <a:srgbClr val="001864"/>
                </a:solidFill>
                <a:latin typeface="Verdana"/>
                <a:cs typeface="Verdana"/>
              </a:rPr>
              <a:t>i</a:t>
            </a:r>
            <a:r>
              <a:rPr sz="800" spc="-7" dirty="0">
                <a:solidFill>
                  <a:srgbClr val="001864"/>
                </a:solidFill>
                <a:latin typeface="Verdana"/>
                <a:cs typeface="Verdana"/>
              </a:rPr>
              <a:t>a</a:t>
            </a:r>
            <a:r>
              <a:rPr sz="800" spc="-13" dirty="0">
                <a:solidFill>
                  <a:srgbClr val="001864"/>
                </a:solidFill>
                <a:latin typeface="Verdana"/>
                <a:cs typeface="Verdana"/>
              </a:rPr>
              <a:t>b</a:t>
            </a:r>
            <a:r>
              <a:rPr sz="800" spc="-7" dirty="0">
                <a:solidFill>
                  <a:srgbClr val="001864"/>
                </a:solidFill>
                <a:latin typeface="Verdana"/>
                <a:cs typeface="Verdana"/>
              </a:rPr>
              <a:t>e</a:t>
            </a:r>
            <a:r>
              <a:rPr sz="800" dirty="0">
                <a:solidFill>
                  <a:srgbClr val="001864"/>
                </a:solidFill>
                <a:latin typeface="Verdana"/>
                <a:cs typeface="Verdana"/>
              </a:rPr>
              <a:t>t</a:t>
            </a:r>
            <a:r>
              <a:rPr sz="800" spc="-7" dirty="0">
                <a:solidFill>
                  <a:srgbClr val="001864"/>
                </a:solidFill>
                <a:latin typeface="Verdana"/>
                <a:cs typeface="Verdana"/>
              </a:rPr>
              <a:t>es</a:t>
            </a:r>
            <a:r>
              <a:rPr sz="800" spc="-13" dirty="0">
                <a:solidFill>
                  <a:srgbClr val="001864"/>
                </a:solidFill>
                <a:latin typeface="Verdana"/>
                <a:cs typeface="Verdana"/>
              </a:rPr>
              <a:t> A</a:t>
            </a:r>
            <a:r>
              <a:rPr sz="800" spc="-7" dirty="0">
                <a:solidFill>
                  <a:srgbClr val="001864"/>
                </a:solidFill>
                <a:latin typeface="Verdana"/>
                <a:cs typeface="Verdana"/>
              </a:rPr>
              <a:t>ss</a:t>
            </a:r>
            <a:r>
              <a:rPr sz="800" spc="-20" dirty="0">
                <a:solidFill>
                  <a:srgbClr val="001864"/>
                </a:solidFill>
                <a:latin typeface="Verdana"/>
                <a:cs typeface="Verdana"/>
              </a:rPr>
              <a:t>o</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40" dirty="0">
                <a:solidFill>
                  <a:srgbClr val="001864"/>
                </a:solidFill>
                <a:latin typeface="Verdana"/>
                <a:cs typeface="Verdana"/>
              </a:rPr>
              <a:t> </a:t>
            </a:r>
            <a:r>
              <a:rPr sz="800" spc="-7" dirty="0">
                <a:solidFill>
                  <a:srgbClr val="001864"/>
                </a:solidFill>
                <a:latin typeface="Verdana"/>
                <a:cs typeface="Verdana"/>
              </a:rPr>
              <a:t>7</a:t>
            </a:r>
            <a:r>
              <a:rPr sz="800" spc="13" dirty="0">
                <a:solidFill>
                  <a:srgbClr val="001864"/>
                </a:solidFill>
                <a:latin typeface="Verdana"/>
                <a:cs typeface="Verdana"/>
              </a:rPr>
              <a:t>8</a:t>
            </a:r>
            <a:r>
              <a:rPr sz="800" spc="-9" baseline="27777" dirty="0">
                <a:solidFill>
                  <a:srgbClr val="001864"/>
                </a:solidFill>
                <a:latin typeface="Verdana"/>
                <a:cs typeface="Verdana"/>
              </a:rPr>
              <a:t>th</a:t>
            </a:r>
            <a:r>
              <a:rPr sz="800" baseline="27777" dirty="0">
                <a:solidFill>
                  <a:srgbClr val="001864"/>
                </a:solidFill>
                <a:latin typeface="Verdana"/>
                <a:cs typeface="Verdana"/>
              </a:rPr>
              <a:t> </a:t>
            </a:r>
            <a:r>
              <a:rPr sz="800" spc="-129" baseline="2777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t>
            </a:r>
            <a:r>
              <a:rPr sz="800" spc="-47" dirty="0">
                <a:solidFill>
                  <a:srgbClr val="001864"/>
                </a:solidFill>
                <a:latin typeface="Verdana"/>
                <a:cs typeface="Verdana"/>
              </a:rPr>
              <a:t> </a:t>
            </a:r>
            <a:r>
              <a:rPr sz="800" spc="-13" dirty="0">
                <a:solidFill>
                  <a:srgbClr val="001864"/>
                </a:solidFill>
                <a:latin typeface="Verdana"/>
                <a:cs typeface="Verdana"/>
              </a:rPr>
              <a:t>S</a:t>
            </a:r>
            <a:r>
              <a:rPr sz="800" spc="-7" dirty="0">
                <a:solidFill>
                  <a:srgbClr val="001864"/>
                </a:solidFill>
                <a:latin typeface="Verdana"/>
                <a:cs typeface="Verdana"/>
              </a:rPr>
              <a:t>e</a:t>
            </a:r>
            <a:r>
              <a:rPr sz="800" dirty="0">
                <a:solidFill>
                  <a:srgbClr val="001864"/>
                </a:solidFill>
                <a:latin typeface="Verdana"/>
                <a:cs typeface="Verdana"/>
              </a:rPr>
              <a:t>ss</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ns,</a:t>
            </a:r>
            <a:r>
              <a:rPr sz="800" spc="-33" dirty="0">
                <a:solidFill>
                  <a:srgbClr val="001864"/>
                </a:solidFill>
                <a:latin typeface="Verdana"/>
                <a:cs typeface="Verdana"/>
              </a:rPr>
              <a:t> </a:t>
            </a:r>
            <a:r>
              <a:rPr sz="800" spc="-7" dirty="0">
                <a:solidFill>
                  <a:srgbClr val="001864"/>
                </a:solidFill>
                <a:latin typeface="Verdana"/>
                <a:cs typeface="Verdana"/>
              </a:rPr>
              <a:t>O</a:t>
            </a:r>
            <a:r>
              <a:rPr sz="800" spc="-13" dirty="0">
                <a:solidFill>
                  <a:srgbClr val="001864"/>
                </a:solidFill>
                <a:latin typeface="Verdana"/>
                <a:cs typeface="Verdana"/>
              </a:rPr>
              <a:t>r</a:t>
            </a:r>
            <a:r>
              <a:rPr sz="800" spc="13" dirty="0">
                <a:solidFill>
                  <a:srgbClr val="001864"/>
                </a:solidFill>
                <a:latin typeface="Verdana"/>
                <a:cs typeface="Verdana"/>
              </a:rPr>
              <a:t>l</a:t>
            </a:r>
            <a:r>
              <a:rPr sz="800" spc="-7" dirty="0">
                <a:solidFill>
                  <a:srgbClr val="001864"/>
                </a:solidFill>
                <a:latin typeface="Verdana"/>
                <a:cs typeface="Verdana"/>
              </a:rPr>
              <a:t>and</a:t>
            </a:r>
            <a:r>
              <a:rPr sz="800" spc="-13" dirty="0">
                <a:solidFill>
                  <a:srgbClr val="001864"/>
                </a:solidFill>
                <a:latin typeface="Verdana"/>
                <a:cs typeface="Verdana"/>
              </a:rPr>
              <a:t>o</a:t>
            </a:r>
            <a:r>
              <a:rPr sz="800" spc="-7" dirty="0">
                <a:solidFill>
                  <a:srgbClr val="001864"/>
                </a:solidFill>
                <a:latin typeface="Verdana"/>
                <a:cs typeface="Verdana"/>
              </a:rPr>
              <a:t>,</a:t>
            </a:r>
            <a:r>
              <a:rPr sz="800" spc="-33" dirty="0">
                <a:solidFill>
                  <a:srgbClr val="001864"/>
                </a:solidFill>
                <a:latin typeface="Verdana"/>
                <a:cs typeface="Verdana"/>
              </a:rPr>
              <a:t> </a:t>
            </a:r>
            <a:r>
              <a:rPr sz="800" spc="-7" dirty="0">
                <a:solidFill>
                  <a:srgbClr val="001864"/>
                </a:solidFill>
                <a:latin typeface="Verdana"/>
                <a:cs typeface="Verdana"/>
              </a:rPr>
              <a:t>FL,</a:t>
            </a:r>
            <a:r>
              <a:rPr sz="800" dirty="0">
                <a:solidFill>
                  <a:srgbClr val="001864"/>
                </a:solidFill>
                <a:latin typeface="Verdana"/>
                <a:cs typeface="Verdana"/>
              </a:rPr>
              <a:t> </a:t>
            </a:r>
            <a:r>
              <a:rPr sz="800" spc="-7" dirty="0">
                <a:solidFill>
                  <a:srgbClr val="001864"/>
                </a:solidFill>
                <a:latin typeface="Verdana"/>
                <a:cs typeface="Verdana"/>
              </a:rPr>
              <a:t>U</a:t>
            </a:r>
            <a:r>
              <a:rPr sz="800" spc="-13" dirty="0">
                <a:solidFill>
                  <a:srgbClr val="001864"/>
                </a:solidFill>
                <a:latin typeface="Verdana"/>
                <a:cs typeface="Verdana"/>
              </a:rPr>
              <a:t>S</a:t>
            </a:r>
            <a:r>
              <a:rPr sz="800" spc="-7" dirty="0">
                <a:solidFill>
                  <a:srgbClr val="001864"/>
                </a:solidFill>
                <a:latin typeface="Verdana"/>
                <a:cs typeface="Verdana"/>
              </a:rPr>
              <a:t>A</a:t>
            </a:r>
            <a:endParaRPr sz="800">
              <a:solidFill>
                <a:prstClr val="black"/>
              </a:solidFill>
              <a:latin typeface="Verdana"/>
              <a:cs typeface="Verdana"/>
            </a:endParaRPr>
          </a:p>
        </p:txBody>
      </p:sp>
      <p:sp>
        <p:nvSpPr>
          <p:cNvPr id="8" name="object 8"/>
          <p:cNvSpPr/>
          <p:nvPr/>
        </p:nvSpPr>
        <p:spPr>
          <a:xfrm>
            <a:off x="1738885" y="2438401"/>
            <a:ext cx="292100" cy="437727"/>
          </a:xfrm>
          <a:custGeom>
            <a:avLst/>
            <a:gdLst/>
            <a:ahLst/>
            <a:cxnLst/>
            <a:rect l="l" t="t" r="r" b="b"/>
            <a:pathLst>
              <a:path w="219075" h="328294">
                <a:moveTo>
                  <a:pt x="218694" y="0"/>
                </a:moveTo>
                <a:lnTo>
                  <a:pt x="109347" y="0"/>
                </a:lnTo>
                <a:lnTo>
                  <a:pt x="109347" y="328168"/>
                </a:lnTo>
                <a:lnTo>
                  <a:pt x="0" y="328168"/>
                </a:lnTo>
              </a:path>
            </a:pathLst>
          </a:custGeom>
          <a:ln w="25400">
            <a:solidFill>
              <a:srgbClr val="001864"/>
            </a:solidFill>
          </a:ln>
        </p:spPr>
        <p:txBody>
          <a:bodyPr wrap="square" lIns="0" tIns="0" rIns="0" bIns="0" rtlCol="0"/>
          <a:lstStyle/>
          <a:p>
            <a:pPr defTabSz="1219170"/>
            <a:endParaRPr sz="2400">
              <a:solidFill>
                <a:prstClr val="black"/>
              </a:solidFill>
              <a:latin typeface="Calibri"/>
            </a:endParaRPr>
          </a:p>
        </p:txBody>
      </p:sp>
      <p:sp>
        <p:nvSpPr>
          <p:cNvPr id="9" name="object 9"/>
          <p:cNvSpPr/>
          <p:nvPr/>
        </p:nvSpPr>
        <p:spPr>
          <a:xfrm>
            <a:off x="1738884" y="2875956"/>
            <a:ext cx="296333" cy="387773"/>
          </a:xfrm>
          <a:custGeom>
            <a:avLst/>
            <a:gdLst/>
            <a:ahLst/>
            <a:cxnLst/>
            <a:rect l="l" t="t" r="r" b="b"/>
            <a:pathLst>
              <a:path w="222250" h="290830">
                <a:moveTo>
                  <a:pt x="221869" y="290702"/>
                </a:moveTo>
                <a:lnTo>
                  <a:pt x="110871" y="290702"/>
                </a:lnTo>
                <a:lnTo>
                  <a:pt x="110871" y="0"/>
                </a:lnTo>
                <a:lnTo>
                  <a:pt x="0" y="0"/>
                </a:lnTo>
              </a:path>
            </a:pathLst>
          </a:custGeom>
          <a:ln w="25400">
            <a:solidFill>
              <a:srgbClr val="001864"/>
            </a:solidFill>
          </a:ln>
        </p:spPr>
        <p:txBody>
          <a:bodyPr wrap="square" lIns="0" tIns="0" rIns="0" bIns="0" rtlCol="0"/>
          <a:lstStyle/>
          <a:p>
            <a:pPr defTabSz="1219170"/>
            <a:endParaRPr sz="2400">
              <a:solidFill>
                <a:prstClr val="black"/>
              </a:solidFill>
              <a:latin typeface="Calibri"/>
            </a:endParaRPr>
          </a:p>
        </p:txBody>
      </p:sp>
      <p:sp>
        <p:nvSpPr>
          <p:cNvPr id="10" name="object 10"/>
          <p:cNvSpPr/>
          <p:nvPr/>
        </p:nvSpPr>
        <p:spPr>
          <a:xfrm>
            <a:off x="105034" y="2389259"/>
            <a:ext cx="1658620" cy="973667"/>
          </a:xfrm>
          <a:custGeom>
            <a:avLst/>
            <a:gdLst/>
            <a:ahLst/>
            <a:cxnLst/>
            <a:rect l="l" t="t" r="r" b="b"/>
            <a:pathLst>
              <a:path w="1243965" h="730250">
                <a:moveTo>
                  <a:pt x="0" y="729894"/>
                </a:moveTo>
                <a:lnTo>
                  <a:pt x="1243761" y="729894"/>
                </a:lnTo>
                <a:lnTo>
                  <a:pt x="1243761" y="0"/>
                </a:lnTo>
                <a:lnTo>
                  <a:pt x="0" y="0"/>
                </a:lnTo>
                <a:lnTo>
                  <a:pt x="0" y="729894"/>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382151" y="2477866"/>
            <a:ext cx="1104900" cy="615361"/>
          </a:xfrm>
          <a:prstGeom prst="rect">
            <a:avLst/>
          </a:prstGeom>
        </p:spPr>
        <p:txBody>
          <a:bodyPr vert="horz" wrap="square" lIns="0" tIns="0" rIns="0" bIns="0" rtlCol="0">
            <a:spAutoFit/>
          </a:bodyPr>
          <a:lstStyle/>
          <a:p>
            <a:pPr algn="ctr" defTabSz="1219170"/>
            <a:r>
              <a:rPr sz="1333" b="1" spc="-13" dirty="0">
                <a:solidFill>
                  <a:srgbClr val="001F5F"/>
                </a:solidFill>
                <a:latin typeface="Verdana"/>
                <a:cs typeface="Verdana"/>
              </a:rPr>
              <a:t>4,056</a:t>
            </a:r>
            <a:endParaRPr sz="1333" dirty="0">
              <a:solidFill>
                <a:prstClr val="black"/>
              </a:solidFill>
              <a:latin typeface="Verdana"/>
              <a:cs typeface="Verdana"/>
            </a:endParaRPr>
          </a:p>
          <a:p>
            <a:pPr marL="16086" marR="6773" indent="-2540" algn="ctr" defTabSz="1219170"/>
            <a:r>
              <a:rPr lang="ru-RU" sz="1333" b="1" spc="-20" dirty="0">
                <a:solidFill>
                  <a:srgbClr val="001F5F"/>
                </a:solidFill>
                <a:latin typeface="Verdana"/>
                <a:cs typeface="Verdana"/>
              </a:rPr>
              <a:t>Пациентов с СД2</a:t>
            </a:r>
            <a:endParaRPr sz="1333" dirty="0">
              <a:solidFill>
                <a:prstClr val="black"/>
              </a:solidFill>
              <a:latin typeface="Verdana"/>
              <a:cs typeface="Verdana"/>
            </a:endParaRPr>
          </a:p>
        </p:txBody>
      </p:sp>
      <p:sp>
        <p:nvSpPr>
          <p:cNvPr id="12" name="object 12"/>
          <p:cNvSpPr/>
          <p:nvPr/>
        </p:nvSpPr>
        <p:spPr>
          <a:xfrm>
            <a:off x="2030488" y="2179319"/>
            <a:ext cx="1896533" cy="652779"/>
          </a:xfrm>
          <a:custGeom>
            <a:avLst/>
            <a:gdLst/>
            <a:ahLst/>
            <a:cxnLst/>
            <a:rect l="l" t="t" r="r" b="b"/>
            <a:pathLst>
              <a:path w="1422400" h="489585">
                <a:moveTo>
                  <a:pt x="1340729" y="0"/>
                </a:moveTo>
                <a:lnTo>
                  <a:pt x="80345" y="8"/>
                </a:lnTo>
                <a:lnTo>
                  <a:pt x="39717" y="11492"/>
                </a:lnTo>
                <a:lnTo>
                  <a:pt x="10925" y="40674"/>
                </a:lnTo>
                <a:lnTo>
                  <a:pt x="103" y="80251"/>
                </a:lnTo>
                <a:lnTo>
                  <a:pt x="0" y="409206"/>
                </a:lnTo>
                <a:lnTo>
                  <a:pt x="1505" y="423681"/>
                </a:lnTo>
                <a:lnTo>
                  <a:pt x="19575" y="461035"/>
                </a:lnTo>
                <a:lnTo>
                  <a:pt x="53304" y="484568"/>
                </a:lnTo>
                <a:lnTo>
                  <a:pt x="81524" y="489585"/>
                </a:lnTo>
                <a:lnTo>
                  <a:pt x="1342115" y="489573"/>
                </a:lnTo>
                <a:lnTo>
                  <a:pt x="1382681" y="477991"/>
                </a:lnTo>
                <a:lnTo>
                  <a:pt x="1411455" y="448759"/>
                </a:lnTo>
                <a:lnTo>
                  <a:pt x="1422276" y="409206"/>
                </a:lnTo>
                <a:lnTo>
                  <a:pt x="1422380" y="80251"/>
                </a:lnTo>
                <a:lnTo>
                  <a:pt x="1420869" y="65781"/>
                </a:lnTo>
                <a:lnTo>
                  <a:pt x="1402750" y="28476"/>
                </a:lnTo>
                <a:lnTo>
                  <a:pt x="1368964" y="5001"/>
                </a:lnTo>
                <a:lnTo>
                  <a:pt x="1340729" y="0"/>
                </a:lnTo>
                <a:close/>
              </a:path>
            </a:pathLst>
          </a:custGeom>
          <a:solidFill>
            <a:srgbClr val="ADA79F"/>
          </a:solid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2284137" y="2325466"/>
            <a:ext cx="1390225" cy="384721"/>
          </a:xfrm>
          <a:prstGeom prst="rect">
            <a:avLst/>
          </a:prstGeom>
        </p:spPr>
        <p:txBody>
          <a:bodyPr vert="horz" wrap="square" lIns="0" tIns="0" rIns="0" bIns="0" rtlCol="0">
            <a:spAutoFit/>
          </a:bodyPr>
          <a:lstStyle/>
          <a:p>
            <a:pPr marL="75351" defTabSz="1219170">
              <a:lnSpc>
                <a:spcPts val="1593"/>
              </a:lnSpc>
            </a:pPr>
            <a:r>
              <a:rPr lang="en-US" sz="1333" b="1" spc="-20" dirty="0">
                <a:solidFill>
                  <a:srgbClr val="FFFFFF"/>
                </a:solidFill>
                <a:latin typeface="Verdana"/>
                <a:cs typeface="Verdana"/>
              </a:rPr>
              <a:t>Insul</a:t>
            </a:r>
            <a:r>
              <a:rPr lang="en-US" sz="1333" b="1" spc="-13" dirty="0">
                <a:solidFill>
                  <a:srgbClr val="FFFFFF"/>
                </a:solidFill>
                <a:latin typeface="Verdana"/>
                <a:cs typeface="Verdana"/>
              </a:rPr>
              <a:t>in</a:t>
            </a:r>
            <a:r>
              <a:rPr lang="en-US" sz="1333" b="1" spc="20" dirty="0">
                <a:solidFill>
                  <a:srgbClr val="FFFFFF"/>
                </a:solidFill>
                <a:latin typeface="Verdana"/>
                <a:cs typeface="Verdana"/>
              </a:rPr>
              <a:t> </a:t>
            </a:r>
            <a:r>
              <a:rPr lang="en-US" sz="1333" b="1" spc="-20" dirty="0">
                <a:solidFill>
                  <a:srgbClr val="FFFFFF"/>
                </a:solidFill>
                <a:latin typeface="Verdana"/>
                <a:cs typeface="Verdana"/>
              </a:rPr>
              <a:t>n</a:t>
            </a:r>
            <a:r>
              <a:rPr lang="en-US" sz="1333" b="1" spc="-27" dirty="0">
                <a:solidFill>
                  <a:srgbClr val="FFFFFF"/>
                </a:solidFill>
                <a:latin typeface="Verdana"/>
                <a:cs typeface="Verdana"/>
              </a:rPr>
              <a:t>a</a:t>
            </a:r>
            <a:r>
              <a:rPr lang="en-US" sz="1333" b="1" spc="-13" dirty="0">
                <a:solidFill>
                  <a:srgbClr val="FFFFFF"/>
                </a:solidFill>
                <a:latin typeface="Verdana"/>
                <a:cs typeface="Verdana"/>
              </a:rPr>
              <a:t>ïve</a:t>
            </a:r>
            <a:endParaRPr lang="ru-RU" sz="1333" dirty="0">
              <a:solidFill>
                <a:prstClr val="black"/>
              </a:solidFill>
              <a:latin typeface="Verdana"/>
              <a:cs typeface="Verdana"/>
            </a:endParaRPr>
          </a:p>
          <a:p>
            <a:pPr marL="16933" defTabSz="1219170">
              <a:lnSpc>
                <a:spcPts val="1433"/>
              </a:lnSpc>
            </a:pPr>
            <a:r>
              <a:rPr sz="1200" dirty="0">
                <a:solidFill>
                  <a:srgbClr val="FFFFFF"/>
                </a:solidFill>
                <a:latin typeface="Verdana"/>
                <a:cs typeface="Verdana"/>
              </a:rPr>
              <a:t>(mi</a:t>
            </a:r>
            <a:r>
              <a:rPr sz="1200" spc="-27" dirty="0">
                <a:solidFill>
                  <a:srgbClr val="FFFFFF"/>
                </a:solidFill>
                <a:latin typeface="Verdana"/>
                <a:cs typeface="Verdana"/>
              </a:rPr>
              <a:t>n</a:t>
            </a:r>
            <a:r>
              <a:rPr sz="1200" spc="-7" dirty="0">
                <a:solidFill>
                  <a:srgbClr val="FFFFFF"/>
                </a:solidFill>
                <a:latin typeface="Verdana"/>
                <a:cs typeface="Verdana"/>
              </a:rPr>
              <a:t>.</a:t>
            </a:r>
            <a:r>
              <a:rPr sz="1200" dirty="0">
                <a:solidFill>
                  <a:srgbClr val="FFFFFF"/>
                </a:solidFill>
                <a:latin typeface="Verdana"/>
                <a:cs typeface="Verdana"/>
              </a:rPr>
              <a:t> </a:t>
            </a:r>
            <a:r>
              <a:rPr sz="1200" spc="-13" dirty="0">
                <a:solidFill>
                  <a:srgbClr val="FFFFFF"/>
                </a:solidFill>
                <a:latin typeface="Verdana"/>
                <a:cs typeface="Verdana"/>
              </a:rPr>
              <a:t>12</a:t>
            </a:r>
            <a:r>
              <a:rPr sz="1200" spc="-7" dirty="0">
                <a:solidFill>
                  <a:srgbClr val="FFFFFF"/>
                </a:solidFill>
                <a:latin typeface="Verdana"/>
                <a:cs typeface="Verdana"/>
              </a:rPr>
              <a:t> </a:t>
            </a:r>
            <a:r>
              <a:rPr sz="1200" spc="-13" dirty="0">
                <a:solidFill>
                  <a:srgbClr val="FFFFFF"/>
                </a:solidFill>
                <a:latin typeface="Verdana"/>
                <a:cs typeface="Verdana"/>
              </a:rPr>
              <a:t>m</a:t>
            </a:r>
            <a:r>
              <a:rPr sz="1200" spc="-7" dirty="0">
                <a:solidFill>
                  <a:srgbClr val="FFFFFF"/>
                </a:solidFill>
                <a:latin typeface="Verdana"/>
                <a:cs typeface="Verdana"/>
              </a:rPr>
              <a:t>o</a:t>
            </a:r>
            <a:r>
              <a:rPr sz="1200" spc="-27" dirty="0">
                <a:solidFill>
                  <a:srgbClr val="FFFFFF"/>
                </a:solidFill>
                <a:latin typeface="Verdana"/>
                <a:cs typeface="Verdana"/>
              </a:rPr>
              <a:t>n</a:t>
            </a:r>
            <a:r>
              <a:rPr sz="1200" dirty="0">
                <a:solidFill>
                  <a:srgbClr val="FFFFFF"/>
                </a:solidFill>
                <a:latin typeface="Verdana"/>
                <a:cs typeface="Verdana"/>
              </a:rPr>
              <a:t>t</a:t>
            </a:r>
            <a:r>
              <a:rPr sz="1200" spc="-27" dirty="0">
                <a:solidFill>
                  <a:srgbClr val="FFFFFF"/>
                </a:solidFill>
                <a:latin typeface="Verdana"/>
                <a:cs typeface="Verdana"/>
              </a:rPr>
              <a:t>h</a:t>
            </a:r>
            <a:r>
              <a:rPr sz="1200" spc="-7" dirty="0">
                <a:solidFill>
                  <a:srgbClr val="FFFFFF"/>
                </a:solidFill>
                <a:latin typeface="Verdana"/>
                <a:cs typeface="Verdana"/>
              </a:rPr>
              <a:t>s</a:t>
            </a:r>
            <a:r>
              <a:rPr sz="1200" dirty="0">
                <a:solidFill>
                  <a:srgbClr val="FFFFFF"/>
                </a:solidFill>
                <a:latin typeface="Verdana"/>
                <a:cs typeface="Verdana"/>
              </a:rPr>
              <a:t>)</a:t>
            </a:r>
            <a:endParaRPr sz="1200" dirty="0">
              <a:solidFill>
                <a:prstClr val="black"/>
              </a:solidFill>
              <a:latin typeface="Verdana"/>
              <a:cs typeface="Verdana"/>
            </a:endParaRPr>
          </a:p>
        </p:txBody>
      </p:sp>
      <p:sp>
        <p:nvSpPr>
          <p:cNvPr id="14" name="object 14"/>
          <p:cNvSpPr/>
          <p:nvPr/>
        </p:nvSpPr>
        <p:spPr>
          <a:xfrm>
            <a:off x="2034722" y="2890180"/>
            <a:ext cx="1896533" cy="652779"/>
          </a:xfrm>
          <a:custGeom>
            <a:avLst/>
            <a:gdLst/>
            <a:ahLst/>
            <a:cxnLst/>
            <a:rect l="l" t="t" r="r" b="b"/>
            <a:pathLst>
              <a:path w="1422400" h="489585">
                <a:moveTo>
                  <a:pt x="1340729" y="0"/>
                </a:moveTo>
                <a:lnTo>
                  <a:pt x="80348" y="8"/>
                </a:lnTo>
                <a:lnTo>
                  <a:pt x="39773" y="11492"/>
                </a:lnTo>
                <a:lnTo>
                  <a:pt x="10953" y="40674"/>
                </a:lnTo>
                <a:lnTo>
                  <a:pt x="104" y="80251"/>
                </a:lnTo>
                <a:lnTo>
                  <a:pt x="0" y="409206"/>
                </a:lnTo>
                <a:lnTo>
                  <a:pt x="1510" y="423681"/>
                </a:lnTo>
                <a:lnTo>
                  <a:pt x="19618" y="461035"/>
                </a:lnTo>
                <a:lnTo>
                  <a:pt x="53355" y="484568"/>
                </a:lnTo>
                <a:lnTo>
                  <a:pt x="81524" y="489584"/>
                </a:lnTo>
                <a:lnTo>
                  <a:pt x="1342115" y="489573"/>
                </a:lnTo>
                <a:lnTo>
                  <a:pt x="1382681" y="477991"/>
                </a:lnTo>
                <a:lnTo>
                  <a:pt x="1411455" y="448759"/>
                </a:lnTo>
                <a:lnTo>
                  <a:pt x="1422276" y="409206"/>
                </a:lnTo>
                <a:lnTo>
                  <a:pt x="1422380" y="80251"/>
                </a:lnTo>
                <a:lnTo>
                  <a:pt x="1420869" y="65781"/>
                </a:lnTo>
                <a:lnTo>
                  <a:pt x="1402750" y="28476"/>
                </a:lnTo>
                <a:lnTo>
                  <a:pt x="1368964" y="5001"/>
                </a:lnTo>
                <a:lnTo>
                  <a:pt x="1340729" y="0"/>
                </a:lnTo>
                <a:close/>
              </a:path>
            </a:pathLst>
          </a:custGeom>
          <a:solidFill>
            <a:srgbClr val="ADA79F"/>
          </a:solidFill>
        </p:spPr>
        <p:txBody>
          <a:bodyPr wrap="square" lIns="0" tIns="0" rIns="0" bIns="0" rtlCol="0"/>
          <a:lstStyle/>
          <a:p>
            <a:pPr defTabSz="1219170"/>
            <a:endParaRPr sz="2400">
              <a:solidFill>
                <a:prstClr val="black"/>
              </a:solidFill>
              <a:latin typeface="Calibri"/>
            </a:endParaRPr>
          </a:p>
        </p:txBody>
      </p:sp>
      <p:sp>
        <p:nvSpPr>
          <p:cNvPr id="15" name="object 15"/>
          <p:cNvSpPr txBox="1"/>
          <p:nvPr/>
        </p:nvSpPr>
        <p:spPr>
          <a:xfrm>
            <a:off x="2288539" y="3036666"/>
            <a:ext cx="1389380" cy="384721"/>
          </a:xfrm>
          <a:prstGeom prst="rect">
            <a:avLst/>
          </a:prstGeom>
        </p:spPr>
        <p:txBody>
          <a:bodyPr vert="horz" wrap="square" lIns="0" tIns="0" rIns="0" bIns="0" rtlCol="0">
            <a:spAutoFit/>
          </a:bodyPr>
          <a:lstStyle/>
          <a:p>
            <a:pPr marL="75351" defTabSz="1219170">
              <a:lnSpc>
                <a:spcPts val="1593"/>
              </a:lnSpc>
            </a:pPr>
            <a:r>
              <a:rPr sz="1333" b="1" spc="-20" dirty="0">
                <a:solidFill>
                  <a:srgbClr val="FFFFFF"/>
                </a:solidFill>
                <a:latin typeface="Verdana"/>
                <a:cs typeface="Verdana"/>
              </a:rPr>
              <a:t>Insul</a:t>
            </a:r>
            <a:r>
              <a:rPr sz="1333" b="1" spc="-13" dirty="0">
                <a:solidFill>
                  <a:srgbClr val="FFFFFF"/>
                </a:solidFill>
                <a:latin typeface="Verdana"/>
                <a:cs typeface="Verdana"/>
              </a:rPr>
              <a:t>in</a:t>
            </a:r>
            <a:r>
              <a:rPr sz="1333" b="1" spc="20" dirty="0">
                <a:solidFill>
                  <a:srgbClr val="FFFFFF"/>
                </a:solidFill>
                <a:latin typeface="Verdana"/>
                <a:cs typeface="Verdana"/>
              </a:rPr>
              <a:t> </a:t>
            </a:r>
            <a:r>
              <a:rPr sz="1333" b="1" spc="-20" dirty="0">
                <a:solidFill>
                  <a:srgbClr val="FFFFFF"/>
                </a:solidFill>
                <a:latin typeface="Verdana"/>
                <a:cs typeface="Verdana"/>
              </a:rPr>
              <a:t>n</a:t>
            </a:r>
            <a:r>
              <a:rPr sz="1333" b="1" spc="-27" dirty="0">
                <a:solidFill>
                  <a:srgbClr val="FFFFFF"/>
                </a:solidFill>
                <a:latin typeface="Verdana"/>
                <a:cs typeface="Verdana"/>
              </a:rPr>
              <a:t>a</a:t>
            </a:r>
            <a:r>
              <a:rPr sz="1333" b="1" spc="-13" dirty="0">
                <a:solidFill>
                  <a:srgbClr val="FFFFFF"/>
                </a:solidFill>
                <a:latin typeface="Verdana"/>
                <a:cs typeface="Verdana"/>
              </a:rPr>
              <a:t>ïve</a:t>
            </a:r>
            <a:endParaRPr sz="1333" dirty="0">
              <a:solidFill>
                <a:prstClr val="black"/>
              </a:solidFill>
              <a:latin typeface="Verdana"/>
              <a:cs typeface="Verdana"/>
            </a:endParaRPr>
          </a:p>
          <a:p>
            <a:pPr marL="16933" defTabSz="1219170">
              <a:lnSpc>
                <a:spcPts val="1433"/>
              </a:lnSpc>
            </a:pPr>
            <a:r>
              <a:rPr sz="1200" dirty="0">
                <a:solidFill>
                  <a:srgbClr val="FFFFFF"/>
                </a:solidFill>
                <a:latin typeface="Verdana"/>
                <a:cs typeface="Verdana"/>
              </a:rPr>
              <a:t>(mi</a:t>
            </a:r>
            <a:r>
              <a:rPr sz="1200" spc="-27" dirty="0">
                <a:solidFill>
                  <a:srgbClr val="FFFFFF"/>
                </a:solidFill>
                <a:latin typeface="Verdana"/>
                <a:cs typeface="Verdana"/>
              </a:rPr>
              <a:t>n</a:t>
            </a:r>
            <a:r>
              <a:rPr sz="1200" spc="-7" dirty="0">
                <a:solidFill>
                  <a:srgbClr val="FFFFFF"/>
                </a:solidFill>
                <a:latin typeface="Verdana"/>
                <a:cs typeface="Verdana"/>
              </a:rPr>
              <a:t>.</a:t>
            </a:r>
            <a:r>
              <a:rPr sz="1200" dirty="0">
                <a:solidFill>
                  <a:srgbClr val="FFFFFF"/>
                </a:solidFill>
                <a:latin typeface="Verdana"/>
                <a:cs typeface="Verdana"/>
              </a:rPr>
              <a:t> </a:t>
            </a:r>
            <a:r>
              <a:rPr sz="1200" spc="-13" dirty="0">
                <a:solidFill>
                  <a:srgbClr val="FFFFFF"/>
                </a:solidFill>
                <a:latin typeface="Verdana"/>
                <a:cs typeface="Verdana"/>
              </a:rPr>
              <a:t>12</a:t>
            </a:r>
            <a:r>
              <a:rPr sz="1200" spc="-7" dirty="0">
                <a:solidFill>
                  <a:srgbClr val="FFFFFF"/>
                </a:solidFill>
                <a:latin typeface="Verdana"/>
                <a:cs typeface="Verdana"/>
              </a:rPr>
              <a:t> </a:t>
            </a:r>
            <a:r>
              <a:rPr sz="1200" spc="-13" dirty="0">
                <a:solidFill>
                  <a:srgbClr val="FFFFFF"/>
                </a:solidFill>
                <a:latin typeface="Verdana"/>
                <a:cs typeface="Verdana"/>
              </a:rPr>
              <a:t>m</a:t>
            </a:r>
            <a:r>
              <a:rPr sz="1200" spc="-7" dirty="0">
                <a:solidFill>
                  <a:srgbClr val="FFFFFF"/>
                </a:solidFill>
                <a:latin typeface="Verdana"/>
                <a:cs typeface="Verdana"/>
              </a:rPr>
              <a:t>o</a:t>
            </a:r>
            <a:r>
              <a:rPr sz="1200" spc="-27" dirty="0">
                <a:solidFill>
                  <a:srgbClr val="FFFFFF"/>
                </a:solidFill>
                <a:latin typeface="Verdana"/>
                <a:cs typeface="Verdana"/>
              </a:rPr>
              <a:t>n</a:t>
            </a:r>
            <a:r>
              <a:rPr sz="1200" dirty="0">
                <a:solidFill>
                  <a:srgbClr val="FFFFFF"/>
                </a:solidFill>
                <a:latin typeface="Verdana"/>
                <a:cs typeface="Verdana"/>
              </a:rPr>
              <a:t>t</a:t>
            </a:r>
            <a:r>
              <a:rPr sz="1200" spc="-27" dirty="0">
                <a:solidFill>
                  <a:srgbClr val="FFFFFF"/>
                </a:solidFill>
                <a:latin typeface="Verdana"/>
                <a:cs typeface="Verdana"/>
              </a:rPr>
              <a:t>h</a:t>
            </a:r>
            <a:r>
              <a:rPr sz="1200" spc="-7" dirty="0">
                <a:solidFill>
                  <a:srgbClr val="FFFFFF"/>
                </a:solidFill>
                <a:latin typeface="Verdana"/>
                <a:cs typeface="Verdana"/>
              </a:rPr>
              <a:t>s</a:t>
            </a:r>
            <a:r>
              <a:rPr sz="1200" dirty="0">
                <a:solidFill>
                  <a:srgbClr val="FFFFFF"/>
                </a:solidFill>
                <a:latin typeface="Verdana"/>
                <a:cs typeface="Verdana"/>
              </a:rPr>
              <a:t>)</a:t>
            </a:r>
            <a:endParaRPr sz="1200" dirty="0">
              <a:solidFill>
                <a:prstClr val="black"/>
              </a:solidFill>
              <a:latin typeface="Verdana"/>
              <a:cs typeface="Verdana"/>
            </a:endParaRPr>
          </a:p>
        </p:txBody>
      </p:sp>
      <p:sp>
        <p:nvSpPr>
          <p:cNvPr id="16" name="object 16"/>
          <p:cNvSpPr/>
          <p:nvPr/>
        </p:nvSpPr>
        <p:spPr>
          <a:xfrm>
            <a:off x="3987815" y="2179319"/>
            <a:ext cx="1896533" cy="652779"/>
          </a:xfrm>
          <a:custGeom>
            <a:avLst/>
            <a:gdLst/>
            <a:ahLst/>
            <a:cxnLst/>
            <a:rect l="l" t="t" r="r" b="b"/>
            <a:pathLst>
              <a:path w="1422400" h="489585">
                <a:moveTo>
                  <a:pt x="1340727" y="0"/>
                </a:moveTo>
                <a:lnTo>
                  <a:pt x="80366" y="9"/>
                </a:lnTo>
                <a:lnTo>
                  <a:pt x="39752" y="11525"/>
                </a:lnTo>
                <a:lnTo>
                  <a:pt x="10939" y="40702"/>
                </a:lnTo>
                <a:lnTo>
                  <a:pt x="102" y="80251"/>
                </a:lnTo>
                <a:lnTo>
                  <a:pt x="0" y="409310"/>
                </a:lnTo>
                <a:lnTo>
                  <a:pt x="1526" y="423769"/>
                </a:lnTo>
                <a:lnTo>
                  <a:pt x="19663" y="461076"/>
                </a:lnTo>
                <a:lnTo>
                  <a:pt x="53434" y="484575"/>
                </a:lnTo>
                <a:lnTo>
                  <a:pt x="81649" y="489585"/>
                </a:lnTo>
                <a:lnTo>
                  <a:pt x="1342113" y="489573"/>
                </a:lnTo>
                <a:lnTo>
                  <a:pt x="1382679" y="477991"/>
                </a:lnTo>
                <a:lnTo>
                  <a:pt x="1411453" y="448759"/>
                </a:lnTo>
                <a:lnTo>
                  <a:pt x="1422265" y="409310"/>
                </a:lnTo>
                <a:lnTo>
                  <a:pt x="1422378" y="80251"/>
                </a:lnTo>
                <a:lnTo>
                  <a:pt x="1420868" y="65781"/>
                </a:lnTo>
                <a:lnTo>
                  <a:pt x="1402748" y="28476"/>
                </a:lnTo>
                <a:lnTo>
                  <a:pt x="1368962" y="5001"/>
                </a:lnTo>
                <a:lnTo>
                  <a:pt x="1340727" y="0"/>
                </a:lnTo>
                <a:close/>
              </a:path>
            </a:pathLst>
          </a:custGeom>
          <a:solidFill>
            <a:srgbClr val="001864"/>
          </a:solidFill>
        </p:spPr>
        <p:txBody>
          <a:bodyPr wrap="square" lIns="0" tIns="0" rIns="0" bIns="0" rtlCol="0"/>
          <a:lstStyle/>
          <a:p>
            <a:pPr defTabSz="1219170"/>
            <a:endParaRPr sz="2400">
              <a:solidFill>
                <a:prstClr val="black"/>
              </a:solidFill>
              <a:latin typeface="Calibri"/>
            </a:endParaRPr>
          </a:p>
        </p:txBody>
      </p:sp>
      <p:sp>
        <p:nvSpPr>
          <p:cNvPr id="17" name="object 17"/>
          <p:cNvSpPr txBox="1"/>
          <p:nvPr/>
        </p:nvSpPr>
        <p:spPr>
          <a:xfrm>
            <a:off x="4290906" y="2320051"/>
            <a:ext cx="1292013" cy="384721"/>
          </a:xfrm>
          <a:prstGeom prst="rect">
            <a:avLst/>
          </a:prstGeom>
        </p:spPr>
        <p:txBody>
          <a:bodyPr vert="horz" wrap="square" lIns="0" tIns="0" rIns="0" bIns="0" rtlCol="0">
            <a:spAutoFit/>
          </a:bodyPr>
          <a:lstStyle/>
          <a:p>
            <a:pPr algn="ctr" defTabSz="1219170">
              <a:lnSpc>
                <a:spcPts val="1593"/>
              </a:lnSpc>
            </a:pPr>
            <a:r>
              <a:rPr lang="ru-RU" sz="1400" b="1" dirty="0">
                <a:solidFill>
                  <a:srgbClr val="FFFFFF"/>
                </a:solidFill>
                <a:latin typeface="Verdana"/>
                <a:cs typeface="Verdana"/>
              </a:rPr>
              <a:t>Тресиба</a:t>
            </a:r>
            <a:r>
              <a:rPr lang="ru-RU" sz="1400" b="1" baseline="25641" dirty="0">
                <a:solidFill>
                  <a:srgbClr val="FFFFFF"/>
                </a:solidFill>
                <a:latin typeface="Verdana"/>
                <a:cs typeface="Verdana"/>
              </a:rPr>
              <a:t>®</a:t>
            </a:r>
            <a:endParaRPr lang="ru-RU" sz="1400" baseline="25641" dirty="0">
              <a:latin typeface="Verdana"/>
              <a:cs typeface="Verdana"/>
            </a:endParaRPr>
          </a:p>
          <a:p>
            <a:pPr algn="ctr" defTabSz="1219170">
              <a:lnSpc>
                <a:spcPts val="1433"/>
              </a:lnSpc>
            </a:pPr>
            <a:r>
              <a:rPr sz="1200" dirty="0">
                <a:solidFill>
                  <a:srgbClr val="FFFFFF"/>
                </a:solidFill>
                <a:latin typeface="Verdana"/>
                <a:cs typeface="Verdana"/>
              </a:rPr>
              <a:t>(mi</a:t>
            </a:r>
            <a:r>
              <a:rPr sz="1200" spc="-27" dirty="0">
                <a:solidFill>
                  <a:srgbClr val="FFFFFF"/>
                </a:solidFill>
                <a:latin typeface="Verdana"/>
                <a:cs typeface="Verdana"/>
              </a:rPr>
              <a:t>n</a:t>
            </a:r>
            <a:r>
              <a:rPr sz="1200" spc="-7" dirty="0">
                <a:solidFill>
                  <a:srgbClr val="FFFFFF"/>
                </a:solidFill>
                <a:latin typeface="Verdana"/>
                <a:cs typeface="Verdana"/>
              </a:rPr>
              <a:t>.</a:t>
            </a:r>
            <a:r>
              <a:rPr sz="1200" dirty="0">
                <a:solidFill>
                  <a:srgbClr val="FFFFFF"/>
                </a:solidFill>
                <a:latin typeface="Verdana"/>
                <a:cs typeface="Verdana"/>
              </a:rPr>
              <a:t> </a:t>
            </a:r>
            <a:r>
              <a:rPr sz="1200" spc="-13" dirty="0">
                <a:solidFill>
                  <a:srgbClr val="FFFFFF"/>
                </a:solidFill>
                <a:latin typeface="Verdana"/>
                <a:cs typeface="Verdana"/>
              </a:rPr>
              <a:t>3</a:t>
            </a:r>
            <a:r>
              <a:rPr sz="1200" spc="-7" dirty="0">
                <a:solidFill>
                  <a:srgbClr val="FFFFFF"/>
                </a:solidFill>
                <a:latin typeface="Verdana"/>
                <a:cs typeface="Verdana"/>
              </a:rPr>
              <a:t> </a:t>
            </a:r>
            <a:r>
              <a:rPr sz="1200" spc="-13" dirty="0">
                <a:solidFill>
                  <a:srgbClr val="FFFFFF"/>
                </a:solidFill>
                <a:latin typeface="Verdana"/>
                <a:cs typeface="Verdana"/>
              </a:rPr>
              <a:t>m</a:t>
            </a:r>
            <a:r>
              <a:rPr sz="1200" spc="-7" dirty="0">
                <a:solidFill>
                  <a:srgbClr val="FFFFFF"/>
                </a:solidFill>
                <a:latin typeface="Verdana"/>
                <a:cs typeface="Verdana"/>
              </a:rPr>
              <a:t>o</a:t>
            </a:r>
            <a:r>
              <a:rPr sz="1200" spc="-27" dirty="0">
                <a:solidFill>
                  <a:srgbClr val="FFFFFF"/>
                </a:solidFill>
                <a:latin typeface="Verdana"/>
                <a:cs typeface="Verdana"/>
              </a:rPr>
              <a:t>n</a:t>
            </a:r>
            <a:r>
              <a:rPr sz="1200" dirty="0">
                <a:solidFill>
                  <a:srgbClr val="FFFFFF"/>
                </a:solidFill>
                <a:latin typeface="Verdana"/>
                <a:cs typeface="Verdana"/>
              </a:rPr>
              <a:t>t</a:t>
            </a:r>
            <a:r>
              <a:rPr sz="1200" spc="-27" dirty="0">
                <a:solidFill>
                  <a:srgbClr val="FFFFFF"/>
                </a:solidFill>
                <a:latin typeface="Verdana"/>
                <a:cs typeface="Verdana"/>
              </a:rPr>
              <a:t>h</a:t>
            </a:r>
            <a:r>
              <a:rPr sz="1200" dirty="0">
                <a:solidFill>
                  <a:srgbClr val="FFFFFF"/>
                </a:solidFill>
                <a:latin typeface="Verdana"/>
                <a:cs typeface="Verdana"/>
              </a:rPr>
              <a:t>s)</a:t>
            </a:r>
            <a:endParaRPr sz="1200" dirty="0">
              <a:solidFill>
                <a:prstClr val="black"/>
              </a:solidFill>
              <a:latin typeface="Verdana"/>
              <a:cs typeface="Verdana"/>
            </a:endParaRPr>
          </a:p>
        </p:txBody>
      </p:sp>
      <p:sp>
        <p:nvSpPr>
          <p:cNvPr id="18" name="object 18"/>
          <p:cNvSpPr/>
          <p:nvPr/>
        </p:nvSpPr>
        <p:spPr>
          <a:xfrm>
            <a:off x="3987815" y="2890180"/>
            <a:ext cx="1896533" cy="652779"/>
          </a:xfrm>
          <a:custGeom>
            <a:avLst/>
            <a:gdLst/>
            <a:ahLst/>
            <a:cxnLst/>
            <a:rect l="l" t="t" r="r" b="b"/>
            <a:pathLst>
              <a:path w="1422400" h="489585">
                <a:moveTo>
                  <a:pt x="1340727" y="0"/>
                </a:moveTo>
                <a:lnTo>
                  <a:pt x="80366" y="9"/>
                </a:lnTo>
                <a:lnTo>
                  <a:pt x="39752" y="11525"/>
                </a:lnTo>
                <a:lnTo>
                  <a:pt x="10939" y="40702"/>
                </a:lnTo>
                <a:lnTo>
                  <a:pt x="102" y="80251"/>
                </a:lnTo>
                <a:lnTo>
                  <a:pt x="0" y="409310"/>
                </a:lnTo>
                <a:lnTo>
                  <a:pt x="1526" y="423769"/>
                </a:lnTo>
                <a:lnTo>
                  <a:pt x="19663" y="461076"/>
                </a:lnTo>
                <a:lnTo>
                  <a:pt x="53434" y="484575"/>
                </a:lnTo>
                <a:lnTo>
                  <a:pt x="81649" y="489584"/>
                </a:lnTo>
                <a:lnTo>
                  <a:pt x="1342113" y="489573"/>
                </a:lnTo>
                <a:lnTo>
                  <a:pt x="1382679" y="477991"/>
                </a:lnTo>
                <a:lnTo>
                  <a:pt x="1411453" y="448759"/>
                </a:lnTo>
                <a:lnTo>
                  <a:pt x="1422265" y="409310"/>
                </a:lnTo>
                <a:lnTo>
                  <a:pt x="1422378" y="80251"/>
                </a:lnTo>
                <a:lnTo>
                  <a:pt x="1420868" y="65781"/>
                </a:lnTo>
                <a:lnTo>
                  <a:pt x="1402748" y="28476"/>
                </a:lnTo>
                <a:lnTo>
                  <a:pt x="1368962" y="5001"/>
                </a:lnTo>
                <a:lnTo>
                  <a:pt x="1340727" y="0"/>
                </a:lnTo>
                <a:close/>
              </a:path>
            </a:pathLst>
          </a:custGeom>
          <a:solidFill>
            <a:srgbClr val="82786E"/>
          </a:solidFill>
        </p:spPr>
        <p:txBody>
          <a:bodyPr wrap="square" lIns="0" tIns="0" rIns="0" bIns="0" rtlCol="0"/>
          <a:lstStyle/>
          <a:p>
            <a:pPr defTabSz="1219170"/>
            <a:endParaRPr sz="2400">
              <a:solidFill>
                <a:prstClr val="black"/>
              </a:solidFill>
              <a:latin typeface="Calibri"/>
            </a:endParaRPr>
          </a:p>
        </p:txBody>
      </p:sp>
      <p:sp>
        <p:nvSpPr>
          <p:cNvPr id="19" name="object 19"/>
          <p:cNvSpPr txBox="1"/>
          <p:nvPr/>
        </p:nvSpPr>
        <p:spPr>
          <a:xfrm>
            <a:off x="4290906" y="3036666"/>
            <a:ext cx="1292013" cy="391004"/>
          </a:xfrm>
          <a:prstGeom prst="rect">
            <a:avLst/>
          </a:prstGeom>
        </p:spPr>
        <p:txBody>
          <a:bodyPr vert="horz" wrap="square" lIns="0" tIns="0" rIns="0" bIns="0" rtlCol="0">
            <a:spAutoFit/>
          </a:bodyPr>
          <a:lstStyle/>
          <a:p>
            <a:pPr algn="ctr" defTabSz="1219170">
              <a:lnSpc>
                <a:spcPts val="1593"/>
              </a:lnSpc>
            </a:pPr>
            <a:r>
              <a:rPr lang="ru-RU" sz="1400" b="1" spc="-5" dirty="0">
                <a:solidFill>
                  <a:srgbClr val="FFFFFF"/>
                </a:solidFill>
                <a:latin typeface="Verdana"/>
                <a:cs typeface="Verdana"/>
              </a:rPr>
              <a:t>Туджео</a:t>
            </a:r>
          </a:p>
          <a:p>
            <a:pPr algn="ctr" defTabSz="1219170">
              <a:lnSpc>
                <a:spcPts val="1593"/>
              </a:lnSpc>
            </a:pPr>
            <a:r>
              <a:rPr sz="1200" dirty="0">
                <a:solidFill>
                  <a:srgbClr val="FFFFFF"/>
                </a:solidFill>
                <a:latin typeface="Verdana"/>
                <a:cs typeface="Verdana"/>
              </a:rPr>
              <a:t>(mi</a:t>
            </a:r>
            <a:r>
              <a:rPr sz="1200" spc="-27" dirty="0">
                <a:solidFill>
                  <a:srgbClr val="FFFFFF"/>
                </a:solidFill>
                <a:latin typeface="Verdana"/>
                <a:cs typeface="Verdana"/>
              </a:rPr>
              <a:t>n</a:t>
            </a:r>
            <a:r>
              <a:rPr sz="1200" spc="-7" dirty="0">
                <a:solidFill>
                  <a:srgbClr val="FFFFFF"/>
                </a:solidFill>
                <a:latin typeface="Verdana"/>
                <a:cs typeface="Verdana"/>
              </a:rPr>
              <a:t>.</a:t>
            </a:r>
            <a:r>
              <a:rPr sz="1200" dirty="0">
                <a:solidFill>
                  <a:srgbClr val="FFFFFF"/>
                </a:solidFill>
                <a:latin typeface="Verdana"/>
                <a:cs typeface="Verdana"/>
              </a:rPr>
              <a:t> </a:t>
            </a:r>
            <a:r>
              <a:rPr sz="1200" spc="-13" dirty="0">
                <a:solidFill>
                  <a:srgbClr val="FFFFFF"/>
                </a:solidFill>
                <a:latin typeface="Verdana"/>
                <a:cs typeface="Verdana"/>
              </a:rPr>
              <a:t>3</a:t>
            </a:r>
            <a:r>
              <a:rPr sz="1200" spc="-7" dirty="0">
                <a:solidFill>
                  <a:srgbClr val="FFFFFF"/>
                </a:solidFill>
                <a:latin typeface="Verdana"/>
                <a:cs typeface="Verdana"/>
              </a:rPr>
              <a:t> </a:t>
            </a:r>
            <a:r>
              <a:rPr sz="1200" spc="-13" dirty="0">
                <a:solidFill>
                  <a:srgbClr val="FFFFFF"/>
                </a:solidFill>
                <a:latin typeface="Verdana"/>
                <a:cs typeface="Verdana"/>
              </a:rPr>
              <a:t>m</a:t>
            </a:r>
            <a:r>
              <a:rPr sz="1200" spc="-7" dirty="0">
                <a:solidFill>
                  <a:srgbClr val="FFFFFF"/>
                </a:solidFill>
                <a:latin typeface="Verdana"/>
                <a:cs typeface="Verdana"/>
              </a:rPr>
              <a:t>o</a:t>
            </a:r>
            <a:r>
              <a:rPr sz="1200" spc="-27" dirty="0">
                <a:solidFill>
                  <a:srgbClr val="FFFFFF"/>
                </a:solidFill>
                <a:latin typeface="Verdana"/>
                <a:cs typeface="Verdana"/>
              </a:rPr>
              <a:t>n</a:t>
            </a:r>
            <a:r>
              <a:rPr sz="1200" dirty="0">
                <a:solidFill>
                  <a:srgbClr val="FFFFFF"/>
                </a:solidFill>
                <a:latin typeface="Verdana"/>
                <a:cs typeface="Verdana"/>
              </a:rPr>
              <a:t>t</a:t>
            </a:r>
            <a:r>
              <a:rPr sz="1200" spc="-27" dirty="0">
                <a:solidFill>
                  <a:srgbClr val="FFFFFF"/>
                </a:solidFill>
                <a:latin typeface="Verdana"/>
                <a:cs typeface="Verdana"/>
              </a:rPr>
              <a:t>h</a:t>
            </a:r>
            <a:r>
              <a:rPr sz="1200" dirty="0">
                <a:solidFill>
                  <a:srgbClr val="FFFFFF"/>
                </a:solidFill>
                <a:latin typeface="Verdana"/>
                <a:cs typeface="Verdana"/>
              </a:rPr>
              <a:t>s)</a:t>
            </a:r>
            <a:endParaRPr sz="1200" dirty="0">
              <a:solidFill>
                <a:prstClr val="black"/>
              </a:solidFill>
              <a:latin typeface="Verdana"/>
              <a:cs typeface="Verdana"/>
            </a:endParaRPr>
          </a:p>
        </p:txBody>
      </p:sp>
      <p:sp>
        <p:nvSpPr>
          <p:cNvPr id="20" name="object 20"/>
          <p:cNvSpPr/>
          <p:nvPr/>
        </p:nvSpPr>
        <p:spPr>
          <a:xfrm>
            <a:off x="2030476" y="3628813"/>
            <a:ext cx="3837093" cy="0"/>
          </a:xfrm>
          <a:custGeom>
            <a:avLst/>
            <a:gdLst/>
            <a:ahLst/>
            <a:cxnLst/>
            <a:rect l="l" t="t" r="r" b="b"/>
            <a:pathLst>
              <a:path w="2877820">
                <a:moveTo>
                  <a:pt x="0" y="0"/>
                </a:moveTo>
                <a:lnTo>
                  <a:pt x="2877566" y="0"/>
                </a:lnTo>
              </a:path>
            </a:pathLst>
          </a:custGeom>
          <a:ln w="28575">
            <a:solidFill>
              <a:srgbClr val="001864"/>
            </a:solidFill>
          </a:ln>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034709" y="3550752"/>
            <a:ext cx="0" cy="146473"/>
          </a:xfrm>
          <a:custGeom>
            <a:avLst/>
            <a:gdLst/>
            <a:ahLst/>
            <a:cxnLst/>
            <a:rect l="l" t="t" r="r" b="b"/>
            <a:pathLst>
              <a:path h="109855">
                <a:moveTo>
                  <a:pt x="0" y="109474"/>
                </a:moveTo>
                <a:lnTo>
                  <a:pt x="0" y="0"/>
                </a:lnTo>
              </a:path>
            </a:pathLst>
          </a:custGeom>
          <a:ln w="25400">
            <a:solidFill>
              <a:srgbClr val="001864"/>
            </a:solidFill>
          </a:ln>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5867229" y="3550752"/>
            <a:ext cx="0" cy="146473"/>
          </a:xfrm>
          <a:custGeom>
            <a:avLst/>
            <a:gdLst/>
            <a:ahLst/>
            <a:cxnLst/>
            <a:rect l="l" t="t" r="r" b="b"/>
            <a:pathLst>
              <a:path h="109855">
                <a:moveTo>
                  <a:pt x="0" y="109474"/>
                </a:moveTo>
                <a:lnTo>
                  <a:pt x="0" y="0"/>
                </a:lnTo>
              </a:path>
            </a:pathLst>
          </a:custGeom>
          <a:ln w="25400">
            <a:solidFill>
              <a:srgbClr val="001864"/>
            </a:solidFill>
          </a:ln>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1979676" y="3738540"/>
            <a:ext cx="101600" cy="237067"/>
          </a:xfrm>
          <a:custGeom>
            <a:avLst/>
            <a:gdLst/>
            <a:ahLst/>
            <a:cxnLst/>
            <a:rect l="l" t="t" r="r" b="b"/>
            <a:pathLst>
              <a:path w="76200" h="177800">
                <a:moveTo>
                  <a:pt x="50800" y="63500"/>
                </a:moveTo>
                <a:lnTo>
                  <a:pt x="25400" y="63500"/>
                </a:lnTo>
                <a:lnTo>
                  <a:pt x="25400" y="177419"/>
                </a:lnTo>
                <a:lnTo>
                  <a:pt x="50800" y="177419"/>
                </a:lnTo>
                <a:lnTo>
                  <a:pt x="50800" y="63500"/>
                </a:lnTo>
                <a:close/>
              </a:path>
              <a:path w="76200" h="177800">
                <a:moveTo>
                  <a:pt x="38100" y="0"/>
                </a:moveTo>
                <a:lnTo>
                  <a:pt x="0" y="76200"/>
                </a:lnTo>
                <a:lnTo>
                  <a:pt x="25400" y="76200"/>
                </a:lnTo>
                <a:lnTo>
                  <a:pt x="25400" y="63500"/>
                </a:lnTo>
                <a:lnTo>
                  <a:pt x="69850" y="63500"/>
                </a:lnTo>
                <a:lnTo>
                  <a:pt x="38100" y="0"/>
                </a:lnTo>
                <a:close/>
              </a:path>
              <a:path w="76200" h="177800">
                <a:moveTo>
                  <a:pt x="69850" y="63500"/>
                </a:moveTo>
                <a:lnTo>
                  <a:pt x="50800" y="63500"/>
                </a:lnTo>
                <a:lnTo>
                  <a:pt x="50800" y="76200"/>
                </a:lnTo>
                <a:lnTo>
                  <a:pt x="76200" y="76200"/>
                </a:lnTo>
                <a:lnTo>
                  <a:pt x="69850" y="63500"/>
                </a:lnTo>
                <a:close/>
              </a:path>
            </a:pathLst>
          </a:custGeom>
          <a:solidFill>
            <a:srgbClr val="001864"/>
          </a:solidFill>
        </p:spPr>
        <p:txBody>
          <a:bodyPr wrap="square" lIns="0" tIns="0" rIns="0" bIns="0" rtlCol="0"/>
          <a:lstStyle/>
          <a:p>
            <a:pPr defTabSz="1219170"/>
            <a:endParaRPr sz="2400">
              <a:solidFill>
                <a:prstClr val="black"/>
              </a:solidFill>
              <a:latin typeface="Calibri"/>
            </a:endParaRPr>
          </a:p>
        </p:txBody>
      </p:sp>
      <p:sp>
        <p:nvSpPr>
          <p:cNvPr id="24" name="object 24"/>
          <p:cNvSpPr txBox="1"/>
          <p:nvPr/>
        </p:nvSpPr>
        <p:spPr>
          <a:xfrm>
            <a:off x="1988988" y="4034448"/>
            <a:ext cx="770467" cy="369332"/>
          </a:xfrm>
          <a:prstGeom prst="rect">
            <a:avLst/>
          </a:prstGeom>
        </p:spPr>
        <p:txBody>
          <a:bodyPr vert="horz" wrap="square" lIns="0" tIns="0" rIns="0" bIns="0" rtlCol="0">
            <a:spAutoFit/>
          </a:bodyPr>
          <a:lstStyle/>
          <a:p>
            <a:pPr marL="16933" marR="6773" indent="5927" defTabSz="1219170"/>
            <a:r>
              <a:rPr sz="1200" spc="-13" dirty="0">
                <a:solidFill>
                  <a:srgbClr val="001864"/>
                </a:solidFill>
                <a:latin typeface="Verdana"/>
                <a:cs typeface="Verdana"/>
              </a:rPr>
              <a:t>6</a:t>
            </a:r>
            <a:r>
              <a:rPr sz="1200" spc="-7" dirty="0">
                <a:solidFill>
                  <a:srgbClr val="001864"/>
                </a:solidFill>
                <a:latin typeface="Verdana"/>
                <a:cs typeface="Verdana"/>
              </a:rPr>
              <a:t> </a:t>
            </a:r>
            <a:r>
              <a:rPr sz="1200" spc="-13" dirty="0">
                <a:solidFill>
                  <a:srgbClr val="001864"/>
                </a:solidFill>
                <a:latin typeface="Verdana"/>
                <a:cs typeface="Verdana"/>
              </a:rPr>
              <a:t>m</a:t>
            </a:r>
            <a:r>
              <a:rPr sz="1200" spc="-7" dirty="0">
                <a:solidFill>
                  <a:srgbClr val="001864"/>
                </a:solidFill>
                <a:latin typeface="Verdana"/>
                <a:cs typeface="Verdana"/>
              </a:rPr>
              <a:t>o</a:t>
            </a:r>
            <a:r>
              <a:rPr sz="1200" spc="-27" dirty="0">
                <a:solidFill>
                  <a:srgbClr val="001864"/>
                </a:solidFill>
                <a:latin typeface="Verdana"/>
                <a:cs typeface="Verdana"/>
              </a:rPr>
              <a:t>n</a:t>
            </a:r>
            <a:r>
              <a:rPr sz="1200" dirty="0">
                <a:solidFill>
                  <a:srgbClr val="001864"/>
                </a:solidFill>
                <a:latin typeface="Verdana"/>
                <a:cs typeface="Verdana"/>
              </a:rPr>
              <a:t>t</a:t>
            </a:r>
            <a:r>
              <a:rPr sz="1200" spc="-27" dirty="0">
                <a:solidFill>
                  <a:srgbClr val="001864"/>
                </a:solidFill>
                <a:latin typeface="Verdana"/>
                <a:cs typeface="Verdana"/>
              </a:rPr>
              <a:t>h</a:t>
            </a:r>
            <a:r>
              <a:rPr sz="1200" spc="-7" dirty="0">
                <a:solidFill>
                  <a:srgbClr val="001864"/>
                </a:solidFill>
                <a:latin typeface="Verdana"/>
                <a:cs typeface="Verdana"/>
              </a:rPr>
              <a:t>s </a:t>
            </a:r>
            <a:r>
              <a:rPr sz="1200" dirty="0">
                <a:solidFill>
                  <a:srgbClr val="001864"/>
                </a:solidFill>
                <a:latin typeface="Verdana"/>
                <a:cs typeface="Verdana"/>
              </a:rPr>
              <a:t>p</a:t>
            </a:r>
            <a:r>
              <a:rPr sz="1200" spc="-7" dirty="0">
                <a:solidFill>
                  <a:srgbClr val="001864"/>
                </a:solidFill>
                <a:latin typeface="Verdana"/>
                <a:cs typeface="Verdana"/>
              </a:rPr>
              <a:t>re-</a:t>
            </a:r>
            <a:r>
              <a:rPr sz="1200" dirty="0">
                <a:solidFill>
                  <a:srgbClr val="001864"/>
                </a:solidFill>
                <a:latin typeface="Verdana"/>
                <a:cs typeface="Verdana"/>
              </a:rPr>
              <a:t>i</a:t>
            </a:r>
            <a:r>
              <a:rPr sz="1200" spc="-27" dirty="0">
                <a:solidFill>
                  <a:srgbClr val="001864"/>
                </a:solidFill>
                <a:latin typeface="Verdana"/>
                <a:cs typeface="Verdana"/>
              </a:rPr>
              <a:t>n</a:t>
            </a:r>
            <a:r>
              <a:rPr sz="1200" dirty="0">
                <a:solidFill>
                  <a:srgbClr val="001864"/>
                </a:solidFill>
                <a:latin typeface="Verdana"/>
                <a:cs typeface="Verdana"/>
              </a:rPr>
              <a:t>d</a:t>
            </a:r>
            <a:r>
              <a:rPr sz="1200" spc="-13" dirty="0">
                <a:solidFill>
                  <a:srgbClr val="001864"/>
                </a:solidFill>
                <a:latin typeface="Verdana"/>
                <a:cs typeface="Verdana"/>
              </a:rPr>
              <a:t>ex</a:t>
            </a:r>
            <a:endParaRPr sz="1200">
              <a:solidFill>
                <a:prstClr val="black"/>
              </a:solidFill>
              <a:latin typeface="Verdana"/>
              <a:cs typeface="Verdana"/>
            </a:endParaRPr>
          </a:p>
        </p:txBody>
      </p:sp>
      <p:sp>
        <p:nvSpPr>
          <p:cNvPr id="25" name="object 25"/>
          <p:cNvSpPr/>
          <p:nvPr/>
        </p:nvSpPr>
        <p:spPr>
          <a:xfrm>
            <a:off x="3893143" y="3738540"/>
            <a:ext cx="101600" cy="237067"/>
          </a:xfrm>
          <a:custGeom>
            <a:avLst/>
            <a:gdLst/>
            <a:ahLst/>
            <a:cxnLst/>
            <a:rect l="l" t="t" r="r" b="b"/>
            <a:pathLst>
              <a:path w="76200" h="177800">
                <a:moveTo>
                  <a:pt x="50800" y="63500"/>
                </a:moveTo>
                <a:lnTo>
                  <a:pt x="25400" y="63500"/>
                </a:lnTo>
                <a:lnTo>
                  <a:pt x="25400" y="177419"/>
                </a:lnTo>
                <a:lnTo>
                  <a:pt x="50800" y="177419"/>
                </a:lnTo>
                <a:lnTo>
                  <a:pt x="50800" y="63500"/>
                </a:lnTo>
                <a:close/>
              </a:path>
              <a:path w="76200" h="177800">
                <a:moveTo>
                  <a:pt x="38100" y="0"/>
                </a:moveTo>
                <a:lnTo>
                  <a:pt x="0" y="76200"/>
                </a:lnTo>
                <a:lnTo>
                  <a:pt x="25400" y="76200"/>
                </a:lnTo>
                <a:lnTo>
                  <a:pt x="25400" y="63500"/>
                </a:lnTo>
                <a:lnTo>
                  <a:pt x="69850" y="63500"/>
                </a:lnTo>
                <a:lnTo>
                  <a:pt x="38100" y="0"/>
                </a:lnTo>
                <a:close/>
              </a:path>
              <a:path w="76200" h="177800">
                <a:moveTo>
                  <a:pt x="69850" y="63500"/>
                </a:moveTo>
                <a:lnTo>
                  <a:pt x="50800" y="63500"/>
                </a:lnTo>
                <a:lnTo>
                  <a:pt x="50800" y="76200"/>
                </a:lnTo>
                <a:lnTo>
                  <a:pt x="76200" y="76200"/>
                </a:lnTo>
                <a:lnTo>
                  <a:pt x="69850" y="63500"/>
                </a:lnTo>
                <a:close/>
              </a:path>
            </a:pathLst>
          </a:custGeom>
          <a:solidFill>
            <a:srgbClr val="001864"/>
          </a:solidFill>
        </p:spPr>
        <p:txBody>
          <a:bodyPr wrap="square" lIns="0" tIns="0" rIns="0" bIns="0" rtlCol="0"/>
          <a:lstStyle/>
          <a:p>
            <a:pPr defTabSz="1219170"/>
            <a:endParaRPr sz="2400">
              <a:solidFill>
                <a:prstClr val="black"/>
              </a:solidFill>
              <a:latin typeface="Calibri"/>
            </a:endParaRPr>
          </a:p>
        </p:txBody>
      </p:sp>
      <p:sp>
        <p:nvSpPr>
          <p:cNvPr id="26" name="object 26"/>
          <p:cNvSpPr txBox="1"/>
          <p:nvPr/>
        </p:nvSpPr>
        <p:spPr>
          <a:xfrm>
            <a:off x="3510957" y="4034448"/>
            <a:ext cx="864447" cy="369332"/>
          </a:xfrm>
          <a:prstGeom prst="rect">
            <a:avLst/>
          </a:prstGeom>
        </p:spPr>
        <p:txBody>
          <a:bodyPr vert="horz" wrap="square" lIns="0" tIns="0" rIns="0" bIns="0" rtlCol="0">
            <a:spAutoFit/>
          </a:bodyPr>
          <a:lstStyle/>
          <a:p>
            <a:pPr marL="49105" marR="6773" indent="-33019" defTabSz="1219170"/>
            <a:r>
              <a:rPr sz="1200" spc="-20" dirty="0">
                <a:solidFill>
                  <a:srgbClr val="001864"/>
                </a:solidFill>
                <a:latin typeface="Verdana"/>
                <a:cs typeface="Verdana"/>
              </a:rPr>
              <a:t>In</a:t>
            </a:r>
            <a:r>
              <a:rPr sz="1200" dirty="0">
                <a:solidFill>
                  <a:srgbClr val="001864"/>
                </a:solidFill>
                <a:latin typeface="Verdana"/>
                <a:cs typeface="Verdana"/>
              </a:rPr>
              <a:t>d</a:t>
            </a:r>
            <a:r>
              <a:rPr sz="1200" spc="-13" dirty="0">
                <a:solidFill>
                  <a:srgbClr val="001864"/>
                </a:solidFill>
                <a:latin typeface="Verdana"/>
                <a:cs typeface="Verdana"/>
              </a:rPr>
              <a:t>ex</a:t>
            </a:r>
            <a:r>
              <a:rPr sz="1200" spc="13" dirty="0">
                <a:solidFill>
                  <a:srgbClr val="001864"/>
                </a:solidFill>
                <a:latin typeface="Verdana"/>
                <a:cs typeface="Verdana"/>
              </a:rPr>
              <a:t> </a:t>
            </a:r>
            <a:r>
              <a:rPr sz="1200" dirty="0">
                <a:solidFill>
                  <a:srgbClr val="001864"/>
                </a:solidFill>
                <a:latin typeface="Verdana"/>
                <a:cs typeface="Verdana"/>
              </a:rPr>
              <a:t>d</a:t>
            </a:r>
            <a:r>
              <a:rPr sz="1200" spc="-7" dirty="0">
                <a:solidFill>
                  <a:srgbClr val="001864"/>
                </a:solidFill>
                <a:latin typeface="Verdana"/>
                <a:cs typeface="Verdana"/>
              </a:rPr>
              <a:t>ate (base</a:t>
            </a:r>
            <a:r>
              <a:rPr sz="1200" dirty="0">
                <a:solidFill>
                  <a:srgbClr val="001864"/>
                </a:solidFill>
                <a:latin typeface="Verdana"/>
                <a:cs typeface="Verdana"/>
              </a:rPr>
              <a:t>li</a:t>
            </a:r>
            <a:r>
              <a:rPr sz="1200" spc="-27" dirty="0">
                <a:solidFill>
                  <a:srgbClr val="001864"/>
                </a:solidFill>
                <a:latin typeface="Verdana"/>
                <a:cs typeface="Verdana"/>
              </a:rPr>
              <a:t>n</a:t>
            </a:r>
            <a:r>
              <a:rPr sz="1200" spc="-13" dirty="0">
                <a:solidFill>
                  <a:srgbClr val="001864"/>
                </a:solidFill>
                <a:latin typeface="Verdana"/>
                <a:cs typeface="Verdana"/>
              </a:rPr>
              <a:t>e</a:t>
            </a:r>
            <a:r>
              <a:rPr sz="1200" dirty="0">
                <a:solidFill>
                  <a:srgbClr val="001864"/>
                </a:solidFill>
                <a:latin typeface="Verdana"/>
                <a:cs typeface="Verdana"/>
              </a:rPr>
              <a:t>)</a:t>
            </a:r>
            <a:endParaRPr sz="1200">
              <a:solidFill>
                <a:prstClr val="black"/>
              </a:solidFill>
              <a:latin typeface="Verdana"/>
              <a:cs typeface="Verdana"/>
            </a:endParaRPr>
          </a:p>
        </p:txBody>
      </p:sp>
      <p:sp>
        <p:nvSpPr>
          <p:cNvPr id="27" name="object 27"/>
          <p:cNvSpPr/>
          <p:nvPr/>
        </p:nvSpPr>
        <p:spPr>
          <a:xfrm>
            <a:off x="5816429" y="3738540"/>
            <a:ext cx="101600" cy="237067"/>
          </a:xfrm>
          <a:custGeom>
            <a:avLst/>
            <a:gdLst/>
            <a:ahLst/>
            <a:cxnLst/>
            <a:rect l="l" t="t" r="r" b="b"/>
            <a:pathLst>
              <a:path w="76200" h="177800">
                <a:moveTo>
                  <a:pt x="50800" y="63500"/>
                </a:moveTo>
                <a:lnTo>
                  <a:pt x="25400" y="63500"/>
                </a:lnTo>
                <a:lnTo>
                  <a:pt x="25400" y="177419"/>
                </a:lnTo>
                <a:lnTo>
                  <a:pt x="50800" y="177419"/>
                </a:lnTo>
                <a:lnTo>
                  <a:pt x="50800" y="63500"/>
                </a:lnTo>
                <a:close/>
              </a:path>
              <a:path w="76200" h="177800">
                <a:moveTo>
                  <a:pt x="38100" y="0"/>
                </a:moveTo>
                <a:lnTo>
                  <a:pt x="0" y="76200"/>
                </a:lnTo>
                <a:lnTo>
                  <a:pt x="25400" y="76200"/>
                </a:lnTo>
                <a:lnTo>
                  <a:pt x="25400" y="63500"/>
                </a:lnTo>
                <a:lnTo>
                  <a:pt x="69850" y="63500"/>
                </a:lnTo>
                <a:lnTo>
                  <a:pt x="38100" y="0"/>
                </a:lnTo>
                <a:close/>
              </a:path>
              <a:path w="76200" h="177800">
                <a:moveTo>
                  <a:pt x="69850" y="63500"/>
                </a:moveTo>
                <a:lnTo>
                  <a:pt x="50800" y="63500"/>
                </a:lnTo>
                <a:lnTo>
                  <a:pt x="50800" y="76200"/>
                </a:lnTo>
                <a:lnTo>
                  <a:pt x="76200" y="76200"/>
                </a:lnTo>
                <a:lnTo>
                  <a:pt x="69850" y="63500"/>
                </a:lnTo>
                <a:close/>
              </a:path>
            </a:pathLst>
          </a:custGeom>
          <a:solidFill>
            <a:srgbClr val="001864"/>
          </a:solidFill>
        </p:spPr>
        <p:txBody>
          <a:bodyPr wrap="square" lIns="0" tIns="0" rIns="0" bIns="0" rtlCol="0"/>
          <a:lstStyle/>
          <a:p>
            <a:pPr defTabSz="1219170"/>
            <a:endParaRPr sz="2400">
              <a:solidFill>
                <a:prstClr val="black"/>
              </a:solidFill>
              <a:latin typeface="Calibri"/>
            </a:endParaRPr>
          </a:p>
        </p:txBody>
      </p:sp>
      <p:sp>
        <p:nvSpPr>
          <p:cNvPr id="28" name="object 28"/>
          <p:cNvSpPr txBox="1"/>
          <p:nvPr/>
        </p:nvSpPr>
        <p:spPr>
          <a:xfrm>
            <a:off x="5102013" y="4034448"/>
            <a:ext cx="847513" cy="369332"/>
          </a:xfrm>
          <a:prstGeom prst="rect">
            <a:avLst/>
          </a:prstGeom>
        </p:spPr>
        <p:txBody>
          <a:bodyPr vert="horz" wrap="square" lIns="0" tIns="0" rIns="0" bIns="0" rtlCol="0">
            <a:spAutoFit/>
          </a:bodyPr>
          <a:lstStyle/>
          <a:p>
            <a:pPr marL="16933" marR="6773" indent="44026" defTabSz="1219170"/>
            <a:r>
              <a:rPr sz="1200" spc="-13" dirty="0">
                <a:solidFill>
                  <a:srgbClr val="001864"/>
                </a:solidFill>
                <a:latin typeface="Verdana"/>
                <a:cs typeface="Verdana"/>
              </a:rPr>
              <a:t>6</a:t>
            </a:r>
            <a:r>
              <a:rPr sz="1200" spc="-7" dirty="0">
                <a:solidFill>
                  <a:srgbClr val="001864"/>
                </a:solidFill>
                <a:latin typeface="Verdana"/>
                <a:cs typeface="Verdana"/>
              </a:rPr>
              <a:t> </a:t>
            </a:r>
            <a:r>
              <a:rPr sz="1200" spc="-13" dirty="0">
                <a:solidFill>
                  <a:srgbClr val="001864"/>
                </a:solidFill>
                <a:latin typeface="Verdana"/>
                <a:cs typeface="Verdana"/>
              </a:rPr>
              <a:t>m</a:t>
            </a:r>
            <a:r>
              <a:rPr sz="1200" spc="-7" dirty="0">
                <a:solidFill>
                  <a:srgbClr val="001864"/>
                </a:solidFill>
                <a:latin typeface="Verdana"/>
                <a:cs typeface="Verdana"/>
              </a:rPr>
              <a:t>o</a:t>
            </a:r>
            <a:r>
              <a:rPr sz="1200" spc="-27" dirty="0">
                <a:solidFill>
                  <a:srgbClr val="001864"/>
                </a:solidFill>
                <a:latin typeface="Verdana"/>
                <a:cs typeface="Verdana"/>
              </a:rPr>
              <a:t>n</a:t>
            </a:r>
            <a:r>
              <a:rPr sz="1200" dirty="0">
                <a:solidFill>
                  <a:srgbClr val="001864"/>
                </a:solidFill>
                <a:latin typeface="Verdana"/>
                <a:cs typeface="Verdana"/>
              </a:rPr>
              <a:t>t</a:t>
            </a:r>
            <a:r>
              <a:rPr sz="1200" spc="-27" dirty="0">
                <a:solidFill>
                  <a:srgbClr val="001864"/>
                </a:solidFill>
                <a:latin typeface="Verdana"/>
                <a:cs typeface="Verdana"/>
              </a:rPr>
              <a:t>h</a:t>
            </a:r>
            <a:r>
              <a:rPr sz="1200" spc="-7" dirty="0">
                <a:solidFill>
                  <a:srgbClr val="001864"/>
                </a:solidFill>
                <a:latin typeface="Verdana"/>
                <a:cs typeface="Verdana"/>
              </a:rPr>
              <a:t>s </a:t>
            </a:r>
            <a:r>
              <a:rPr sz="1200" dirty="0">
                <a:solidFill>
                  <a:srgbClr val="001864"/>
                </a:solidFill>
                <a:latin typeface="Verdana"/>
                <a:cs typeface="Verdana"/>
              </a:rPr>
              <a:t>p</a:t>
            </a:r>
            <a:r>
              <a:rPr sz="1200" spc="-13" dirty="0">
                <a:solidFill>
                  <a:srgbClr val="001864"/>
                </a:solidFill>
                <a:latin typeface="Verdana"/>
                <a:cs typeface="Verdana"/>
              </a:rPr>
              <a:t>o</a:t>
            </a:r>
            <a:r>
              <a:rPr sz="1200" dirty="0">
                <a:solidFill>
                  <a:srgbClr val="001864"/>
                </a:solidFill>
                <a:latin typeface="Verdana"/>
                <a:cs typeface="Verdana"/>
              </a:rPr>
              <a:t>s</a:t>
            </a:r>
            <a:r>
              <a:rPr sz="1200" spc="7" dirty="0">
                <a:solidFill>
                  <a:srgbClr val="001864"/>
                </a:solidFill>
                <a:latin typeface="Verdana"/>
                <a:cs typeface="Verdana"/>
              </a:rPr>
              <a:t>t</a:t>
            </a:r>
            <a:r>
              <a:rPr sz="1200" spc="-7" dirty="0">
                <a:solidFill>
                  <a:srgbClr val="001864"/>
                </a:solidFill>
                <a:latin typeface="Verdana"/>
                <a:cs typeface="Verdana"/>
              </a:rPr>
              <a:t>-</a:t>
            </a:r>
            <a:r>
              <a:rPr sz="1200" dirty="0">
                <a:solidFill>
                  <a:srgbClr val="001864"/>
                </a:solidFill>
                <a:latin typeface="Verdana"/>
                <a:cs typeface="Verdana"/>
              </a:rPr>
              <a:t>i</a:t>
            </a:r>
            <a:r>
              <a:rPr sz="1200" spc="-27" dirty="0">
                <a:solidFill>
                  <a:srgbClr val="001864"/>
                </a:solidFill>
                <a:latin typeface="Verdana"/>
                <a:cs typeface="Verdana"/>
              </a:rPr>
              <a:t>n</a:t>
            </a:r>
            <a:r>
              <a:rPr sz="1200" dirty="0">
                <a:solidFill>
                  <a:srgbClr val="001864"/>
                </a:solidFill>
                <a:latin typeface="Verdana"/>
                <a:cs typeface="Verdana"/>
              </a:rPr>
              <a:t>d</a:t>
            </a:r>
            <a:r>
              <a:rPr sz="1200" spc="-13" dirty="0">
                <a:solidFill>
                  <a:srgbClr val="001864"/>
                </a:solidFill>
                <a:latin typeface="Verdana"/>
                <a:cs typeface="Verdana"/>
              </a:rPr>
              <a:t>ex</a:t>
            </a:r>
            <a:endParaRPr sz="1200">
              <a:solidFill>
                <a:prstClr val="black"/>
              </a:solidFill>
              <a:latin typeface="Verdana"/>
              <a:cs typeface="Verdana"/>
            </a:endParaRPr>
          </a:p>
        </p:txBody>
      </p:sp>
      <p:sp>
        <p:nvSpPr>
          <p:cNvPr id="29" name="object 29"/>
          <p:cNvSpPr txBox="1"/>
          <p:nvPr/>
        </p:nvSpPr>
        <p:spPr>
          <a:xfrm>
            <a:off x="395968" y="4555416"/>
            <a:ext cx="5065605" cy="974369"/>
          </a:xfrm>
          <a:prstGeom prst="rect">
            <a:avLst/>
          </a:prstGeom>
        </p:spPr>
        <p:txBody>
          <a:bodyPr vert="horz" wrap="square" lIns="0" tIns="0" rIns="0" bIns="0" rtlCol="0">
            <a:spAutoFit/>
          </a:bodyPr>
          <a:lstStyle/>
          <a:p>
            <a:pPr marL="25399" defTabSz="1219170"/>
            <a:r>
              <a:rPr lang="ru-RU" sz="1333" b="1" spc="-13" dirty="0">
                <a:solidFill>
                  <a:srgbClr val="001864"/>
                </a:solidFill>
                <a:latin typeface="Verdana"/>
                <a:cs typeface="Verdana"/>
              </a:rPr>
              <a:t>Первичная конечная точка</a:t>
            </a:r>
            <a:endParaRPr sz="1333" dirty="0">
              <a:solidFill>
                <a:prstClr val="black"/>
              </a:solidFill>
              <a:latin typeface="Verdana"/>
              <a:cs typeface="Verdana"/>
            </a:endParaRPr>
          </a:p>
          <a:p>
            <a:pPr marL="378451" marR="391150" indent="-353051" defTabSz="1219170">
              <a:spcBef>
                <a:spcPts val="320"/>
              </a:spcBef>
              <a:buClr>
                <a:srgbClr val="001864"/>
              </a:buClr>
              <a:buFont typeface="Verdana"/>
              <a:buChar char="•"/>
              <a:tabLst>
                <a:tab pos="379297" algn="l"/>
              </a:tabLst>
            </a:pPr>
            <a:r>
              <a:rPr lang="ru-RU" sz="1333" spc="-20" dirty="0">
                <a:solidFill>
                  <a:srgbClr val="001864"/>
                </a:solidFill>
                <a:latin typeface="Verdana"/>
                <a:cs typeface="Verdana"/>
              </a:rPr>
              <a:t>Динамика </a:t>
            </a:r>
            <a:r>
              <a:rPr sz="1333" spc="-20" dirty="0">
                <a:solidFill>
                  <a:srgbClr val="001864"/>
                </a:solidFill>
                <a:latin typeface="Verdana"/>
                <a:cs typeface="Verdana"/>
              </a:rPr>
              <a:t>H</a:t>
            </a:r>
            <a:r>
              <a:rPr sz="1333" spc="-13" dirty="0">
                <a:solidFill>
                  <a:srgbClr val="001864"/>
                </a:solidFill>
                <a:latin typeface="Verdana"/>
                <a:cs typeface="Verdana"/>
              </a:rPr>
              <a:t>b</a:t>
            </a:r>
            <a:r>
              <a:rPr sz="1333" dirty="0">
                <a:solidFill>
                  <a:srgbClr val="001864"/>
                </a:solidFill>
                <a:latin typeface="Verdana"/>
                <a:cs typeface="Verdana"/>
              </a:rPr>
              <a:t>A</a:t>
            </a:r>
            <a:r>
              <a:rPr sz="1300" spc="20" baseline="-21367" dirty="0">
                <a:solidFill>
                  <a:srgbClr val="001864"/>
                </a:solidFill>
                <a:latin typeface="Verdana"/>
                <a:cs typeface="Verdana"/>
              </a:rPr>
              <a:t>1c</a:t>
            </a:r>
            <a:r>
              <a:rPr sz="1300" baseline="-21367" dirty="0">
                <a:solidFill>
                  <a:srgbClr val="001864"/>
                </a:solidFill>
                <a:latin typeface="Verdana"/>
                <a:cs typeface="Verdana"/>
              </a:rPr>
              <a:t> </a:t>
            </a:r>
            <a:r>
              <a:rPr sz="1300" spc="-229" baseline="-21367" dirty="0">
                <a:solidFill>
                  <a:srgbClr val="001864"/>
                </a:solidFill>
                <a:latin typeface="Verdana"/>
                <a:cs typeface="Verdana"/>
              </a:rPr>
              <a:t> </a:t>
            </a:r>
            <a:r>
              <a:rPr lang="ru-RU" sz="1333" spc="-7" dirty="0">
                <a:solidFill>
                  <a:srgbClr val="001864"/>
                </a:solidFill>
                <a:latin typeface="Verdana"/>
                <a:cs typeface="Verdana"/>
              </a:rPr>
              <a:t>в течении 6 мес наблюдения</a:t>
            </a:r>
            <a:endParaRPr sz="1333" dirty="0">
              <a:solidFill>
                <a:prstClr val="black"/>
              </a:solidFill>
              <a:latin typeface="Verdana"/>
              <a:cs typeface="Verdana"/>
            </a:endParaRPr>
          </a:p>
          <a:p>
            <a:pPr marL="16933" defTabSz="1219170">
              <a:spcBef>
                <a:spcPts val="593"/>
              </a:spcBef>
            </a:pPr>
            <a:r>
              <a:rPr lang="ru-RU" sz="1333" b="1" spc="-20" dirty="0">
                <a:solidFill>
                  <a:srgbClr val="001864"/>
                </a:solidFill>
                <a:latin typeface="Verdana"/>
                <a:cs typeface="Verdana"/>
              </a:rPr>
              <a:t>Вторичная конечная точка</a:t>
            </a:r>
            <a:r>
              <a:rPr sz="1333" b="1" spc="-20" dirty="0">
                <a:solidFill>
                  <a:srgbClr val="001864"/>
                </a:solidFill>
                <a:latin typeface="Verdana"/>
                <a:cs typeface="Verdana"/>
              </a:rPr>
              <a:t>:</a:t>
            </a:r>
            <a:endParaRPr sz="1333" dirty="0">
              <a:solidFill>
                <a:prstClr val="black"/>
              </a:solidFill>
              <a:latin typeface="Verdana"/>
              <a:cs typeface="Verdana"/>
            </a:endParaRPr>
          </a:p>
          <a:p>
            <a:pPr marL="369984" marR="6773" indent="-353051" defTabSz="1219170">
              <a:spcBef>
                <a:spcPts val="320"/>
              </a:spcBef>
              <a:buClr>
                <a:srgbClr val="001864"/>
              </a:buClr>
              <a:buFont typeface="Verdana"/>
              <a:buChar char="•"/>
              <a:tabLst>
                <a:tab pos="370831" algn="l"/>
              </a:tabLst>
            </a:pPr>
            <a:r>
              <a:rPr lang="ru-RU" sz="1333" spc="-13" dirty="0">
                <a:solidFill>
                  <a:srgbClr val="001864"/>
                </a:solidFill>
                <a:latin typeface="Verdana"/>
                <a:cs typeface="Verdana"/>
              </a:rPr>
              <a:t>Частота гипо</a:t>
            </a:r>
            <a:endParaRPr sz="1333" dirty="0">
              <a:solidFill>
                <a:prstClr val="black"/>
              </a:solidFill>
              <a:latin typeface="Verdana"/>
              <a:cs typeface="Verdana"/>
            </a:endParaRPr>
          </a:p>
        </p:txBody>
      </p:sp>
      <p:graphicFrame>
        <p:nvGraphicFramePr>
          <p:cNvPr id="7" name="object 7"/>
          <p:cNvGraphicFramePr>
            <a:graphicFrameLocks noGrp="1"/>
          </p:cNvGraphicFramePr>
          <p:nvPr>
            <p:extLst>
              <p:ext uri="{D42A27DB-BD31-4B8C-83A1-F6EECF244321}">
                <p14:modId xmlns:p14="http://schemas.microsoft.com/office/powerpoint/2010/main" val="252941496"/>
              </p:ext>
            </p:extLst>
          </p:nvPr>
        </p:nvGraphicFramePr>
        <p:xfrm>
          <a:off x="6294967" y="2184400"/>
          <a:ext cx="5471667" cy="2432637"/>
        </p:xfrm>
        <a:graphic>
          <a:graphicData uri="http://schemas.openxmlformats.org/drawingml/2006/table">
            <a:tbl>
              <a:tblPr firstRow="1" bandRow="1">
                <a:tableStyleId>{2D5ABB26-0587-4C30-8999-92F81FD0307C}</a:tableStyleId>
              </a:tblPr>
              <a:tblGrid>
                <a:gridCol w="2597242">
                  <a:extLst>
                    <a:ext uri="{9D8B030D-6E8A-4147-A177-3AD203B41FA5}">
                      <a16:colId xmlns:a16="http://schemas.microsoft.com/office/drawing/2014/main" val="20000"/>
                    </a:ext>
                  </a:extLst>
                </a:gridCol>
                <a:gridCol w="1497495">
                  <a:extLst>
                    <a:ext uri="{9D8B030D-6E8A-4147-A177-3AD203B41FA5}">
                      <a16:colId xmlns:a16="http://schemas.microsoft.com/office/drawing/2014/main" val="20001"/>
                    </a:ext>
                  </a:extLst>
                </a:gridCol>
                <a:gridCol w="1376930">
                  <a:extLst>
                    <a:ext uri="{9D8B030D-6E8A-4147-A177-3AD203B41FA5}">
                      <a16:colId xmlns:a16="http://schemas.microsoft.com/office/drawing/2014/main" val="20002"/>
                    </a:ext>
                  </a:extLst>
                </a:gridCol>
              </a:tblGrid>
              <a:tr h="397256">
                <a:tc>
                  <a:txBody>
                    <a:bodyPr/>
                    <a:lstStyle/>
                    <a:p>
                      <a:endParaRPr sz="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1864"/>
                    </a:solidFill>
                  </a:tcPr>
                </a:tc>
                <a:tc>
                  <a:txBody>
                    <a:bodyPr/>
                    <a:lstStyle/>
                    <a:p>
                      <a:pPr marL="299720">
                        <a:lnSpc>
                          <a:spcPct val="100000"/>
                        </a:lnSpc>
                      </a:pPr>
                      <a:r>
                        <a:rPr lang="ru-RU" sz="1300" b="1" dirty="0">
                          <a:solidFill>
                            <a:srgbClr val="FFFFFF"/>
                          </a:solidFill>
                          <a:latin typeface="Verdana"/>
                          <a:cs typeface="Verdana"/>
                        </a:rPr>
                        <a:t>Тресиба</a:t>
                      </a:r>
                      <a:r>
                        <a:rPr sz="1300" b="1" baseline="25641" dirty="0">
                          <a:solidFill>
                            <a:srgbClr val="FFFFFF"/>
                          </a:solidFill>
                          <a:latin typeface="Verdana"/>
                          <a:cs typeface="Verdana"/>
                        </a:rPr>
                        <a:t>®</a:t>
                      </a:r>
                      <a:endParaRPr sz="1300" baseline="25641"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1864"/>
                    </a:solidFill>
                  </a:tcPr>
                </a:tc>
                <a:tc>
                  <a:txBody>
                    <a:bodyPr/>
                    <a:lstStyle/>
                    <a:p>
                      <a:pPr marL="210820">
                        <a:lnSpc>
                          <a:spcPct val="100000"/>
                        </a:lnSpc>
                      </a:pPr>
                      <a:r>
                        <a:rPr lang="ru-RU" sz="1300" b="1" spc="-5" dirty="0">
                          <a:solidFill>
                            <a:srgbClr val="FFFFFF"/>
                          </a:solidFill>
                          <a:latin typeface="Verdana"/>
                          <a:cs typeface="Verdana"/>
                        </a:rPr>
                        <a:t>Туджео</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1864"/>
                    </a:solidFill>
                  </a:tcPr>
                </a:tc>
                <a:extLst>
                  <a:ext uri="{0D108BD9-81ED-4DB2-BD59-A6C34878D82A}">
                    <a16:rowId xmlns:a16="http://schemas.microsoft.com/office/drawing/2014/main" val="10000"/>
                  </a:ext>
                </a:extLst>
              </a:tr>
              <a:tr h="370500">
                <a:tc>
                  <a:txBody>
                    <a:bodyPr/>
                    <a:lstStyle/>
                    <a:p>
                      <a:pPr marL="85725">
                        <a:lnSpc>
                          <a:spcPct val="100000"/>
                        </a:lnSpc>
                      </a:pPr>
                      <a:r>
                        <a:rPr lang="ru-RU" sz="1300" dirty="0">
                          <a:solidFill>
                            <a:srgbClr val="001864"/>
                          </a:solidFill>
                          <a:latin typeface="Verdana"/>
                          <a:cs typeface="Verdana"/>
                        </a:rPr>
                        <a:t>Количество пациентов</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DFDED7"/>
                      </a:solidFill>
                      <a:prstDash val="solid"/>
                    </a:lnB>
                    <a:solidFill>
                      <a:srgbClr val="F3F3EF"/>
                    </a:solidFill>
                  </a:tcPr>
                </a:tc>
                <a:tc>
                  <a:txBody>
                    <a:bodyPr/>
                    <a:lstStyle/>
                    <a:p>
                      <a:pPr marL="1270" algn="ctr">
                        <a:lnSpc>
                          <a:spcPct val="100000"/>
                        </a:lnSpc>
                      </a:pPr>
                      <a:r>
                        <a:rPr sz="1300" dirty="0">
                          <a:solidFill>
                            <a:srgbClr val="001864"/>
                          </a:solidFill>
                          <a:latin typeface="Verdana"/>
                          <a:cs typeface="Verdana"/>
                        </a:rPr>
                        <a:t>2,028</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DFDED7"/>
                      </a:solidFill>
                      <a:prstDash val="solid"/>
                    </a:lnB>
                    <a:solidFill>
                      <a:srgbClr val="F3F3EF"/>
                    </a:solidFill>
                  </a:tcPr>
                </a:tc>
                <a:tc>
                  <a:txBody>
                    <a:bodyPr/>
                    <a:lstStyle/>
                    <a:p>
                      <a:pPr marL="1270" algn="ctr">
                        <a:lnSpc>
                          <a:spcPct val="100000"/>
                        </a:lnSpc>
                      </a:pPr>
                      <a:r>
                        <a:rPr sz="1300" dirty="0">
                          <a:solidFill>
                            <a:srgbClr val="001864"/>
                          </a:solidFill>
                          <a:latin typeface="Verdana"/>
                          <a:cs typeface="Verdana"/>
                        </a:rPr>
                        <a:t>2,028</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DFDED7"/>
                      </a:solidFill>
                      <a:prstDash val="solid"/>
                    </a:lnB>
                    <a:solidFill>
                      <a:srgbClr val="F3F3EF"/>
                    </a:solidFill>
                  </a:tcPr>
                </a:tc>
                <a:extLst>
                  <a:ext uri="{0D108BD9-81ED-4DB2-BD59-A6C34878D82A}">
                    <a16:rowId xmlns:a16="http://schemas.microsoft.com/office/drawing/2014/main" val="10001"/>
                  </a:ext>
                </a:extLst>
              </a:tr>
              <a:tr h="387433">
                <a:tc>
                  <a:txBody>
                    <a:bodyPr/>
                    <a:lstStyle/>
                    <a:p>
                      <a:pPr marL="85725">
                        <a:lnSpc>
                          <a:spcPct val="100000"/>
                        </a:lnSpc>
                      </a:pPr>
                      <a:r>
                        <a:rPr lang="ru-RU" sz="1300" dirty="0">
                          <a:solidFill>
                            <a:srgbClr val="001864"/>
                          </a:solidFill>
                          <a:latin typeface="Verdana"/>
                          <a:cs typeface="Verdana"/>
                        </a:rPr>
                        <a:t>Мужской пол</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8F8F8"/>
                    </a:solidFill>
                  </a:tcPr>
                </a:tc>
                <a:tc>
                  <a:txBody>
                    <a:bodyPr/>
                    <a:lstStyle/>
                    <a:p>
                      <a:pPr marL="1270" algn="ctr">
                        <a:lnSpc>
                          <a:spcPct val="100000"/>
                        </a:lnSpc>
                      </a:pPr>
                      <a:r>
                        <a:rPr sz="1300" dirty="0">
                          <a:solidFill>
                            <a:srgbClr val="001864"/>
                          </a:solidFill>
                          <a:latin typeface="Verdana"/>
                          <a:cs typeface="Verdana"/>
                        </a:rPr>
                        <a:t>52%</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8F8F8"/>
                    </a:solidFill>
                  </a:tcPr>
                </a:tc>
                <a:tc>
                  <a:txBody>
                    <a:bodyPr/>
                    <a:lstStyle/>
                    <a:p>
                      <a:pPr marL="1270" algn="ctr">
                        <a:lnSpc>
                          <a:spcPct val="100000"/>
                        </a:lnSpc>
                      </a:pPr>
                      <a:r>
                        <a:rPr sz="1300" dirty="0">
                          <a:solidFill>
                            <a:srgbClr val="001864"/>
                          </a:solidFill>
                          <a:latin typeface="Verdana"/>
                          <a:cs typeface="Verdana"/>
                        </a:rPr>
                        <a:t>52%</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8F8F8"/>
                    </a:solidFill>
                  </a:tcPr>
                </a:tc>
                <a:extLst>
                  <a:ext uri="{0D108BD9-81ED-4DB2-BD59-A6C34878D82A}">
                    <a16:rowId xmlns:a16="http://schemas.microsoft.com/office/drawing/2014/main" val="10002"/>
                  </a:ext>
                </a:extLst>
              </a:tr>
              <a:tr h="387433">
                <a:tc>
                  <a:txBody>
                    <a:bodyPr/>
                    <a:lstStyle/>
                    <a:p>
                      <a:pPr marL="85725">
                        <a:lnSpc>
                          <a:spcPct val="100000"/>
                        </a:lnSpc>
                      </a:pPr>
                      <a:r>
                        <a:rPr lang="ru-RU" sz="1300" dirty="0">
                          <a:solidFill>
                            <a:srgbClr val="001864"/>
                          </a:solidFill>
                          <a:latin typeface="Verdana"/>
                          <a:cs typeface="Verdana"/>
                        </a:rPr>
                        <a:t>Исходный </a:t>
                      </a:r>
                      <a:r>
                        <a:rPr sz="1300" spc="10" dirty="0">
                          <a:solidFill>
                            <a:srgbClr val="001864"/>
                          </a:solidFill>
                          <a:latin typeface="Verdana"/>
                          <a:cs typeface="Verdana"/>
                        </a:rPr>
                        <a:t> </a:t>
                      </a:r>
                      <a:r>
                        <a:rPr sz="1300" spc="-5" dirty="0">
                          <a:solidFill>
                            <a:srgbClr val="001864"/>
                          </a:solidFill>
                          <a:latin typeface="Verdana"/>
                          <a:cs typeface="Verdana"/>
                        </a:rPr>
                        <a:t>H</a:t>
                      </a:r>
                      <a:r>
                        <a:rPr sz="1300" dirty="0">
                          <a:solidFill>
                            <a:srgbClr val="001864"/>
                          </a:solidFill>
                          <a:latin typeface="Verdana"/>
                          <a:cs typeface="Verdana"/>
                        </a:rPr>
                        <a:t>b</a:t>
                      </a:r>
                      <a:r>
                        <a:rPr sz="1300" spc="5" dirty="0">
                          <a:solidFill>
                            <a:srgbClr val="001864"/>
                          </a:solidFill>
                          <a:latin typeface="Verdana"/>
                          <a:cs typeface="Verdana"/>
                        </a:rPr>
                        <a:t>A</a:t>
                      </a:r>
                      <a:r>
                        <a:rPr sz="1300" baseline="-21367" dirty="0">
                          <a:solidFill>
                            <a:srgbClr val="001864"/>
                          </a:solidFill>
                          <a:latin typeface="Verdana"/>
                          <a:cs typeface="Verdana"/>
                        </a:rPr>
                        <a:t>1c</a:t>
                      </a:r>
                      <a:endParaRPr sz="1300" baseline="-21367"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3F3EF"/>
                    </a:solidFill>
                  </a:tcPr>
                </a:tc>
                <a:tc>
                  <a:txBody>
                    <a:bodyPr/>
                    <a:lstStyle/>
                    <a:p>
                      <a:pPr marL="635" algn="ctr">
                        <a:lnSpc>
                          <a:spcPct val="100000"/>
                        </a:lnSpc>
                      </a:pPr>
                      <a:r>
                        <a:rPr sz="1300" dirty="0">
                          <a:solidFill>
                            <a:srgbClr val="001864"/>
                          </a:solidFill>
                          <a:latin typeface="Verdana"/>
                          <a:cs typeface="Verdana"/>
                        </a:rPr>
                        <a:t>9.6%</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3F3EF"/>
                    </a:solidFill>
                  </a:tcPr>
                </a:tc>
                <a:tc>
                  <a:txBody>
                    <a:bodyPr/>
                    <a:lstStyle/>
                    <a:p>
                      <a:pPr marL="635" algn="ctr">
                        <a:lnSpc>
                          <a:spcPct val="100000"/>
                        </a:lnSpc>
                      </a:pPr>
                      <a:r>
                        <a:rPr sz="1300" dirty="0">
                          <a:solidFill>
                            <a:srgbClr val="001864"/>
                          </a:solidFill>
                          <a:latin typeface="Verdana"/>
                          <a:cs typeface="Verdana"/>
                        </a:rPr>
                        <a:t>9.5%</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3F3EF"/>
                    </a:solidFill>
                  </a:tcPr>
                </a:tc>
                <a:extLst>
                  <a:ext uri="{0D108BD9-81ED-4DB2-BD59-A6C34878D82A}">
                    <a16:rowId xmlns:a16="http://schemas.microsoft.com/office/drawing/2014/main" val="10003"/>
                  </a:ext>
                </a:extLst>
              </a:tr>
              <a:tr h="502412">
                <a:tc>
                  <a:txBody>
                    <a:bodyPr/>
                    <a:lstStyle/>
                    <a:p>
                      <a:pPr marL="85725" marR="646430">
                        <a:lnSpc>
                          <a:spcPct val="100000"/>
                        </a:lnSpc>
                      </a:pPr>
                      <a:r>
                        <a:rPr lang="ru-RU" sz="1300" dirty="0">
                          <a:solidFill>
                            <a:srgbClr val="001864"/>
                          </a:solidFill>
                          <a:latin typeface="Verdana"/>
                          <a:cs typeface="Verdana"/>
                        </a:rPr>
                        <a:t>Продолжительность СД2</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8F8F8"/>
                    </a:solidFill>
                  </a:tcPr>
                </a:tc>
                <a:tc>
                  <a:txBody>
                    <a:bodyPr/>
                    <a:lstStyle/>
                    <a:p>
                      <a:pPr marL="1270" algn="ctr">
                        <a:lnSpc>
                          <a:spcPct val="100000"/>
                        </a:lnSpc>
                      </a:pPr>
                      <a:r>
                        <a:rPr sz="1300" dirty="0">
                          <a:solidFill>
                            <a:srgbClr val="001864"/>
                          </a:solidFill>
                          <a:latin typeface="Verdana"/>
                          <a:cs typeface="Verdana"/>
                        </a:rPr>
                        <a:t>4.8</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8F8F8"/>
                    </a:solidFill>
                  </a:tcPr>
                </a:tc>
                <a:tc>
                  <a:txBody>
                    <a:bodyPr/>
                    <a:lstStyle/>
                    <a:p>
                      <a:pPr marL="1905" algn="ctr">
                        <a:lnSpc>
                          <a:spcPct val="100000"/>
                        </a:lnSpc>
                      </a:pPr>
                      <a:r>
                        <a:rPr sz="1300" dirty="0">
                          <a:solidFill>
                            <a:srgbClr val="001864"/>
                          </a:solidFill>
                          <a:latin typeface="Verdana"/>
                          <a:cs typeface="Verdana"/>
                        </a:rPr>
                        <a:t>4.8</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DFDED7"/>
                      </a:solidFill>
                      <a:prstDash val="solid"/>
                    </a:lnB>
                    <a:solidFill>
                      <a:srgbClr val="F8F8F8"/>
                    </a:solidFill>
                  </a:tcPr>
                </a:tc>
                <a:extLst>
                  <a:ext uri="{0D108BD9-81ED-4DB2-BD59-A6C34878D82A}">
                    <a16:rowId xmlns:a16="http://schemas.microsoft.com/office/drawing/2014/main" val="10004"/>
                  </a:ext>
                </a:extLst>
              </a:tr>
              <a:tr h="387603">
                <a:tc>
                  <a:txBody>
                    <a:bodyPr/>
                    <a:lstStyle/>
                    <a:p>
                      <a:pPr marL="85725">
                        <a:lnSpc>
                          <a:spcPct val="100000"/>
                        </a:lnSpc>
                      </a:pPr>
                      <a:r>
                        <a:rPr lang="ru-RU" sz="1300" dirty="0">
                          <a:solidFill>
                            <a:srgbClr val="001864"/>
                          </a:solidFill>
                          <a:latin typeface="Verdana"/>
                          <a:cs typeface="Verdana"/>
                        </a:rPr>
                        <a:t>ИМТ </a:t>
                      </a:r>
                      <a:r>
                        <a:rPr sz="1300" dirty="0">
                          <a:solidFill>
                            <a:srgbClr val="001864"/>
                          </a:solidFill>
                          <a:latin typeface="Verdana"/>
                          <a:cs typeface="Verdana"/>
                        </a:rPr>
                        <a:t>(kg/</a:t>
                      </a:r>
                      <a:r>
                        <a:rPr sz="1300" spc="10" dirty="0">
                          <a:solidFill>
                            <a:srgbClr val="001864"/>
                          </a:solidFill>
                          <a:latin typeface="Verdana"/>
                          <a:cs typeface="Verdana"/>
                        </a:rPr>
                        <a:t>m</a:t>
                      </a:r>
                      <a:r>
                        <a:rPr sz="1300" baseline="25641" dirty="0">
                          <a:solidFill>
                            <a:srgbClr val="001864"/>
                          </a:solidFill>
                          <a:latin typeface="Verdana"/>
                          <a:cs typeface="Verdana"/>
                        </a:rPr>
                        <a:t>2</a:t>
                      </a:r>
                      <a:r>
                        <a:rPr sz="1300" dirty="0">
                          <a:solidFill>
                            <a:srgbClr val="001864"/>
                          </a:solidFill>
                          <a:latin typeface="Verdana"/>
                          <a:cs typeface="Verdana"/>
                        </a:rPr>
                        <a:t>)</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FFFFFF"/>
                      </a:solidFill>
                      <a:prstDash val="solid"/>
                    </a:lnB>
                    <a:solidFill>
                      <a:srgbClr val="F3F3EF"/>
                    </a:solidFill>
                  </a:tcPr>
                </a:tc>
                <a:tc>
                  <a:txBody>
                    <a:bodyPr/>
                    <a:lstStyle/>
                    <a:p>
                      <a:pPr algn="ctr">
                        <a:lnSpc>
                          <a:spcPct val="100000"/>
                        </a:lnSpc>
                      </a:pPr>
                      <a:r>
                        <a:rPr sz="1300" dirty="0">
                          <a:solidFill>
                            <a:srgbClr val="001864"/>
                          </a:solidFill>
                          <a:latin typeface="Verdana"/>
                          <a:cs typeface="Verdana"/>
                        </a:rPr>
                        <a:t>34.0</a:t>
                      </a:r>
                      <a:endParaRPr sz="13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FFFFFF"/>
                      </a:solidFill>
                      <a:prstDash val="solid"/>
                    </a:lnB>
                    <a:solidFill>
                      <a:srgbClr val="F3F3EF"/>
                    </a:solidFill>
                  </a:tcPr>
                </a:tc>
                <a:tc>
                  <a:txBody>
                    <a:bodyPr/>
                    <a:lstStyle/>
                    <a:p>
                      <a:pPr algn="ctr">
                        <a:lnSpc>
                          <a:spcPct val="100000"/>
                        </a:lnSpc>
                      </a:pPr>
                      <a:r>
                        <a:rPr sz="1300" dirty="0">
                          <a:solidFill>
                            <a:srgbClr val="001864"/>
                          </a:solidFill>
                          <a:latin typeface="Verdana"/>
                          <a:cs typeface="Verdana"/>
                        </a:rPr>
                        <a:t>34.7</a:t>
                      </a:r>
                      <a:endParaRPr sz="13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DFDED7"/>
                      </a:solidFill>
                      <a:prstDash val="solid"/>
                    </a:lnT>
                    <a:lnB w="12700">
                      <a:solidFill>
                        <a:srgbClr val="FFFFFF"/>
                      </a:solidFill>
                      <a:prstDash val="solid"/>
                    </a:lnB>
                    <a:solidFill>
                      <a:srgbClr val="F3F3EF"/>
                    </a:solidFill>
                  </a:tcPr>
                </a:tc>
                <a:extLst>
                  <a:ext uri="{0D108BD9-81ED-4DB2-BD59-A6C34878D82A}">
                    <a16:rowId xmlns:a16="http://schemas.microsoft.com/office/drawing/2014/main" val="10005"/>
                  </a:ext>
                </a:extLst>
              </a:tr>
            </a:tbl>
          </a:graphicData>
        </a:graphic>
      </p:graphicFrame>
      <p:sp>
        <p:nvSpPr>
          <p:cNvPr id="31" name="Slide Number Placeholder 30">
            <a:extLst>
              <a:ext uri="{FF2B5EF4-FFF2-40B4-BE49-F238E27FC236}">
                <a16:creationId xmlns:a16="http://schemas.microsoft.com/office/drawing/2014/main" id="{BFD4FCC9-0FF1-4D3F-809C-B28C22B65E67}"/>
              </a:ext>
            </a:extLst>
          </p:cNvPr>
          <p:cNvSpPr>
            <a:spLocks noGrp="1"/>
          </p:cNvSpPr>
          <p:nvPr>
            <p:ph type="sldNum" sz="quarter" idx="12"/>
          </p:nvPr>
        </p:nvSpPr>
        <p:spPr/>
        <p:txBody>
          <a:bodyPr/>
          <a:lstStyle/>
          <a:p>
            <a:fld id="{5F3F9096-8ED8-4F14-8F69-892A89853C22}" type="slidenum">
              <a:rPr lang="ru-RU" smtClean="0"/>
              <a:t>72</a:t>
            </a:fld>
            <a:endParaRPr lang="ru-RU" dirty="0"/>
          </a:p>
        </p:txBody>
      </p:sp>
    </p:spTree>
    <p:extLst>
      <p:ext uri="{BB962C8B-B14F-4D97-AF65-F5344CB8AC3E}">
        <p14:creationId xmlns:p14="http://schemas.microsoft.com/office/powerpoint/2010/main" val="2489074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a:extLst>
              <a:ext uri="{FF2B5EF4-FFF2-40B4-BE49-F238E27FC236}">
                <a16:creationId xmlns:a16="http://schemas.microsoft.com/office/drawing/2014/main" id="{9D48473D-7E39-40D0-A64E-51CC4B64F8FC}"/>
              </a:ext>
            </a:extLst>
          </p:cNvPr>
          <p:cNvGraphicFramePr>
            <a:graphicFrameLocks noChangeAspect="1"/>
          </p:cNvGraphicFramePr>
          <p:nvPr>
            <p:custDataLst>
              <p:tags r:id="rId2"/>
            </p:custDataLst>
            <p:extLst>
              <p:ext uri="{D42A27DB-BD31-4B8C-83A1-F6EECF244321}">
                <p14:modId xmlns:p14="http://schemas.microsoft.com/office/powerpoint/2010/main" val="533187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20" imgW="362" imgH="362" progId="TCLayout.ActiveDocument.1">
                  <p:embed/>
                </p:oleObj>
              </mc:Choice>
              <mc:Fallback>
                <p:oleObj name="think-cell Slide" r:id="rId20" imgW="362" imgH="362" progId="TCLayout.ActiveDocument.1">
                  <p:embed/>
                  <p:pic>
                    <p:nvPicPr>
                      <p:cNvPr id="63" name="Object 62" hidden="1">
                        <a:extLst>
                          <a:ext uri="{FF2B5EF4-FFF2-40B4-BE49-F238E27FC236}">
                            <a16:creationId xmlns:a16="http://schemas.microsoft.com/office/drawing/2014/main" id="{9D48473D-7E39-40D0-A64E-51CC4B64F8F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64" name="Rectangle 63" hidden="1">
            <a:extLst>
              <a:ext uri="{FF2B5EF4-FFF2-40B4-BE49-F238E27FC236}">
                <a16:creationId xmlns:a16="http://schemas.microsoft.com/office/drawing/2014/main" id="{762D17C8-E9EE-4844-8930-9E87B65F73D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sym typeface="+mn-lt"/>
            </a:endParaRPr>
          </a:p>
        </p:txBody>
      </p:sp>
      <p:sp>
        <p:nvSpPr>
          <p:cNvPr id="10" name="object 10"/>
          <p:cNvSpPr txBox="1"/>
          <p:nvPr/>
        </p:nvSpPr>
        <p:spPr>
          <a:xfrm>
            <a:off x="10668170" y="4919049"/>
            <a:ext cx="1472353" cy="189347"/>
          </a:xfrm>
          <a:prstGeom prst="rect">
            <a:avLst/>
          </a:prstGeom>
        </p:spPr>
        <p:txBody>
          <a:bodyPr vert="horz" wrap="square" lIns="0" tIns="0" rIns="0" bIns="0" rtlCol="0">
            <a:spAutoFit/>
          </a:bodyPr>
          <a:lstStyle/>
          <a:p>
            <a:pPr marL="449569" defTabSz="1219170">
              <a:lnSpc>
                <a:spcPts val="1560"/>
              </a:lnSpc>
            </a:pPr>
            <a:r>
              <a:rPr sz="1333" b="1" spc="-13" dirty="0">
                <a:solidFill>
                  <a:srgbClr val="001864"/>
                </a:solidFill>
                <a:latin typeface="Verdana"/>
                <a:cs typeface="Verdana"/>
              </a:rPr>
              <a:t>1</a:t>
            </a:r>
            <a:r>
              <a:rPr sz="1333" b="1" dirty="0">
                <a:solidFill>
                  <a:srgbClr val="001864"/>
                </a:solidFill>
                <a:latin typeface="Verdana"/>
                <a:cs typeface="Verdana"/>
              </a:rPr>
              <a:t>0</a:t>
            </a:r>
            <a:r>
              <a:rPr sz="1333" b="1" spc="-20" dirty="0">
                <a:solidFill>
                  <a:srgbClr val="001864"/>
                </a:solidFill>
                <a:latin typeface="Verdana"/>
                <a:cs typeface="Verdana"/>
              </a:rPr>
              <a:t>.00</a:t>
            </a:r>
            <a:endParaRPr sz="1333">
              <a:solidFill>
                <a:prstClr val="black"/>
              </a:solidFill>
              <a:latin typeface="Verdana"/>
              <a:cs typeface="Verdana"/>
            </a:endParaRPr>
          </a:p>
        </p:txBody>
      </p:sp>
      <p:sp>
        <p:nvSpPr>
          <p:cNvPr id="11" name="object 11"/>
          <p:cNvSpPr txBox="1"/>
          <p:nvPr/>
        </p:nvSpPr>
        <p:spPr>
          <a:xfrm>
            <a:off x="6283961" y="6052450"/>
            <a:ext cx="5331460" cy="123111"/>
          </a:xfrm>
          <a:prstGeom prst="rect">
            <a:avLst/>
          </a:prstGeom>
        </p:spPr>
        <p:txBody>
          <a:bodyPr vert="horz" wrap="square" lIns="0" tIns="0" rIns="0" bIns="0" rtlCol="0">
            <a:spAutoFit/>
          </a:bodyPr>
          <a:lstStyle/>
          <a:p>
            <a:pPr marL="16933" defTabSz="1219170"/>
            <a:r>
              <a:rPr sz="800" spc="-9" baseline="27777" dirty="0">
                <a:solidFill>
                  <a:srgbClr val="001864"/>
                </a:solidFill>
                <a:latin typeface="Verdana"/>
                <a:cs typeface="Verdana"/>
              </a:rPr>
              <a:t>1</a:t>
            </a:r>
            <a:r>
              <a:rPr sz="800" spc="-20" baseline="27777" dirty="0">
                <a:solidFill>
                  <a:srgbClr val="001864"/>
                </a:solidFill>
                <a:latin typeface="Verdana"/>
                <a:cs typeface="Verdana"/>
              </a:rPr>
              <a:t> </a:t>
            </a:r>
            <a:r>
              <a:rPr sz="800" spc="-13" dirty="0">
                <a:solidFill>
                  <a:srgbClr val="001864"/>
                </a:solidFill>
                <a:latin typeface="Verdana"/>
                <a:cs typeface="Verdana"/>
              </a:rPr>
              <a:t>M</a:t>
            </a:r>
            <a:r>
              <a:rPr sz="800" spc="-7" dirty="0">
                <a:solidFill>
                  <a:srgbClr val="001864"/>
                </a:solidFill>
                <a:latin typeface="Verdana"/>
                <a:cs typeface="Verdana"/>
              </a:rPr>
              <a:t>easu</a:t>
            </a:r>
            <a:r>
              <a:rPr sz="800" spc="-13" dirty="0">
                <a:solidFill>
                  <a:srgbClr val="001864"/>
                </a:solidFill>
                <a:latin typeface="Verdana"/>
                <a:cs typeface="Verdana"/>
              </a:rPr>
              <a:t>r</a:t>
            </a:r>
            <a:r>
              <a:rPr sz="800" spc="-7" dirty="0">
                <a:solidFill>
                  <a:srgbClr val="001864"/>
                </a:solidFill>
                <a:latin typeface="Verdana"/>
                <a:cs typeface="Verdana"/>
              </a:rPr>
              <a:t>e used</a:t>
            </a:r>
            <a:r>
              <a:rPr sz="800" dirty="0">
                <a:solidFill>
                  <a:srgbClr val="001864"/>
                </a:solidFill>
                <a:latin typeface="Verdana"/>
                <a:cs typeface="Verdana"/>
              </a:rPr>
              <a:t> t</a:t>
            </a:r>
            <a:r>
              <a:rPr sz="800" spc="-7" dirty="0">
                <a:solidFill>
                  <a:srgbClr val="001864"/>
                </a:solidFill>
                <a:latin typeface="Verdana"/>
                <a:cs typeface="Verdana"/>
              </a:rPr>
              <a:t>o</a:t>
            </a:r>
            <a:r>
              <a:rPr sz="800" dirty="0">
                <a:solidFill>
                  <a:srgbClr val="001864"/>
                </a:solidFill>
                <a:latin typeface="Verdana"/>
                <a:cs typeface="Verdana"/>
              </a:rPr>
              <a:t> </a:t>
            </a:r>
            <a:r>
              <a:rPr sz="800" spc="-7" dirty="0">
                <a:solidFill>
                  <a:srgbClr val="001864"/>
                </a:solidFill>
                <a:latin typeface="Verdana"/>
                <a:cs typeface="Verdana"/>
              </a:rPr>
              <a:t>c</a:t>
            </a:r>
            <a:r>
              <a:rPr sz="800" spc="-13" dirty="0">
                <a:solidFill>
                  <a:srgbClr val="001864"/>
                </a:solidFill>
                <a:latin typeface="Verdana"/>
                <a:cs typeface="Verdana"/>
              </a:rPr>
              <a:t>om</a:t>
            </a:r>
            <a:r>
              <a:rPr sz="800" spc="-7" dirty="0">
                <a:solidFill>
                  <a:srgbClr val="001864"/>
                </a:solidFill>
                <a:latin typeface="Verdana"/>
                <a:cs typeface="Verdana"/>
              </a:rPr>
              <a:t>pa</a:t>
            </a:r>
            <a:r>
              <a:rPr sz="800" spc="-13" dirty="0">
                <a:solidFill>
                  <a:srgbClr val="001864"/>
                </a:solidFill>
                <a:latin typeface="Verdana"/>
                <a:cs typeface="Verdana"/>
              </a:rPr>
              <a:t>r</a:t>
            </a:r>
            <a:r>
              <a:rPr sz="800" spc="-7" dirty="0">
                <a:solidFill>
                  <a:srgbClr val="001864"/>
                </a:solidFill>
                <a:latin typeface="Verdana"/>
                <a:cs typeface="Verdana"/>
              </a:rPr>
              <a:t>e</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ci</a:t>
            </a:r>
            <a:r>
              <a:rPr sz="800" spc="-7" dirty="0">
                <a:solidFill>
                  <a:srgbClr val="001864"/>
                </a:solidFill>
                <a:latin typeface="Verdana"/>
                <a:cs typeface="Verdana"/>
              </a:rPr>
              <a:t>dence</a:t>
            </a:r>
            <a:r>
              <a:rPr sz="800" spc="-40" dirty="0">
                <a:solidFill>
                  <a:srgbClr val="001864"/>
                </a:solidFill>
                <a:latin typeface="Verdana"/>
                <a:cs typeface="Verdana"/>
              </a:rPr>
              <a:t> </a:t>
            </a:r>
            <a:r>
              <a:rPr sz="800" spc="-13" dirty="0">
                <a:solidFill>
                  <a:srgbClr val="001864"/>
                </a:solidFill>
                <a:latin typeface="Verdana"/>
                <a:cs typeface="Verdana"/>
              </a:rPr>
              <a:t>r</a:t>
            </a:r>
            <a:r>
              <a:rPr sz="800" spc="-7" dirty="0">
                <a:solidFill>
                  <a:srgbClr val="001864"/>
                </a:solidFill>
                <a:latin typeface="Verdana"/>
                <a:cs typeface="Verdana"/>
              </a:rPr>
              <a:t>ates</a:t>
            </a:r>
            <a:r>
              <a:rPr sz="800"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f even</a:t>
            </a:r>
            <a:r>
              <a:rPr sz="800" dirty="0">
                <a:solidFill>
                  <a:srgbClr val="001864"/>
                </a:solidFill>
                <a:latin typeface="Verdana"/>
                <a:cs typeface="Verdana"/>
              </a:rPr>
              <a:t>t</a:t>
            </a:r>
            <a:r>
              <a:rPr sz="800" spc="-7" dirty="0">
                <a:solidFill>
                  <a:srgbClr val="001864"/>
                </a:solidFill>
                <a:latin typeface="Verdana"/>
                <a:cs typeface="Verdana"/>
              </a:rPr>
              <a:t>s</a:t>
            </a:r>
            <a:r>
              <a:rPr sz="800" spc="-13" dirty="0">
                <a:solidFill>
                  <a:srgbClr val="001864"/>
                </a:solidFill>
                <a:latin typeface="Verdana"/>
                <a:cs typeface="Verdana"/>
              </a:rPr>
              <a:t> o</a:t>
            </a:r>
            <a:r>
              <a:rPr sz="800" spc="-7" dirty="0">
                <a:solidFill>
                  <a:srgbClr val="001864"/>
                </a:solidFill>
                <a:latin typeface="Verdana"/>
                <a:cs typeface="Verdana"/>
              </a:rPr>
              <a:t>ccu</a:t>
            </a:r>
            <a:r>
              <a:rPr sz="800" spc="-13" dirty="0">
                <a:solidFill>
                  <a:srgbClr val="001864"/>
                </a:solidFill>
                <a:latin typeface="Verdana"/>
                <a:cs typeface="Verdana"/>
              </a:rPr>
              <a:t>rr</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g</a:t>
            </a:r>
            <a:r>
              <a:rPr sz="800" spc="-47" dirty="0">
                <a:solidFill>
                  <a:srgbClr val="001864"/>
                </a:solidFill>
                <a:latin typeface="Verdana"/>
                <a:cs typeface="Verdana"/>
              </a:rPr>
              <a:t> </a:t>
            </a:r>
            <a:r>
              <a:rPr sz="800" spc="-7" dirty="0">
                <a:solidFill>
                  <a:srgbClr val="001864"/>
                </a:solidFill>
                <a:latin typeface="Verdana"/>
                <a:cs typeface="Verdana"/>
              </a:rPr>
              <a:t>at any g</a:t>
            </a:r>
            <a:r>
              <a:rPr sz="800" spc="13" dirty="0">
                <a:solidFill>
                  <a:srgbClr val="001864"/>
                </a:solidFill>
                <a:latin typeface="Verdana"/>
                <a:cs typeface="Verdana"/>
              </a:rPr>
              <a:t>i</a:t>
            </a:r>
            <a:r>
              <a:rPr sz="800" spc="-7" dirty="0">
                <a:solidFill>
                  <a:srgbClr val="001864"/>
                </a:solidFill>
                <a:latin typeface="Verdana"/>
                <a:cs typeface="Verdana"/>
              </a:rPr>
              <a:t>ven</a:t>
            </a:r>
            <a:r>
              <a:rPr sz="800" spc="-40"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o</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t</a:t>
            </a:r>
            <a:r>
              <a:rPr sz="800" spc="-2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 t</a:t>
            </a:r>
            <a:r>
              <a:rPr sz="800" spc="13" dirty="0">
                <a:solidFill>
                  <a:srgbClr val="001864"/>
                </a:solidFill>
                <a:latin typeface="Verdana"/>
                <a:cs typeface="Verdana"/>
              </a:rPr>
              <a:t>i</a:t>
            </a:r>
            <a:r>
              <a:rPr sz="800" spc="-7" dirty="0">
                <a:solidFill>
                  <a:srgbClr val="001864"/>
                </a:solidFill>
                <a:latin typeface="Verdana"/>
                <a:cs typeface="Verdana"/>
              </a:rPr>
              <a:t>me,</a:t>
            </a:r>
            <a:r>
              <a:rPr sz="800" spc="-33" dirty="0">
                <a:solidFill>
                  <a:srgbClr val="001864"/>
                </a:solidFill>
                <a:latin typeface="Verdana"/>
                <a:cs typeface="Verdana"/>
              </a:rPr>
              <a:t> </a:t>
            </a:r>
            <a:r>
              <a:rPr sz="800" spc="13" dirty="0">
                <a:solidFill>
                  <a:srgbClr val="001864"/>
                </a:solidFill>
                <a:latin typeface="Verdana"/>
                <a:cs typeface="Verdana"/>
              </a:rPr>
              <a:t>i</a:t>
            </a:r>
            <a:r>
              <a:rPr sz="800" spc="-13" dirty="0">
                <a:solidFill>
                  <a:srgbClr val="001864"/>
                </a:solidFill>
                <a:latin typeface="Verdana"/>
                <a:cs typeface="Verdana"/>
              </a:rPr>
              <a:t>.</a:t>
            </a:r>
            <a:r>
              <a:rPr sz="800" spc="-7" dirty="0">
                <a:solidFill>
                  <a:srgbClr val="001864"/>
                </a:solidFill>
                <a:latin typeface="Verdana"/>
                <a:cs typeface="Verdana"/>
              </a:rPr>
              <a:t>e.</a:t>
            </a:r>
            <a:r>
              <a:rPr sz="800" spc="-33"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r</a:t>
            </a:r>
            <a:r>
              <a:rPr sz="800" spc="-7" dirty="0">
                <a:solidFill>
                  <a:srgbClr val="001864"/>
                </a:solidFill>
                <a:latin typeface="Verdana"/>
                <a:cs typeface="Verdana"/>
              </a:rPr>
              <a:t>e</a:t>
            </a:r>
            <a:endParaRPr sz="800">
              <a:solidFill>
                <a:prstClr val="black"/>
              </a:solidFill>
              <a:latin typeface="Verdana"/>
              <a:cs typeface="Verdana"/>
            </a:endParaRPr>
          </a:p>
        </p:txBody>
      </p:sp>
      <p:sp>
        <p:nvSpPr>
          <p:cNvPr id="12" name="object 12"/>
          <p:cNvSpPr txBox="1"/>
          <p:nvPr/>
        </p:nvSpPr>
        <p:spPr>
          <a:xfrm>
            <a:off x="6283961" y="6174370"/>
            <a:ext cx="3534833" cy="123111"/>
          </a:xfrm>
          <a:prstGeom prst="rect">
            <a:avLst/>
          </a:prstGeom>
        </p:spPr>
        <p:txBody>
          <a:bodyPr vert="horz" wrap="square" lIns="0" tIns="0" rIns="0" bIns="0" rtlCol="0">
            <a:spAutoFit/>
          </a:bodyPr>
          <a:lstStyle/>
          <a:p>
            <a:pPr marL="16933" defTabSz="1219170"/>
            <a:r>
              <a:rPr sz="800" spc="-13" dirty="0">
                <a:solidFill>
                  <a:srgbClr val="001864"/>
                </a:solidFill>
                <a:latin typeface="Verdana"/>
                <a:cs typeface="Verdana"/>
              </a:rPr>
              <a:t>wa</a:t>
            </a:r>
            <a:r>
              <a:rPr sz="800" spc="-7" dirty="0">
                <a:solidFill>
                  <a:srgbClr val="001864"/>
                </a:solidFill>
                <a:latin typeface="Verdana"/>
                <a:cs typeface="Verdana"/>
              </a:rPr>
              <a:t>s</a:t>
            </a:r>
            <a:r>
              <a:rPr sz="800" spc="7" dirty="0">
                <a:solidFill>
                  <a:srgbClr val="001864"/>
                </a:solidFill>
                <a:latin typeface="Verdana"/>
                <a:cs typeface="Verdana"/>
              </a:rPr>
              <a:t> </a:t>
            </a:r>
            <a:r>
              <a:rPr sz="800" spc="-7" dirty="0">
                <a:solidFill>
                  <a:srgbClr val="001864"/>
                </a:solidFill>
                <a:latin typeface="Verdana"/>
                <a:cs typeface="Verdana"/>
              </a:rPr>
              <a:t>a</a:t>
            </a:r>
            <a:r>
              <a:rPr sz="800" spc="-13" dirty="0">
                <a:solidFill>
                  <a:srgbClr val="001864"/>
                </a:solidFill>
                <a:latin typeface="Verdana"/>
                <a:cs typeface="Verdana"/>
              </a:rPr>
              <a:t> </a:t>
            </a:r>
            <a:r>
              <a:rPr sz="800" spc="-7" dirty="0">
                <a:solidFill>
                  <a:srgbClr val="001864"/>
                </a:solidFill>
                <a:latin typeface="Verdana"/>
                <a:cs typeface="Verdana"/>
              </a:rPr>
              <a:t>30</a:t>
            </a:r>
            <a:r>
              <a:rPr sz="800" dirty="0">
                <a:solidFill>
                  <a:srgbClr val="001864"/>
                </a:solidFill>
                <a:latin typeface="Verdana"/>
                <a:cs typeface="Verdana"/>
              </a:rPr>
              <a:t>%</a:t>
            </a:r>
            <a:r>
              <a:rPr sz="800" spc="20" dirty="0">
                <a:solidFill>
                  <a:srgbClr val="001864"/>
                </a:solidFill>
                <a:latin typeface="Verdana"/>
                <a:cs typeface="Verdana"/>
              </a:rPr>
              <a:t> </a:t>
            </a:r>
            <a:r>
              <a:rPr sz="800" spc="13" dirty="0">
                <a:solidFill>
                  <a:srgbClr val="001864"/>
                </a:solidFill>
                <a:latin typeface="Verdana"/>
                <a:cs typeface="Verdana"/>
              </a:rPr>
              <a:t>l</a:t>
            </a:r>
            <a:r>
              <a:rPr sz="800" spc="-13" dirty="0">
                <a:solidFill>
                  <a:srgbClr val="001864"/>
                </a:solidFill>
                <a:latin typeface="Verdana"/>
                <a:cs typeface="Verdana"/>
              </a:rPr>
              <a:t>o</a:t>
            </a:r>
            <a:r>
              <a:rPr sz="800" spc="-7" dirty="0">
                <a:solidFill>
                  <a:srgbClr val="001864"/>
                </a:solidFill>
                <a:latin typeface="Verdana"/>
                <a:cs typeface="Verdana"/>
              </a:rPr>
              <a:t>w</a:t>
            </a:r>
            <a:r>
              <a:rPr sz="800" dirty="0">
                <a:solidFill>
                  <a:srgbClr val="001864"/>
                </a:solidFill>
                <a:latin typeface="Verdana"/>
                <a:cs typeface="Verdana"/>
              </a:rPr>
              <a:t>e</a:t>
            </a:r>
            <a:r>
              <a:rPr sz="800" spc="-7" dirty="0">
                <a:solidFill>
                  <a:srgbClr val="001864"/>
                </a:solidFill>
                <a:latin typeface="Verdana"/>
                <a:cs typeface="Verdana"/>
              </a:rPr>
              <a:t>r</a:t>
            </a:r>
            <a:r>
              <a:rPr sz="800" spc="-33" dirty="0">
                <a:solidFill>
                  <a:srgbClr val="001864"/>
                </a:solidFill>
                <a:latin typeface="Verdana"/>
                <a:cs typeface="Verdana"/>
              </a:rPr>
              <a:t> </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sk</a:t>
            </a:r>
            <a:r>
              <a:rPr sz="800" spc="-40"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f</a:t>
            </a:r>
            <a:r>
              <a:rPr sz="800" spc="7" dirty="0">
                <a:solidFill>
                  <a:srgbClr val="001864"/>
                </a:solidFill>
                <a:latin typeface="Verdana"/>
                <a:cs typeface="Verdana"/>
              </a:rPr>
              <a:t> </a:t>
            </a:r>
            <a:r>
              <a:rPr sz="800" spc="-7" dirty="0">
                <a:solidFill>
                  <a:srgbClr val="001864"/>
                </a:solidFill>
                <a:latin typeface="Verdana"/>
                <a:cs typeface="Verdana"/>
              </a:rPr>
              <a:t>hyp</a:t>
            </a:r>
            <a:r>
              <a:rPr sz="800" spc="-13" dirty="0">
                <a:solidFill>
                  <a:srgbClr val="001864"/>
                </a:solidFill>
                <a:latin typeface="Verdana"/>
                <a:cs typeface="Verdana"/>
              </a:rPr>
              <a:t>o</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ycaem</a:t>
            </a:r>
            <a:r>
              <a:rPr sz="800" dirty="0">
                <a:solidFill>
                  <a:srgbClr val="001864"/>
                </a:solidFill>
                <a:latin typeface="Verdana"/>
                <a:cs typeface="Verdana"/>
              </a:rPr>
              <a:t>i</a:t>
            </a:r>
            <a:r>
              <a:rPr sz="800" spc="-7" dirty="0">
                <a:solidFill>
                  <a:srgbClr val="001864"/>
                </a:solidFill>
                <a:latin typeface="Verdana"/>
                <a:cs typeface="Verdana"/>
              </a:rPr>
              <a:t>a</a:t>
            </a:r>
            <a:r>
              <a:rPr sz="800" spc="-47" dirty="0">
                <a:solidFill>
                  <a:srgbClr val="001864"/>
                </a:solidFill>
                <a:latin typeface="Verdana"/>
                <a:cs typeface="Verdana"/>
              </a:rPr>
              <a:t> </a:t>
            </a:r>
            <a:r>
              <a:rPr sz="800" spc="-7" dirty="0">
                <a:solidFill>
                  <a:srgbClr val="001864"/>
                </a:solidFill>
                <a:latin typeface="Verdana"/>
                <a:cs typeface="Verdana"/>
              </a:rPr>
              <a:t>w</a:t>
            </a:r>
            <a:r>
              <a:rPr sz="800" spc="20" dirty="0">
                <a:solidFill>
                  <a:srgbClr val="001864"/>
                </a:solidFill>
                <a:latin typeface="Verdana"/>
                <a:cs typeface="Verdana"/>
              </a:rPr>
              <a:t>i</a:t>
            </a:r>
            <a:r>
              <a:rPr sz="800" dirty="0">
                <a:solidFill>
                  <a:srgbClr val="001864"/>
                </a:solidFill>
                <a:latin typeface="Verdana"/>
                <a:cs typeface="Verdana"/>
              </a:rPr>
              <a:t>t</a:t>
            </a:r>
            <a:r>
              <a:rPr sz="800" spc="-7" dirty="0">
                <a:solidFill>
                  <a:srgbClr val="001864"/>
                </a:solidFill>
                <a:latin typeface="Verdana"/>
                <a:cs typeface="Verdana"/>
              </a:rPr>
              <a:t>h</a:t>
            </a:r>
            <a:r>
              <a:rPr sz="800" spc="-20" dirty="0">
                <a:solidFill>
                  <a:srgbClr val="001864"/>
                </a:solidFill>
                <a:latin typeface="Verdana"/>
                <a:cs typeface="Verdana"/>
              </a:rPr>
              <a:t> </a:t>
            </a:r>
            <a:r>
              <a:rPr sz="800" dirty="0">
                <a:solidFill>
                  <a:srgbClr val="001864"/>
                </a:solidFill>
                <a:latin typeface="Verdana"/>
                <a:cs typeface="Verdana"/>
              </a:rPr>
              <a:t>T</a:t>
            </a:r>
            <a:r>
              <a:rPr sz="800" spc="-13" dirty="0">
                <a:solidFill>
                  <a:srgbClr val="001864"/>
                </a:solidFill>
                <a:latin typeface="Verdana"/>
                <a:cs typeface="Verdana"/>
              </a:rPr>
              <a:t>r</a:t>
            </a:r>
            <a:r>
              <a:rPr sz="800" spc="-7" dirty="0">
                <a:solidFill>
                  <a:srgbClr val="001864"/>
                </a:solidFill>
                <a:latin typeface="Verdana"/>
                <a:cs typeface="Verdana"/>
              </a:rPr>
              <a:t>e</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ba</a:t>
            </a:r>
            <a:r>
              <a:rPr sz="800" spc="-20" baseline="27777" dirty="0">
                <a:solidFill>
                  <a:srgbClr val="001864"/>
                </a:solidFill>
                <a:latin typeface="Verdana"/>
                <a:cs typeface="Verdana"/>
              </a:rPr>
              <a:t>®</a:t>
            </a:r>
            <a:r>
              <a:rPr sz="800" spc="119" baseline="27777" dirty="0">
                <a:solidFill>
                  <a:srgbClr val="001864"/>
                </a:solidFill>
                <a:latin typeface="Verdana"/>
                <a:cs typeface="Verdana"/>
              </a:rPr>
              <a:t> </a:t>
            </a:r>
            <a:r>
              <a:rPr sz="800" spc="-7" dirty="0">
                <a:solidFill>
                  <a:srgbClr val="001864"/>
                </a:solidFill>
                <a:latin typeface="Verdana"/>
                <a:cs typeface="Verdana"/>
              </a:rPr>
              <a:t>vs</a:t>
            </a:r>
            <a:r>
              <a:rPr sz="800" spc="-13"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endParaRPr sz="800">
              <a:solidFill>
                <a:prstClr val="black"/>
              </a:solidFill>
              <a:latin typeface="Verdana"/>
              <a:cs typeface="Verdana"/>
            </a:endParaRPr>
          </a:p>
        </p:txBody>
      </p:sp>
      <p:sp>
        <p:nvSpPr>
          <p:cNvPr id="13" name="object 13"/>
          <p:cNvSpPr txBox="1"/>
          <p:nvPr/>
        </p:nvSpPr>
        <p:spPr>
          <a:xfrm>
            <a:off x="6283961" y="6296289"/>
            <a:ext cx="5323839" cy="246221"/>
          </a:xfrm>
          <a:prstGeom prst="rect">
            <a:avLst/>
          </a:prstGeom>
        </p:spPr>
        <p:txBody>
          <a:bodyPr vert="horz" wrap="square" lIns="0" tIns="0" rIns="0" bIns="0" rtlCol="0">
            <a:spAutoFit/>
          </a:bodyPr>
          <a:lstStyle/>
          <a:p>
            <a:pPr marL="16933" marR="6773" defTabSz="1219170"/>
            <a:r>
              <a:rPr sz="800" spc="-9" baseline="27777" dirty="0">
                <a:solidFill>
                  <a:srgbClr val="001864"/>
                </a:solidFill>
                <a:latin typeface="Verdana"/>
                <a:cs typeface="Verdana"/>
              </a:rPr>
              <a:t>2</a:t>
            </a:r>
            <a:r>
              <a:rPr sz="800" spc="-20" baseline="27777" dirty="0">
                <a:solidFill>
                  <a:srgbClr val="001864"/>
                </a:solidFill>
                <a:latin typeface="Verdana"/>
                <a:cs typeface="Verdana"/>
              </a:rPr>
              <a:t> </a:t>
            </a:r>
            <a:r>
              <a:rPr sz="800" dirty="0">
                <a:solidFill>
                  <a:srgbClr val="001864"/>
                </a:solidFill>
                <a:latin typeface="Verdana"/>
                <a:cs typeface="Verdana"/>
              </a:rPr>
              <a:t>R</a:t>
            </a:r>
            <a:r>
              <a:rPr sz="800" spc="-7" dirty="0">
                <a:solidFill>
                  <a:srgbClr val="001864"/>
                </a:solidFill>
                <a:latin typeface="Verdana"/>
                <a:cs typeface="Verdana"/>
              </a:rPr>
              <a:t>ep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s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o</a:t>
            </a:r>
            <a:r>
              <a:rPr sz="800" spc="-7" dirty="0">
                <a:solidFill>
                  <a:srgbClr val="001864"/>
                </a:solidFill>
                <a:latin typeface="Verdana"/>
                <a:cs typeface="Verdana"/>
              </a:rPr>
              <a:t>dds</a:t>
            </a:r>
            <a:r>
              <a:rPr sz="800" spc="20"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hat</a:t>
            </a:r>
            <a:r>
              <a:rPr sz="800" spc="-27" dirty="0">
                <a:solidFill>
                  <a:srgbClr val="001864"/>
                </a:solidFill>
                <a:latin typeface="Verdana"/>
                <a:cs typeface="Verdana"/>
              </a:rPr>
              <a:t> </a:t>
            </a:r>
            <a:r>
              <a:rPr sz="800" spc="-7" dirty="0">
                <a:solidFill>
                  <a:srgbClr val="001864"/>
                </a:solidFill>
                <a:latin typeface="Verdana"/>
                <a:cs typeface="Verdana"/>
              </a:rPr>
              <a:t>an</a:t>
            </a:r>
            <a:r>
              <a:rPr sz="800" spc="7"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u</a:t>
            </a:r>
            <a:r>
              <a:rPr sz="800" dirty="0">
                <a:solidFill>
                  <a:srgbClr val="001864"/>
                </a:solidFill>
                <a:latin typeface="Verdana"/>
                <a:cs typeface="Verdana"/>
              </a:rPr>
              <a:t>t</a:t>
            </a:r>
            <a:r>
              <a:rPr sz="800" spc="-7" dirty="0">
                <a:solidFill>
                  <a:srgbClr val="001864"/>
                </a:solidFill>
                <a:latin typeface="Verdana"/>
                <a:cs typeface="Verdana"/>
              </a:rPr>
              <a:t>c</a:t>
            </a:r>
            <a:r>
              <a:rPr sz="800" spc="-13" dirty="0">
                <a:solidFill>
                  <a:srgbClr val="001864"/>
                </a:solidFill>
                <a:latin typeface="Verdana"/>
                <a:cs typeface="Verdana"/>
              </a:rPr>
              <a:t>o</a:t>
            </a:r>
            <a:r>
              <a:rPr sz="800" spc="-7" dirty="0">
                <a:solidFill>
                  <a:srgbClr val="001864"/>
                </a:solidFill>
                <a:latin typeface="Verdana"/>
                <a:cs typeface="Verdana"/>
              </a:rPr>
              <a:t>me</a:t>
            </a:r>
            <a:r>
              <a:rPr sz="800" spc="-13" dirty="0">
                <a:solidFill>
                  <a:srgbClr val="001864"/>
                </a:solidFill>
                <a:latin typeface="Verdana"/>
                <a:cs typeface="Verdana"/>
              </a:rPr>
              <a:t> </a:t>
            </a:r>
            <a:r>
              <a:rPr sz="800" spc="-7" dirty="0">
                <a:solidFill>
                  <a:srgbClr val="001864"/>
                </a:solidFill>
                <a:latin typeface="Verdana"/>
                <a:cs typeface="Verdana"/>
              </a:rPr>
              <a:t>w</a:t>
            </a:r>
            <a:r>
              <a:rPr sz="800" spc="20" dirty="0">
                <a:solidFill>
                  <a:srgbClr val="001864"/>
                </a:solidFill>
                <a:latin typeface="Verdana"/>
                <a:cs typeface="Verdana"/>
              </a:rPr>
              <a:t>i</a:t>
            </a:r>
            <a:r>
              <a:rPr sz="800" dirty="0">
                <a:solidFill>
                  <a:srgbClr val="001864"/>
                </a:solidFill>
                <a:latin typeface="Verdana"/>
                <a:cs typeface="Verdana"/>
              </a:rPr>
              <a:t>ll</a:t>
            </a:r>
            <a:r>
              <a:rPr sz="800" spc="-40"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ccur</a:t>
            </a:r>
            <a:r>
              <a:rPr sz="800" spc="-20"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ven</a:t>
            </a:r>
            <a:r>
              <a:rPr sz="800" spc="-40" dirty="0">
                <a:solidFill>
                  <a:srgbClr val="001864"/>
                </a:solidFill>
                <a:latin typeface="Verdana"/>
                <a:cs typeface="Verdana"/>
              </a:rPr>
              <a:t> </a:t>
            </a:r>
            <a:r>
              <a:rPr sz="800" spc="-7" dirty="0">
                <a:solidFill>
                  <a:srgbClr val="001864"/>
                </a:solidFill>
                <a:latin typeface="Verdana"/>
                <a:cs typeface="Verdana"/>
              </a:rPr>
              <a:t>a</a:t>
            </a:r>
            <a:r>
              <a:rPr sz="800" dirty="0">
                <a:solidFill>
                  <a:srgbClr val="001864"/>
                </a:solidFill>
                <a:latin typeface="Verdana"/>
                <a:cs typeface="Verdana"/>
              </a:rPr>
              <a:t> </a:t>
            </a:r>
            <a:r>
              <a:rPr sz="800" spc="-7" dirty="0">
                <a:solidFill>
                  <a:srgbClr val="001864"/>
                </a:solidFill>
                <a:latin typeface="Verdana"/>
                <a:cs typeface="Verdana"/>
              </a:rPr>
              <a:t>pa</a:t>
            </a:r>
            <a:r>
              <a:rPr sz="800" spc="-13" dirty="0">
                <a:solidFill>
                  <a:srgbClr val="001864"/>
                </a:solidFill>
                <a:latin typeface="Verdana"/>
                <a:cs typeface="Verdana"/>
              </a:rPr>
              <a:t>r</a:t>
            </a:r>
            <a:r>
              <a:rPr sz="800" dirty="0">
                <a:solidFill>
                  <a:srgbClr val="001864"/>
                </a:solidFill>
                <a:latin typeface="Verdana"/>
                <a:cs typeface="Verdana"/>
              </a:rPr>
              <a:t>t</a:t>
            </a:r>
            <a:r>
              <a:rPr sz="800" spc="13" dirty="0">
                <a:solidFill>
                  <a:srgbClr val="001864"/>
                </a:solidFill>
                <a:latin typeface="Verdana"/>
                <a:cs typeface="Verdana"/>
              </a:rPr>
              <a:t>i</a:t>
            </a:r>
            <a:r>
              <a:rPr sz="800" spc="-7" dirty="0">
                <a:solidFill>
                  <a:srgbClr val="001864"/>
                </a:solidFill>
                <a:latin typeface="Verdana"/>
                <a:cs typeface="Verdana"/>
              </a:rPr>
              <a:t>cu</a:t>
            </a:r>
            <a:r>
              <a:rPr sz="800" dirty="0">
                <a:solidFill>
                  <a:srgbClr val="001864"/>
                </a:solidFill>
                <a:latin typeface="Verdana"/>
                <a:cs typeface="Verdana"/>
              </a:rPr>
              <a:t>l</a:t>
            </a:r>
            <a:r>
              <a:rPr sz="800" spc="-7" dirty="0">
                <a:solidFill>
                  <a:srgbClr val="001864"/>
                </a:solidFill>
                <a:latin typeface="Verdana"/>
                <a:cs typeface="Verdana"/>
              </a:rPr>
              <a:t>ar</a:t>
            </a:r>
            <a:r>
              <a:rPr sz="800" spc="-27" dirty="0">
                <a:solidFill>
                  <a:srgbClr val="001864"/>
                </a:solidFill>
                <a:latin typeface="Verdana"/>
                <a:cs typeface="Verdana"/>
              </a:rPr>
              <a:t> </a:t>
            </a:r>
            <a:r>
              <a:rPr sz="800" spc="-7" dirty="0">
                <a:solidFill>
                  <a:srgbClr val="001864"/>
                </a:solidFill>
                <a:latin typeface="Verdana"/>
                <a:cs typeface="Verdana"/>
              </a:rPr>
              <a:t>exp</a:t>
            </a:r>
            <a:r>
              <a:rPr sz="800" spc="-13" dirty="0">
                <a:solidFill>
                  <a:srgbClr val="001864"/>
                </a:solidFill>
                <a:latin typeface="Verdana"/>
                <a:cs typeface="Verdana"/>
              </a:rPr>
              <a:t>o</a:t>
            </a:r>
            <a:r>
              <a:rPr sz="800" spc="-7" dirty="0">
                <a:solidFill>
                  <a:srgbClr val="001864"/>
                </a:solidFill>
                <a:latin typeface="Verdana"/>
                <a:cs typeface="Verdana"/>
              </a:rPr>
              <a:t>su</a:t>
            </a:r>
            <a:r>
              <a:rPr sz="800" spc="-13" dirty="0">
                <a:solidFill>
                  <a:srgbClr val="001864"/>
                </a:solidFill>
                <a:latin typeface="Verdana"/>
                <a:cs typeface="Verdana"/>
              </a:rPr>
              <a:t>r</a:t>
            </a:r>
            <a:r>
              <a:rPr sz="800" spc="-7" dirty="0">
                <a:solidFill>
                  <a:srgbClr val="001864"/>
                </a:solidFill>
                <a:latin typeface="Verdana"/>
                <a:cs typeface="Verdana"/>
              </a:rPr>
              <a:t>e,</a:t>
            </a:r>
            <a:r>
              <a:rPr sz="800" spc="-13" dirty="0">
                <a:solidFill>
                  <a:srgbClr val="001864"/>
                </a:solidFill>
                <a:latin typeface="Verdana"/>
                <a:cs typeface="Verdana"/>
              </a:rPr>
              <a:t> </a:t>
            </a:r>
            <a:r>
              <a:rPr sz="800" spc="13" dirty="0">
                <a:solidFill>
                  <a:srgbClr val="001864"/>
                </a:solidFill>
                <a:latin typeface="Verdana"/>
                <a:cs typeface="Verdana"/>
              </a:rPr>
              <a:t>i</a:t>
            </a:r>
            <a:r>
              <a:rPr sz="800" spc="-13" dirty="0">
                <a:solidFill>
                  <a:srgbClr val="001864"/>
                </a:solidFill>
                <a:latin typeface="Verdana"/>
                <a:cs typeface="Verdana"/>
              </a:rPr>
              <a:t>.</a:t>
            </a:r>
            <a:r>
              <a:rPr sz="800" spc="-7" dirty="0">
                <a:solidFill>
                  <a:srgbClr val="001864"/>
                </a:solidFill>
                <a:latin typeface="Verdana"/>
                <a:cs typeface="Verdana"/>
              </a:rPr>
              <a:t>e.</a:t>
            </a:r>
            <a:r>
              <a:rPr sz="800" spc="-33"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 p</a:t>
            </a:r>
            <a:r>
              <a:rPr sz="800" spc="-13" dirty="0">
                <a:solidFill>
                  <a:srgbClr val="001864"/>
                </a:solidFill>
                <a:latin typeface="Verdana"/>
                <a:cs typeface="Verdana"/>
              </a:rPr>
              <a:t>ro</a:t>
            </a:r>
            <a:r>
              <a:rPr sz="800" spc="-7" dirty="0">
                <a:solidFill>
                  <a:srgbClr val="001864"/>
                </a:solidFill>
                <a:latin typeface="Verdana"/>
                <a:cs typeface="Verdana"/>
              </a:rPr>
              <a:t>p</a:t>
            </a:r>
            <a:r>
              <a:rPr sz="800" spc="-13" dirty="0">
                <a:solidFill>
                  <a:srgbClr val="001864"/>
                </a:solidFill>
                <a:latin typeface="Verdana"/>
                <a:cs typeface="Verdana"/>
              </a:rPr>
              <a:t>or</a:t>
            </a:r>
            <a:r>
              <a:rPr sz="800" dirty="0">
                <a:solidFill>
                  <a:srgbClr val="001864"/>
                </a:solidFill>
                <a:latin typeface="Verdana"/>
                <a:cs typeface="Verdana"/>
              </a:rPr>
              <a:t>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27"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f p</a:t>
            </a:r>
            <a:r>
              <a:rPr sz="800" dirty="0">
                <a:solidFill>
                  <a:srgbClr val="001864"/>
                </a:solidFill>
                <a:latin typeface="Verdana"/>
                <a:cs typeface="Verdana"/>
              </a:rPr>
              <a:t>at</a:t>
            </a:r>
            <a:r>
              <a:rPr sz="800" spc="20" dirty="0">
                <a:solidFill>
                  <a:srgbClr val="001864"/>
                </a:solidFill>
                <a:latin typeface="Verdana"/>
                <a:cs typeface="Verdana"/>
              </a:rPr>
              <a:t>i</a:t>
            </a:r>
            <a:r>
              <a:rPr sz="800" dirty="0">
                <a:solidFill>
                  <a:srgbClr val="001864"/>
                </a:solidFill>
                <a:latin typeface="Verdana"/>
                <a:cs typeface="Verdana"/>
              </a:rPr>
              <a:t>ents</a:t>
            </a:r>
            <a:r>
              <a:rPr sz="800" spc="-27" dirty="0">
                <a:solidFill>
                  <a:srgbClr val="001864"/>
                </a:solidFill>
                <a:latin typeface="Verdana"/>
                <a:cs typeface="Verdana"/>
              </a:rPr>
              <a:t> </a:t>
            </a:r>
            <a:r>
              <a:rPr sz="800" dirty="0">
                <a:solidFill>
                  <a:srgbClr val="001864"/>
                </a:solidFill>
                <a:latin typeface="Verdana"/>
                <a:cs typeface="Verdana"/>
              </a:rPr>
              <a:t>ex</a:t>
            </a:r>
            <a:r>
              <a:rPr sz="800" spc="-7" dirty="0">
                <a:solidFill>
                  <a:srgbClr val="001864"/>
                </a:solidFill>
                <a:latin typeface="Verdana"/>
                <a:cs typeface="Verdana"/>
              </a:rPr>
              <a:t>p</a:t>
            </a:r>
            <a:r>
              <a:rPr sz="800" dirty="0">
                <a:solidFill>
                  <a:srgbClr val="001864"/>
                </a:solidFill>
                <a:latin typeface="Verdana"/>
                <a:cs typeface="Verdana"/>
              </a:rPr>
              <a:t>e</a:t>
            </a:r>
            <a:r>
              <a:rPr sz="800" spc="-7" dirty="0">
                <a:solidFill>
                  <a:srgbClr val="001864"/>
                </a:solidFill>
                <a:latin typeface="Verdana"/>
                <a:cs typeface="Verdana"/>
              </a:rPr>
              <a:t>r</a:t>
            </a:r>
            <a:r>
              <a:rPr sz="800" spc="20" dirty="0">
                <a:solidFill>
                  <a:srgbClr val="001864"/>
                </a:solidFill>
                <a:latin typeface="Verdana"/>
                <a:cs typeface="Verdana"/>
              </a:rPr>
              <a:t>i</a:t>
            </a:r>
            <a:r>
              <a:rPr sz="800" dirty="0">
                <a:solidFill>
                  <a:srgbClr val="001864"/>
                </a:solidFill>
                <a:latin typeface="Verdana"/>
                <a:cs typeface="Verdana"/>
              </a:rPr>
              <a:t>enci</a:t>
            </a:r>
            <a:r>
              <a:rPr sz="800" spc="-13" dirty="0">
                <a:solidFill>
                  <a:srgbClr val="001864"/>
                </a:solidFill>
                <a:latin typeface="Verdana"/>
                <a:cs typeface="Verdana"/>
              </a:rPr>
              <a:t>n</a:t>
            </a:r>
            <a:r>
              <a:rPr sz="800" dirty="0">
                <a:solidFill>
                  <a:srgbClr val="001864"/>
                </a:solidFill>
                <a:latin typeface="Verdana"/>
                <a:cs typeface="Verdana"/>
              </a:rPr>
              <a:t>g</a:t>
            </a:r>
            <a:r>
              <a:rPr sz="800" spc="-47" dirty="0">
                <a:solidFill>
                  <a:srgbClr val="001864"/>
                </a:solidFill>
                <a:latin typeface="Verdana"/>
                <a:cs typeface="Verdana"/>
              </a:rPr>
              <a:t> </a:t>
            </a:r>
            <a:r>
              <a:rPr sz="800" dirty="0">
                <a:solidFill>
                  <a:srgbClr val="001864"/>
                </a:solidFill>
                <a:latin typeface="Verdana"/>
                <a:cs typeface="Verdana"/>
              </a:rPr>
              <a:t>≥1</a:t>
            </a:r>
            <a:r>
              <a:rPr sz="800" spc="7" dirty="0">
                <a:solidFill>
                  <a:srgbClr val="001864"/>
                </a:solidFill>
                <a:latin typeface="Verdana"/>
                <a:cs typeface="Verdana"/>
              </a:rPr>
              <a:t> </a:t>
            </a:r>
            <a:r>
              <a:rPr sz="800" dirty="0">
                <a:solidFill>
                  <a:srgbClr val="001864"/>
                </a:solidFill>
                <a:latin typeface="Verdana"/>
                <a:cs typeface="Verdana"/>
              </a:rPr>
              <a:t>e</a:t>
            </a:r>
            <a:r>
              <a:rPr sz="800" spc="-7" dirty="0">
                <a:solidFill>
                  <a:srgbClr val="001864"/>
                </a:solidFill>
                <a:latin typeface="Verdana"/>
                <a:cs typeface="Verdana"/>
              </a:rPr>
              <a:t>p</a:t>
            </a:r>
            <a:r>
              <a:rPr sz="800" spc="20" dirty="0">
                <a:solidFill>
                  <a:srgbClr val="001864"/>
                </a:solidFill>
                <a:latin typeface="Verdana"/>
                <a:cs typeface="Verdana"/>
              </a:rPr>
              <a:t>i</a:t>
            </a:r>
            <a:r>
              <a:rPr sz="800" dirty="0">
                <a:solidFill>
                  <a:srgbClr val="001864"/>
                </a:solidFill>
                <a:latin typeface="Verdana"/>
                <a:cs typeface="Verdana"/>
              </a:rPr>
              <a:t>s</a:t>
            </a:r>
            <a:r>
              <a:rPr sz="800" spc="-7" dirty="0">
                <a:solidFill>
                  <a:srgbClr val="001864"/>
                </a:solidFill>
                <a:latin typeface="Verdana"/>
                <a:cs typeface="Verdana"/>
              </a:rPr>
              <a:t>od</a:t>
            </a:r>
            <a:r>
              <a:rPr sz="800" dirty="0">
                <a:solidFill>
                  <a:srgbClr val="001864"/>
                </a:solidFill>
                <a:latin typeface="Verdana"/>
                <a:cs typeface="Verdana"/>
              </a:rPr>
              <a:t>e</a:t>
            </a:r>
            <a:r>
              <a:rPr sz="800" spc="-13" dirty="0">
                <a:solidFill>
                  <a:srgbClr val="001864"/>
                </a:solidFill>
                <a:latin typeface="Verdana"/>
                <a:cs typeface="Verdana"/>
              </a:rPr>
              <a:t> </a:t>
            </a:r>
            <a:r>
              <a:rPr sz="800" spc="-7" dirty="0">
                <a:solidFill>
                  <a:srgbClr val="001864"/>
                </a:solidFill>
                <a:latin typeface="Verdana"/>
                <a:cs typeface="Verdana"/>
              </a:rPr>
              <a:t>o</a:t>
            </a:r>
            <a:r>
              <a:rPr sz="800" dirty="0">
                <a:solidFill>
                  <a:srgbClr val="001864"/>
                </a:solidFill>
                <a:latin typeface="Verdana"/>
                <a:cs typeface="Verdana"/>
              </a:rPr>
              <a:t>f</a:t>
            </a:r>
            <a:r>
              <a:rPr sz="800" spc="7" dirty="0">
                <a:solidFill>
                  <a:srgbClr val="001864"/>
                </a:solidFill>
                <a:latin typeface="Verdana"/>
                <a:cs typeface="Verdana"/>
              </a:rPr>
              <a:t> </a:t>
            </a:r>
            <a:r>
              <a:rPr sz="800" dirty="0">
                <a:solidFill>
                  <a:srgbClr val="001864"/>
                </a:solidFill>
                <a:latin typeface="Verdana"/>
                <a:cs typeface="Verdana"/>
              </a:rPr>
              <a:t>hy</a:t>
            </a:r>
            <a:r>
              <a:rPr sz="800" spc="-7" dirty="0">
                <a:solidFill>
                  <a:srgbClr val="001864"/>
                </a:solidFill>
                <a:latin typeface="Verdana"/>
                <a:cs typeface="Verdana"/>
              </a:rPr>
              <a:t>pog</a:t>
            </a:r>
            <a:r>
              <a:rPr sz="800" spc="20" dirty="0">
                <a:solidFill>
                  <a:srgbClr val="001864"/>
                </a:solidFill>
                <a:latin typeface="Verdana"/>
                <a:cs typeface="Verdana"/>
              </a:rPr>
              <a:t>l</a:t>
            </a:r>
            <a:r>
              <a:rPr sz="800" dirty="0">
                <a:solidFill>
                  <a:srgbClr val="001864"/>
                </a:solidFill>
                <a:latin typeface="Verdana"/>
                <a:cs typeface="Verdana"/>
              </a:rPr>
              <a:t>ycaemia</a:t>
            </a:r>
            <a:r>
              <a:rPr sz="800" spc="-47" dirty="0">
                <a:solidFill>
                  <a:srgbClr val="001864"/>
                </a:solidFill>
                <a:latin typeface="Verdana"/>
                <a:cs typeface="Verdana"/>
              </a:rPr>
              <a:t> </a:t>
            </a:r>
            <a:r>
              <a:rPr sz="800" dirty="0">
                <a:solidFill>
                  <a:srgbClr val="001864"/>
                </a:solidFill>
                <a:latin typeface="Verdana"/>
                <a:cs typeface="Verdana"/>
              </a:rPr>
              <a:t>was</a:t>
            </a:r>
            <a:r>
              <a:rPr sz="800" spc="-13" dirty="0">
                <a:solidFill>
                  <a:srgbClr val="001864"/>
                </a:solidFill>
                <a:latin typeface="Verdana"/>
                <a:cs typeface="Verdana"/>
              </a:rPr>
              <a:t> </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g</a:t>
            </a:r>
            <a:r>
              <a:rPr sz="800" dirty="0">
                <a:solidFill>
                  <a:srgbClr val="001864"/>
                </a:solidFill>
                <a:latin typeface="Verdana"/>
                <a:cs typeface="Verdana"/>
              </a:rPr>
              <a:t>n</a:t>
            </a:r>
            <a:r>
              <a:rPr sz="800" spc="20" dirty="0">
                <a:solidFill>
                  <a:srgbClr val="001864"/>
                </a:solidFill>
                <a:latin typeface="Verdana"/>
                <a:cs typeface="Verdana"/>
              </a:rPr>
              <a:t>i</a:t>
            </a:r>
            <a:r>
              <a:rPr sz="800" spc="-13" dirty="0">
                <a:solidFill>
                  <a:srgbClr val="001864"/>
                </a:solidFill>
                <a:latin typeface="Verdana"/>
                <a:cs typeface="Verdana"/>
              </a:rPr>
              <a:t>f</a:t>
            </a:r>
            <a:r>
              <a:rPr sz="800" dirty="0">
                <a:solidFill>
                  <a:srgbClr val="001864"/>
                </a:solidFill>
                <a:latin typeface="Verdana"/>
                <a:cs typeface="Verdana"/>
              </a:rPr>
              <a:t>ican</a:t>
            </a:r>
            <a:r>
              <a:rPr sz="800" spc="-13" dirty="0">
                <a:solidFill>
                  <a:srgbClr val="001864"/>
                </a:solidFill>
                <a:latin typeface="Verdana"/>
                <a:cs typeface="Verdana"/>
              </a:rPr>
              <a:t>t</a:t>
            </a:r>
            <a:r>
              <a:rPr sz="800" dirty="0">
                <a:solidFill>
                  <a:srgbClr val="001864"/>
                </a:solidFill>
                <a:latin typeface="Verdana"/>
                <a:cs typeface="Verdana"/>
              </a:rPr>
              <a:t>ly</a:t>
            </a:r>
            <a:r>
              <a:rPr sz="800" spc="-53" dirty="0">
                <a:solidFill>
                  <a:srgbClr val="001864"/>
                </a:solidFill>
                <a:latin typeface="Verdana"/>
                <a:cs typeface="Verdana"/>
              </a:rPr>
              <a:t> </a:t>
            </a:r>
            <a:r>
              <a:rPr sz="800" spc="20" dirty="0">
                <a:solidFill>
                  <a:srgbClr val="001864"/>
                </a:solidFill>
                <a:latin typeface="Verdana"/>
                <a:cs typeface="Verdana"/>
              </a:rPr>
              <a:t>l</a:t>
            </a:r>
            <a:r>
              <a:rPr sz="800" spc="-7" dirty="0">
                <a:solidFill>
                  <a:srgbClr val="001864"/>
                </a:solidFill>
                <a:latin typeface="Verdana"/>
                <a:cs typeface="Verdana"/>
              </a:rPr>
              <a:t>o</a:t>
            </a:r>
            <a:r>
              <a:rPr sz="800" dirty="0">
                <a:solidFill>
                  <a:srgbClr val="001864"/>
                </a:solidFill>
                <a:latin typeface="Verdana"/>
                <a:cs typeface="Verdana"/>
              </a:rPr>
              <a:t>wer</a:t>
            </a:r>
            <a:r>
              <a:rPr sz="800" spc="-33" dirty="0">
                <a:solidFill>
                  <a:srgbClr val="001864"/>
                </a:solidFill>
                <a:latin typeface="Verdana"/>
                <a:cs typeface="Verdana"/>
              </a:rPr>
              <a:t> </a:t>
            </a:r>
            <a:r>
              <a:rPr sz="800" dirty="0">
                <a:solidFill>
                  <a:srgbClr val="001864"/>
                </a:solidFill>
                <a:latin typeface="Verdana"/>
                <a:cs typeface="Verdana"/>
              </a:rPr>
              <a:t>w</a:t>
            </a:r>
            <a:r>
              <a:rPr sz="800" spc="20" dirty="0">
                <a:solidFill>
                  <a:srgbClr val="001864"/>
                </a:solidFill>
                <a:latin typeface="Verdana"/>
                <a:cs typeface="Verdana"/>
              </a:rPr>
              <a:t>i</a:t>
            </a:r>
            <a:r>
              <a:rPr sz="800" dirty="0">
                <a:solidFill>
                  <a:srgbClr val="001864"/>
                </a:solidFill>
                <a:latin typeface="Verdana"/>
                <a:cs typeface="Verdana"/>
              </a:rPr>
              <a:t>th</a:t>
            </a:r>
            <a:r>
              <a:rPr sz="800" spc="-7" dirty="0">
                <a:solidFill>
                  <a:srgbClr val="001864"/>
                </a:solidFill>
                <a:latin typeface="Verdana"/>
                <a:cs typeface="Verdana"/>
              </a:rPr>
              <a:t> </a:t>
            </a:r>
            <a:r>
              <a:rPr sz="800" dirty="0">
                <a:solidFill>
                  <a:srgbClr val="001864"/>
                </a:solidFill>
                <a:latin typeface="Verdana"/>
                <a:cs typeface="Verdana"/>
              </a:rPr>
              <a:t>T</a:t>
            </a:r>
            <a:r>
              <a:rPr sz="800" spc="-13" dirty="0">
                <a:solidFill>
                  <a:srgbClr val="001864"/>
                </a:solidFill>
                <a:latin typeface="Verdana"/>
                <a:cs typeface="Verdana"/>
              </a:rPr>
              <a:t>r</a:t>
            </a:r>
            <a:r>
              <a:rPr sz="800" spc="-7" dirty="0">
                <a:solidFill>
                  <a:srgbClr val="001864"/>
                </a:solidFill>
                <a:latin typeface="Verdana"/>
                <a:cs typeface="Verdana"/>
              </a:rPr>
              <a:t>e</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ba</a:t>
            </a:r>
            <a:r>
              <a:rPr sz="800" spc="-9" baseline="27777" dirty="0">
                <a:solidFill>
                  <a:srgbClr val="001864"/>
                </a:solidFill>
                <a:latin typeface="Verdana"/>
                <a:cs typeface="Verdana"/>
              </a:rPr>
              <a:t>®</a:t>
            </a:r>
            <a:r>
              <a:rPr sz="800" spc="119" baseline="27777" dirty="0">
                <a:solidFill>
                  <a:srgbClr val="001864"/>
                </a:solidFill>
                <a:latin typeface="Verdana"/>
                <a:cs typeface="Verdana"/>
              </a:rPr>
              <a:t> </a:t>
            </a:r>
            <a:r>
              <a:rPr sz="800" spc="-7" dirty="0">
                <a:solidFill>
                  <a:srgbClr val="001864"/>
                </a:solidFill>
                <a:latin typeface="Verdana"/>
                <a:cs typeface="Verdana"/>
              </a:rPr>
              <a:t>vs</a:t>
            </a:r>
            <a:r>
              <a:rPr sz="800" spc="-13"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endParaRPr sz="800">
              <a:solidFill>
                <a:prstClr val="black"/>
              </a:solidFill>
              <a:latin typeface="Verdana"/>
              <a:cs typeface="Verdana"/>
            </a:endParaRPr>
          </a:p>
        </p:txBody>
      </p:sp>
      <p:sp>
        <p:nvSpPr>
          <p:cNvPr id="14" name="object 14"/>
          <p:cNvSpPr txBox="1"/>
          <p:nvPr/>
        </p:nvSpPr>
        <p:spPr>
          <a:xfrm>
            <a:off x="6283960" y="6542033"/>
            <a:ext cx="3349413" cy="123111"/>
          </a:xfrm>
          <a:prstGeom prst="rect">
            <a:avLst/>
          </a:prstGeom>
        </p:spPr>
        <p:txBody>
          <a:bodyPr vert="horz" wrap="square" lIns="0" tIns="0" rIns="0" bIns="0" rtlCol="0">
            <a:spAutoFit/>
          </a:bodyPr>
          <a:lstStyle/>
          <a:p>
            <a:pPr marL="16933" defTabSz="1219170"/>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ns</a:t>
            </a:r>
            <a:r>
              <a:rPr sz="800" spc="-20" dirty="0">
                <a:solidFill>
                  <a:srgbClr val="001864"/>
                </a:solidFill>
                <a:latin typeface="Verdana"/>
                <a:cs typeface="Verdana"/>
              </a:rPr>
              <a:t>u</a:t>
            </a:r>
            <a:r>
              <a:rPr sz="800" dirty="0">
                <a:solidFill>
                  <a:srgbClr val="001864"/>
                </a:solidFill>
                <a:latin typeface="Verdana"/>
                <a:cs typeface="Verdana"/>
              </a:rPr>
              <a:t>li</a:t>
            </a:r>
            <a:r>
              <a:rPr sz="800" spc="-7" dirty="0">
                <a:solidFill>
                  <a:srgbClr val="001864"/>
                </a:solidFill>
                <a:latin typeface="Verdana"/>
                <a:cs typeface="Verdana"/>
              </a:rPr>
              <a:t>n</a:t>
            </a:r>
            <a:r>
              <a:rPr sz="800" spc="-53"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a</a:t>
            </a:r>
            <a:r>
              <a:rPr sz="800" spc="-13" dirty="0">
                <a:solidFill>
                  <a:srgbClr val="001864"/>
                </a:solidFill>
                <a:latin typeface="Verdana"/>
                <a:cs typeface="Verdana"/>
              </a:rPr>
              <a:t>r</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ne</a:t>
            </a:r>
            <a:r>
              <a:rPr sz="800" spc="-27" dirty="0">
                <a:solidFill>
                  <a:srgbClr val="001864"/>
                </a:solidFill>
                <a:latin typeface="Verdana"/>
                <a:cs typeface="Verdana"/>
              </a:rPr>
              <a:t> </a:t>
            </a:r>
            <a:r>
              <a:rPr sz="800" spc="-7" dirty="0">
                <a:solidFill>
                  <a:srgbClr val="001864"/>
                </a:solidFill>
                <a:latin typeface="Verdana"/>
                <a:cs typeface="Verdana"/>
              </a:rPr>
              <a:t>U300,</a:t>
            </a:r>
            <a:r>
              <a:rPr sz="800" spc="-13" dirty="0">
                <a:solidFill>
                  <a:srgbClr val="001864"/>
                </a:solidFill>
                <a:latin typeface="Verdana"/>
                <a:cs typeface="Verdana"/>
              </a:rPr>
              <a:t> </a:t>
            </a:r>
            <a:r>
              <a:rPr sz="800" spc="-7" dirty="0">
                <a:solidFill>
                  <a:srgbClr val="001864"/>
                </a:solidFill>
                <a:latin typeface="Verdana"/>
                <a:cs typeface="Verdana"/>
              </a:rPr>
              <a:t>hyp</a:t>
            </a:r>
            <a:r>
              <a:rPr sz="800" spc="-13" dirty="0">
                <a:solidFill>
                  <a:srgbClr val="001864"/>
                </a:solidFill>
                <a:latin typeface="Verdana"/>
                <a:cs typeface="Verdana"/>
              </a:rPr>
              <a:t>o</a:t>
            </a:r>
            <a:r>
              <a:rPr sz="800" dirty="0">
                <a:solidFill>
                  <a:srgbClr val="001864"/>
                </a:solidFill>
                <a:latin typeface="Verdana"/>
                <a:cs typeface="Verdana"/>
              </a:rPr>
              <a:t>s:</a:t>
            </a:r>
            <a:r>
              <a:rPr sz="800" spc="-7" dirty="0">
                <a:solidFill>
                  <a:srgbClr val="001864"/>
                </a:solidFill>
                <a:latin typeface="Verdana"/>
                <a:cs typeface="Verdana"/>
              </a:rPr>
              <a:t> hyp</a:t>
            </a:r>
            <a:r>
              <a:rPr sz="800" spc="-13" dirty="0">
                <a:solidFill>
                  <a:srgbClr val="001864"/>
                </a:solidFill>
                <a:latin typeface="Verdana"/>
                <a:cs typeface="Verdana"/>
              </a:rPr>
              <a:t>o</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ycaem</a:t>
            </a:r>
            <a:r>
              <a:rPr sz="800" dirty="0">
                <a:solidFill>
                  <a:srgbClr val="001864"/>
                </a:solidFill>
                <a:latin typeface="Verdana"/>
                <a:cs typeface="Verdana"/>
              </a:rPr>
              <a:t>i</a:t>
            </a:r>
            <a:r>
              <a:rPr sz="800" spc="-7" dirty="0">
                <a:solidFill>
                  <a:srgbClr val="001864"/>
                </a:solidFill>
                <a:latin typeface="Verdana"/>
                <a:cs typeface="Verdana"/>
              </a:rPr>
              <a:t>a</a:t>
            </a:r>
            <a:r>
              <a:rPr sz="800" spc="-47" dirty="0">
                <a:solidFill>
                  <a:srgbClr val="001864"/>
                </a:solidFill>
                <a:latin typeface="Verdana"/>
                <a:cs typeface="Verdana"/>
              </a:rPr>
              <a:t> </a:t>
            </a:r>
            <a:r>
              <a:rPr sz="800" spc="-7" dirty="0">
                <a:solidFill>
                  <a:srgbClr val="001864"/>
                </a:solidFill>
                <a:latin typeface="Verdana"/>
                <a:cs typeface="Verdana"/>
              </a:rPr>
              <a:t>even</a:t>
            </a:r>
            <a:r>
              <a:rPr sz="800" dirty="0">
                <a:solidFill>
                  <a:srgbClr val="001864"/>
                </a:solidFill>
                <a:latin typeface="Verdana"/>
                <a:cs typeface="Verdana"/>
              </a:rPr>
              <a:t>t</a:t>
            </a:r>
            <a:r>
              <a:rPr sz="800" spc="-7" dirty="0">
                <a:solidFill>
                  <a:srgbClr val="001864"/>
                </a:solidFill>
                <a:latin typeface="Verdana"/>
                <a:cs typeface="Verdana"/>
              </a:rPr>
              <a:t>s</a:t>
            </a:r>
            <a:endParaRPr sz="800">
              <a:solidFill>
                <a:prstClr val="black"/>
              </a:solidFill>
              <a:latin typeface="Verdana"/>
              <a:cs typeface="Verdana"/>
            </a:endParaRPr>
          </a:p>
        </p:txBody>
      </p:sp>
      <p:sp>
        <p:nvSpPr>
          <p:cNvPr id="15" name="object 15"/>
          <p:cNvSpPr txBox="1"/>
          <p:nvPr/>
        </p:nvSpPr>
        <p:spPr>
          <a:xfrm>
            <a:off x="6283961" y="6662050"/>
            <a:ext cx="5075767" cy="123111"/>
          </a:xfrm>
          <a:prstGeom prst="rect">
            <a:avLst/>
          </a:prstGeom>
        </p:spPr>
        <p:txBody>
          <a:bodyPr vert="horz" wrap="square" lIns="0" tIns="0" rIns="0" bIns="0" rtlCol="0">
            <a:spAutoFit/>
          </a:bodyPr>
          <a:lstStyle/>
          <a:p>
            <a:pPr marL="16933" defTabSz="1219170"/>
            <a:r>
              <a:rPr sz="800" spc="-13" dirty="0">
                <a:solidFill>
                  <a:srgbClr val="001864"/>
                </a:solidFill>
                <a:latin typeface="Verdana"/>
                <a:cs typeface="Verdana"/>
              </a:rPr>
              <a:t>So</a:t>
            </a:r>
            <a:r>
              <a:rPr sz="800" spc="-7" dirty="0">
                <a:solidFill>
                  <a:srgbClr val="001864"/>
                </a:solidFill>
                <a:latin typeface="Verdana"/>
                <a:cs typeface="Verdana"/>
              </a:rPr>
              <a:t>u</a:t>
            </a:r>
            <a:r>
              <a:rPr sz="800" spc="-13" dirty="0">
                <a:solidFill>
                  <a:srgbClr val="001864"/>
                </a:solidFill>
                <a:latin typeface="Verdana"/>
                <a:cs typeface="Verdana"/>
              </a:rPr>
              <a:t>r</a:t>
            </a:r>
            <a:r>
              <a:rPr sz="800" spc="-7" dirty="0">
                <a:solidFill>
                  <a:srgbClr val="001864"/>
                </a:solidFill>
                <a:latin typeface="Verdana"/>
                <a:cs typeface="Verdana"/>
              </a:rPr>
              <a:t>ce:</a:t>
            </a:r>
            <a:r>
              <a:rPr sz="800" spc="7"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e</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a:t>
            </a:r>
            <a:r>
              <a:rPr sz="800" spc="-7" dirty="0">
                <a:solidFill>
                  <a:srgbClr val="001864"/>
                </a:solidFill>
                <a:latin typeface="Verdana"/>
                <a:cs typeface="Verdana"/>
              </a:rPr>
              <a:t>me</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can</a:t>
            </a:r>
            <a:r>
              <a:rPr sz="800" spc="-27" dirty="0">
                <a:solidFill>
                  <a:srgbClr val="001864"/>
                </a:solidFill>
                <a:latin typeface="Verdana"/>
                <a:cs typeface="Verdana"/>
              </a:rPr>
              <a:t> </a:t>
            </a:r>
            <a:r>
              <a:rPr sz="800" dirty="0">
                <a:solidFill>
                  <a:srgbClr val="001864"/>
                </a:solidFill>
                <a:latin typeface="Verdana"/>
                <a:cs typeface="Verdana"/>
              </a:rPr>
              <a:t>D</a:t>
            </a:r>
            <a:r>
              <a:rPr sz="800" spc="13" dirty="0">
                <a:solidFill>
                  <a:srgbClr val="001864"/>
                </a:solidFill>
                <a:latin typeface="Verdana"/>
                <a:cs typeface="Verdana"/>
              </a:rPr>
              <a:t>i</a:t>
            </a:r>
            <a:r>
              <a:rPr sz="800" spc="-7" dirty="0">
                <a:solidFill>
                  <a:srgbClr val="001864"/>
                </a:solidFill>
                <a:latin typeface="Verdana"/>
                <a:cs typeface="Verdana"/>
              </a:rPr>
              <a:t>a</a:t>
            </a:r>
            <a:r>
              <a:rPr sz="800" spc="-13" dirty="0">
                <a:solidFill>
                  <a:srgbClr val="001864"/>
                </a:solidFill>
                <a:latin typeface="Verdana"/>
                <a:cs typeface="Verdana"/>
              </a:rPr>
              <a:t>b</a:t>
            </a:r>
            <a:r>
              <a:rPr sz="800" spc="-7" dirty="0">
                <a:solidFill>
                  <a:srgbClr val="001864"/>
                </a:solidFill>
                <a:latin typeface="Verdana"/>
                <a:cs typeface="Verdana"/>
              </a:rPr>
              <a:t>e</a:t>
            </a:r>
            <a:r>
              <a:rPr sz="800" dirty="0">
                <a:solidFill>
                  <a:srgbClr val="001864"/>
                </a:solidFill>
                <a:latin typeface="Verdana"/>
                <a:cs typeface="Verdana"/>
              </a:rPr>
              <a:t>t</a:t>
            </a:r>
            <a:r>
              <a:rPr sz="800" spc="-7" dirty="0">
                <a:solidFill>
                  <a:srgbClr val="001864"/>
                </a:solidFill>
                <a:latin typeface="Verdana"/>
                <a:cs typeface="Verdana"/>
              </a:rPr>
              <a:t>es</a:t>
            </a:r>
            <a:r>
              <a:rPr sz="800" spc="-13" dirty="0">
                <a:solidFill>
                  <a:srgbClr val="001864"/>
                </a:solidFill>
                <a:latin typeface="Verdana"/>
                <a:cs typeface="Verdana"/>
              </a:rPr>
              <a:t> A</a:t>
            </a:r>
            <a:r>
              <a:rPr sz="800" spc="-7" dirty="0">
                <a:solidFill>
                  <a:srgbClr val="001864"/>
                </a:solidFill>
                <a:latin typeface="Verdana"/>
                <a:cs typeface="Verdana"/>
              </a:rPr>
              <a:t>ss</a:t>
            </a:r>
            <a:r>
              <a:rPr sz="800" spc="-20" dirty="0">
                <a:solidFill>
                  <a:srgbClr val="001864"/>
                </a:solidFill>
                <a:latin typeface="Verdana"/>
                <a:cs typeface="Verdana"/>
              </a:rPr>
              <a:t>o</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40" dirty="0">
                <a:solidFill>
                  <a:srgbClr val="001864"/>
                </a:solidFill>
                <a:latin typeface="Verdana"/>
                <a:cs typeface="Verdana"/>
              </a:rPr>
              <a:t> </a:t>
            </a:r>
            <a:r>
              <a:rPr sz="800" spc="-7" dirty="0">
                <a:solidFill>
                  <a:srgbClr val="001864"/>
                </a:solidFill>
                <a:latin typeface="Verdana"/>
                <a:cs typeface="Verdana"/>
              </a:rPr>
              <a:t>7</a:t>
            </a:r>
            <a:r>
              <a:rPr sz="800" spc="13" dirty="0">
                <a:solidFill>
                  <a:srgbClr val="001864"/>
                </a:solidFill>
                <a:latin typeface="Verdana"/>
                <a:cs typeface="Verdana"/>
              </a:rPr>
              <a:t>8</a:t>
            </a:r>
            <a:r>
              <a:rPr sz="800" spc="-9" baseline="27777" dirty="0">
                <a:solidFill>
                  <a:srgbClr val="001864"/>
                </a:solidFill>
                <a:latin typeface="Verdana"/>
                <a:cs typeface="Verdana"/>
              </a:rPr>
              <a:t>th</a:t>
            </a:r>
            <a:r>
              <a:rPr sz="800" baseline="27777" dirty="0">
                <a:solidFill>
                  <a:srgbClr val="001864"/>
                </a:solidFill>
                <a:latin typeface="Verdana"/>
                <a:cs typeface="Verdana"/>
              </a:rPr>
              <a:t> </a:t>
            </a:r>
            <a:r>
              <a:rPr sz="800" spc="-129" baseline="2777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t>
            </a:r>
            <a:r>
              <a:rPr sz="800" spc="-40" dirty="0">
                <a:solidFill>
                  <a:srgbClr val="001864"/>
                </a:solidFill>
                <a:latin typeface="Verdana"/>
                <a:cs typeface="Verdana"/>
              </a:rPr>
              <a:t> </a:t>
            </a:r>
            <a:r>
              <a:rPr sz="800" spc="-13" dirty="0">
                <a:solidFill>
                  <a:srgbClr val="001864"/>
                </a:solidFill>
                <a:latin typeface="Verdana"/>
                <a:cs typeface="Verdana"/>
              </a:rPr>
              <a:t>S</a:t>
            </a:r>
            <a:r>
              <a:rPr sz="800" spc="-7" dirty="0">
                <a:solidFill>
                  <a:srgbClr val="001864"/>
                </a:solidFill>
                <a:latin typeface="Verdana"/>
                <a:cs typeface="Verdana"/>
              </a:rPr>
              <a:t>e</a:t>
            </a:r>
            <a:r>
              <a:rPr sz="800" dirty="0">
                <a:solidFill>
                  <a:srgbClr val="001864"/>
                </a:solidFill>
                <a:latin typeface="Verdana"/>
                <a:cs typeface="Verdana"/>
              </a:rPr>
              <a:t>ss</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ns,</a:t>
            </a:r>
            <a:r>
              <a:rPr sz="800" spc="-33" dirty="0">
                <a:solidFill>
                  <a:srgbClr val="001864"/>
                </a:solidFill>
                <a:latin typeface="Verdana"/>
                <a:cs typeface="Verdana"/>
              </a:rPr>
              <a:t> </a:t>
            </a:r>
            <a:r>
              <a:rPr sz="800" spc="-7" dirty="0">
                <a:solidFill>
                  <a:srgbClr val="001864"/>
                </a:solidFill>
                <a:latin typeface="Verdana"/>
                <a:cs typeface="Verdana"/>
              </a:rPr>
              <a:t>O</a:t>
            </a:r>
            <a:r>
              <a:rPr sz="800" spc="-13" dirty="0">
                <a:solidFill>
                  <a:srgbClr val="001864"/>
                </a:solidFill>
                <a:latin typeface="Verdana"/>
                <a:cs typeface="Verdana"/>
              </a:rPr>
              <a:t>r</a:t>
            </a:r>
            <a:r>
              <a:rPr sz="800" spc="13" dirty="0">
                <a:solidFill>
                  <a:srgbClr val="001864"/>
                </a:solidFill>
                <a:latin typeface="Verdana"/>
                <a:cs typeface="Verdana"/>
              </a:rPr>
              <a:t>l</a:t>
            </a:r>
            <a:r>
              <a:rPr sz="800" spc="-7" dirty="0">
                <a:solidFill>
                  <a:srgbClr val="001864"/>
                </a:solidFill>
                <a:latin typeface="Verdana"/>
                <a:cs typeface="Verdana"/>
              </a:rPr>
              <a:t>and</a:t>
            </a:r>
            <a:r>
              <a:rPr sz="800" spc="-13" dirty="0">
                <a:solidFill>
                  <a:srgbClr val="001864"/>
                </a:solidFill>
                <a:latin typeface="Verdana"/>
                <a:cs typeface="Verdana"/>
              </a:rPr>
              <a:t>o</a:t>
            </a:r>
            <a:r>
              <a:rPr sz="800" spc="-7" dirty="0">
                <a:solidFill>
                  <a:srgbClr val="001864"/>
                </a:solidFill>
                <a:latin typeface="Verdana"/>
                <a:cs typeface="Verdana"/>
              </a:rPr>
              <a:t>,</a:t>
            </a:r>
            <a:r>
              <a:rPr sz="800" spc="-33" dirty="0">
                <a:solidFill>
                  <a:srgbClr val="001864"/>
                </a:solidFill>
                <a:latin typeface="Verdana"/>
                <a:cs typeface="Verdana"/>
              </a:rPr>
              <a:t> </a:t>
            </a:r>
            <a:r>
              <a:rPr sz="800" spc="-7" dirty="0">
                <a:solidFill>
                  <a:srgbClr val="001864"/>
                </a:solidFill>
                <a:latin typeface="Verdana"/>
                <a:cs typeface="Verdana"/>
              </a:rPr>
              <a:t>FL,</a:t>
            </a:r>
            <a:r>
              <a:rPr sz="800" dirty="0">
                <a:solidFill>
                  <a:srgbClr val="001864"/>
                </a:solidFill>
                <a:latin typeface="Verdana"/>
                <a:cs typeface="Verdana"/>
              </a:rPr>
              <a:t> </a:t>
            </a:r>
            <a:r>
              <a:rPr sz="800" spc="-7" dirty="0">
                <a:solidFill>
                  <a:srgbClr val="001864"/>
                </a:solidFill>
                <a:latin typeface="Verdana"/>
                <a:cs typeface="Verdana"/>
              </a:rPr>
              <a:t>U</a:t>
            </a:r>
            <a:r>
              <a:rPr sz="800" spc="-13" dirty="0">
                <a:solidFill>
                  <a:srgbClr val="001864"/>
                </a:solidFill>
                <a:latin typeface="Verdana"/>
                <a:cs typeface="Verdana"/>
              </a:rPr>
              <a:t>S</a:t>
            </a:r>
            <a:r>
              <a:rPr sz="800" spc="-7" dirty="0">
                <a:solidFill>
                  <a:srgbClr val="001864"/>
                </a:solidFill>
                <a:latin typeface="Verdana"/>
                <a:cs typeface="Verdana"/>
              </a:rPr>
              <a:t>A</a:t>
            </a:r>
            <a:endParaRPr sz="800">
              <a:solidFill>
                <a:prstClr val="black"/>
              </a:solidFill>
              <a:latin typeface="Verdana"/>
              <a:cs typeface="Verdana"/>
            </a:endParaRPr>
          </a:p>
        </p:txBody>
      </p:sp>
      <p:sp>
        <p:nvSpPr>
          <p:cNvPr id="39" name="object 39"/>
          <p:cNvSpPr txBox="1"/>
          <p:nvPr/>
        </p:nvSpPr>
        <p:spPr>
          <a:xfrm>
            <a:off x="380933" y="6053133"/>
            <a:ext cx="5075767" cy="615553"/>
          </a:xfrm>
          <a:prstGeom prst="rect">
            <a:avLst/>
          </a:prstGeom>
        </p:spPr>
        <p:txBody>
          <a:bodyPr vert="horz" wrap="square" lIns="0" tIns="0" rIns="0" bIns="0" rtlCol="0">
            <a:spAutoFit/>
          </a:bodyPr>
          <a:lstStyle/>
          <a:p>
            <a:pPr marL="16933" marR="108371" defTabSz="1219170"/>
            <a:r>
              <a:rPr sz="800" spc="-7" dirty="0">
                <a:solidFill>
                  <a:srgbClr val="001864"/>
                </a:solidFill>
                <a:latin typeface="Verdana"/>
                <a:cs typeface="Verdana"/>
              </a:rPr>
              <a:t>N</a:t>
            </a:r>
            <a:r>
              <a:rPr sz="800" spc="-13" dirty="0">
                <a:solidFill>
                  <a:srgbClr val="001864"/>
                </a:solidFill>
                <a:latin typeface="Verdana"/>
                <a:cs typeface="Verdana"/>
              </a:rPr>
              <a:t>o</a:t>
            </a:r>
            <a:r>
              <a:rPr sz="800" dirty="0">
                <a:solidFill>
                  <a:srgbClr val="001864"/>
                </a:solidFill>
                <a:latin typeface="Verdana"/>
                <a:cs typeface="Verdana"/>
              </a:rPr>
              <a:t>t</a:t>
            </a:r>
            <a:r>
              <a:rPr sz="800" spc="-7" dirty="0">
                <a:solidFill>
                  <a:srgbClr val="001864"/>
                </a:solidFill>
                <a:latin typeface="Verdana"/>
                <a:cs typeface="Verdana"/>
              </a:rPr>
              <a:t>e</a:t>
            </a:r>
            <a:r>
              <a:rPr sz="800" dirty="0">
                <a:solidFill>
                  <a:srgbClr val="001864"/>
                </a:solidFill>
                <a:latin typeface="Verdana"/>
                <a:cs typeface="Verdana"/>
              </a:rPr>
              <a:t>:</a:t>
            </a:r>
            <a:r>
              <a:rPr sz="800" spc="7"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7" dirty="0">
                <a:solidFill>
                  <a:srgbClr val="001864"/>
                </a:solidFill>
                <a:latin typeface="Verdana"/>
                <a:cs typeface="Verdana"/>
              </a:rPr>
              <a:t>r</a:t>
            </a:r>
            <a:r>
              <a:rPr sz="800" dirty="0">
                <a:solidFill>
                  <a:srgbClr val="001864"/>
                </a:solidFill>
                <a:latin typeface="Verdana"/>
                <a:cs typeface="Verdana"/>
              </a:rPr>
              <a:t> </a:t>
            </a:r>
            <a:r>
              <a:rPr sz="800" spc="-7" dirty="0">
                <a:solidFill>
                  <a:srgbClr val="001864"/>
                </a:solidFill>
                <a:latin typeface="Verdana"/>
                <a:cs typeface="Verdana"/>
              </a:rPr>
              <a:t>change</a:t>
            </a:r>
            <a:r>
              <a:rPr sz="800" spc="-13"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spc="-27" dirty="0">
                <a:solidFill>
                  <a:srgbClr val="001864"/>
                </a:solidFill>
                <a:latin typeface="Verdana"/>
                <a:cs typeface="Verdana"/>
              </a:rPr>
              <a:t> </a:t>
            </a:r>
            <a:r>
              <a:rPr sz="800" dirty="0">
                <a:solidFill>
                  <a:srgbClr val="001864"/>
                </a:solidFill>
                <a:latin typeface="Verdana"/>
                <a:cs typeface="Verdana"/>
              </a:rPr>
              <a:t>H</a:t>
            </a:r>
            <a:r>
              <a:rPr sz="800" spc="-7" dirty="0">
                <a:solidFill>
                  <a:srgbClr val="001864"/>
                </a:solidFill>
                <a:latin typeface="Verdana"/>
                <a:cs typeface="Verdana"/>
              </a:rPr>
              <a:t>b</a:t>
            </a:r>
            <a:r>
              <a:rPr sz="800" dirty="0">
                <a:solidFill>
                  <a:srgbClr val="001864"/>
                </a:solidFill>
                <a:latin typeface="Verdana"/>
                <a:cs typeface="Verdana"/>
              </a:rPr>
              <a:t>A</a:t>
            </a:r>
            <a:r>
              <a:rPr sz="800" spc="-9" baseline="-20833" dirty="0">
                <a:solidFill>
                  <a:srgbClr val="001864"/>
                </a:solidFill>
                <a:latin typeface="Verdana"/>
                <a:cs typeface="Verdana"/>
              </a:rPr>
              <a:t>1c</a:t>
            </a:r>
            <a:r>
              <a:rPr sz="800" baseline="-20833" dirty="0">
                <a:solidFill>
                  <a:srgbClr val="001864"/>
                </a:solidFill>
                <a:latin typeface="Verdana"/>
                <a:cs typeface="Verdana"/>
              </a:rPr>
              <a:t> </a:t>
            </a:r>
            <a:r>
              <a:rPr sz="800" spc="-139" baseline="-20833"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7" dirty="0">
                <a:solidFill>
                  <a:srgbClr val="001864"/>
                </a:solidFill>
                <a:latin typeface="Verdana"/>
                <a:cs typeface="Verdana"/>
              </a:rPr>
              <a:t>r</a:t>
            </a:r>
            <a:r>
              <a:rPr sz="800" spc="-20" dirty="0">
                <a:solidFill>
                  <a:srgbClr val="001864"/>
                </a:solidFill>
                <a:latin typeface="Verdana"/>
                <a:cs typeface="Verdana"/>
              </a:rPr>
              <a:t> </a:t>
            </a:r>
            <a:r>
              <a:rPr sz="800" dirty="0">
                <a:solidFill>
                  <a:srgbClr val="001864"/>
                </a:solidFill>
                <a:latin typeface="Verdana"/>
                <a:cs typeface="Verdana"/>
              </a:rPr>
              <a:t>T</a:t>
            </a:r>
            <a:r>
              <a:rPr sz="800" spc="-13" dirty="0">
                <a:solidFill>
                  <a:srgbClr val="001864"/>
                </a:solidFill>
                <a:latin typeface="Verdana"/>
                <a:cs typeface="Verdana"/>
              </a:rPr>
              <a:t>r</a:t>
            </a:r>
            <a:r>
              <a:rPr sz="800" spc="-7" dirty="0">
                <a:solidFill>
                  <a:srgbClr val="001864"/>
                </a:solidFill>
                <a:latin typeface="Verdana"/>
                <a:cs typeface="Verdana"/>
              </a:rPr>
              <a:t>e</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ba</a:t>
            </a:r>
            <a:r>
              <a:rPr sz="800" dirty="0">
                <a:solidFill>
                  <a:srgbClr val="001864"/>
                </a:solidFill>
                <a:latin typeface="Verdana"/>
                <a:cs typeface="Verdana"/>
              </a:rPr>
              <a:t> </a:t>
            </a:r>
            <a:r>
              <a:rPr sz="800" spc="-7" dirty="0">
                <a:solidFill>
                  <a:srgbClr val="001864"/>
                </a:solidFill>
                <a:latin typeface="Verdana"/>
                <a:cs typeface="Verdana"/>
              </a:rPr>
              <a:t>n=</a:t>
            </a:r>
            <a:r>
              <a:rPr sz="800" dirty="0">
                <a:solidFill>
                  <a:srgbClr val="001864"/>
                </a:solidFill>
                <a:latin typeface="Verdana"/>
                <a:cs typeface="Verdana"/>
              </a:rPr>
              <a:t>6</a:t>
            </a:r>
            <a:r>
              <a:rPr sz="800" spc="-7" dirty="0">
                <a:solidFill>
                  <a:srgbClr val="001864"/>
                </a:solidFill>
                <a:latin typeface="Verdana"/>
                <a:cs typeface="Verdana"/>
              </a:rPr>
              <a:t>71</a:t>
            </a:r>
            <a:r>
              <a:rPr sz="800" spc="-13" dirty="0">
                <a:solidFill>
                  <a:srgbClr val="001864"/>
                </a:solidFill>
                <a:latin typeface="Verdana"/>
                <a:cs typeface="Verdana"/>
              </a:rPr>
              <a:t> </a:t>
            </a:r>
            <a:r>
              <a:rPr sz="800" spc="-7" dirty="0">
                <a:solidFill>
                  <a:srgbClr val="001864"/>
                </a:solidFill>
                <a:latin typeface="Verdana"/>
                <a:cs typeface="Verdana"/>
              </a:rPr>
              <a:t>an</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7" dirty="0">
                <a:solidFill>
                  <a:srgbClr val="001864"/>
                </a:solidFill>
                <a:latin typeface="Verdana"/>
                <a:cs typeface="Verdana"/>
              </a:rPr>
              <a:t>r</a:t>
            </a:r>
            <a:r>
              <a:rPr sz="800" spc="7"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spc="7" dirty="0">
                <a:solidFill>
                  <a:srgbClr val="001864"/>
                </a:solidFill>
                <a:latin typeface="Verdana"/>
                <a:cs typeface="Verdana"/>
              </a:rPr>
              <a:t> </a:t>
            </a:r>
            <a:r>
              <a:rPr sz="800" spc="-7" dirty="0">
                <a:solidFill>
                  <a:srgbClr val="001864"/>
                </a:solidFill>
                <a:latin typeface="Verdana"/>
                <a:cs typeface="Verdana"/>
              </a:rPr>
              <a:t>n=</a:t>
            </a:r>
            <a:r>
              <a:rPr sz="800" dirty="0">
                <a:solidFill>
                  <a:srgbClr val="001864"/>
                </a:solidFill>
                <a:latin typeface="Verdana"/>
                <a:cs typeface="Verdana"/>
              </a:rPr>
              <a:t>7</a:t>
            </a:r>
            <a:r>
              <a:rPr sz="800" spc="-7" dirty="0">
                <a:solidFill>
                  <a:srgbClr val="001864"/>
                </a:solidFill>
                <a:latin typeface="Verdana"/>
                <a:cs typeface="Verdana"/>
              </a:rPr>
              <a:t>49,</a:t>
            </a:r>
            <a:r>
              <a:rPr sz="800" spc="-13" dirty="0">
                <a:solidFill>
                  <a:srgbClr val="001864"/>
                </a:solidFill>
                <a:latin typeface="Verdana"/>
                <a:cs typeface="Verdana"/>
              </a:rPr>
              <a:t> </a:t>
            </a:r>
            <a:r>
              <a:rPr sz="800" spc="-7" dirty="0">
                <a:solidFill>
                  <a:srgbClr val="001864"/>
                </a:solidFill>
                <a:latin typeface="Verdana"/>
                <a:cs typeface="Verdana"/>
              </a:rPr>
              <a:t>w</a:t>
            </a:r>
            <a:r>
              <a:rPr sz="800" spc="7" dirty="0">
                <a:solidFill>
                  <a:srgbClr val="001864"/>
                </a:solidFill>
                <a:latin typeface="Verdana"/>
                <a:cs typeface="Verdana"/>
              </a:rPr>
              <a:t>h</a:t>
            </a:r>
            <a:r>
              <a:rPr sz="800" spc="13" dirty="0">
                <a:solidFill>
                  <a:srgbClr val="001864"/>
                </a:solidFill>
                <a:latin typeface="Verdana"/>
                <a:cs typeface="Verdana"/>
              </a:rPr>
              <a:t>i</a:t>
            </a:r>
            <a:r>
              <a:rPr sz="800" spc="-7" dirty="0">
                <a:solidFill>
                  <a:srgbClr val="001864"/>
                </a:solidFill>
                <a:latin typeface="Verdana"/>
                <a:cs typeface="Verdana"/>
              </a:rPr>
              <a:t>ch</a:t>
            </a:r>
            <a:r>
              <a:rPr sz="800" spc="-53" dirty="0">
                <a:solidFill>
                  <a:srgbClr val="001864"/>
                </a:solidFill>
                <a:latin typeface="Verdana"/>
                <a:cs typeface="Verdana"/>
              </a:rPr>
              <a:t> </a:t>
            </a:r>
            <a:r>
              <a:rPr sz="800" spc="-13" dirty="0">
                <a:solidFill>
                  <a:srgbClr val="001864"/>
                </a:solidFill>
                <a:latin typeface="Verdana"/>
                <a:cs typeface="Verdana"/>
              </a:rPr>
              <a:t>r</a:t>
            </a:r>
            <a:r>
              <a:rPr sz="800" spc="-7" dirty="0">
                <a:solidFill>
                  <a:srgbClr val="001864"/>
                </a:solidFill>
                <a:latin typeface="Verdana"/>
                <a:cs typeface="Verdana"/>
              </a:rPr>
              <a:t>ef</a:t>
            </a:r>
            <a:r>
              <a:rPr sz="800" spc="13" dirty="0">
                <a:solidFill>
                  <a:srgbClr val="001864"/>
                </a:solidFill>
                <a:latin typeface="Verdana"/>
                <a:cs typeface="Verdana"/>
              </a:rPr>
              <a:t>l</a:t>
            </a:r>
            <a:r>
              <a:rPr sz="800" spc="-7" dirty="0">
                <a:solidFill>
                  <a:srgbClr val="001864"/>
                </a:solidFill>
                <a:latin typeface="Verdana"/>
                <a:cs typeface="Verdana"/>
              </a:rPr>
              <a:t>e</a:t>
            </a:r>
            <a:r>
              <a:rPr sz="800" dirty="0">
                <a:solidFill>
                  <a:srgbClr val="001864"/>
                </a:solidFill>
                <a:latin typeface="Verdana"/>
                <a:cs typeface="Verdana"/>
              </a:rPr>
              <a:t>ct</a:t>
            </a:r>
            <a:r>
              <a:rPr sz="800" spc="-7" dirty="0">
                <a:solidFill>
                  <a:srgbClr val="001864"/>
                </a:solidFill>
                <a:latin typeface="Verdana"/>
                <a:cs typeface="Verdana"/>
              </a:rPr>
              <a:t>s</a:t>
            </a:r>
            <a:r>
              <a:rPr sz="800" spc="-2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hat </a:t>
            </a:r>
            <a:r>
              <a:rPr sz="800" spc="-13" dirty="0">
                <a:solidFill>
                  <a:srgbClr val="001864"/>
                </a:solidFill>
                <a:latin typeface="Verdana"/>
                <a:cs typeface="Verdana"/>
              </a:rPr>
              <a:t>o</a:t>
            </a:r>
            <a:r>
              <a:rPr sz="800" spc="-7" dirty="0">
                <a:solidFill>
                  <a:srgbClr val="001864"/>
                </a:solidFill>
                <a:latin typeface="Verdana"/>
                <a:cs typeface="Verdana"/>
              </a:rPr>
              <a:t>n</a:t>
            </a:r>
            <a:r>
              <a:rPr sz="800" spc="13" dirty="0">
                <a:solidFill>
                  <a:srgbClr val="001864"/>
                </a:solidFill>
                <a:latin typeface="Verdana"/>
                <a:cs typeface="Verdana"/>
              </a:rPr>
              <a:t>l</a:t>
            </a:r>
            <a:r>
              <a:rPr sz="800" spc="-7" dirty="0">
                <a:solidFill>
                  <a:srgbClr val="001864"/>
                </a:solidFill>
                <a:latin typeface="Verdana"/>
                <a:cs typeface="Verdana"/>
              </a:rPr>
              <a:t>y pat</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7" dirty="0">
                <a:solidFill>
                  <a:srgbClr val="001864"/>
                </a:solidFill>
                <a:latin typeface="Verdana"/>
                <a:cs typeface="Verdana"/>
              </a:rPr>
              <a:t>s</a:t>
            </a:r>
            <a:r>
              <a:rPr sz="800" spc="-27" dirty="0">
                <a:solidFill>
                  <a:srgbClr val="001864"/>
                </a:solidFill>
                <a:latin typeface="Verdana"/>
                <a:cs typeface="Verdana"/>
              </a:rPr>
              <a:t> </a:t>
            </a:r>
            <a:r>
              <a:rPr sz="800" spc="-7" dirty="0">
                <a:solidFill>
                  <a:srgbClr val="001864"/>
                </a:solidFill>
                <a:latin typeface="Verdana"/>
                <a:cs typeface="Verdana"/>
              </a:rPr>
              <a:t>w</a:t>
            </a:r>
            <a:r>
              <a:rPr sz="800" spc="7" dirty="0">
                <a:solidFill>
                  <a:srgbClr val="001864"/>
                </a:solidFill>
                <a:latin typeface="Verdana"/>
                <a:cs typeface="Verdana"/>
              </a:rPr>
              <a:t>h</a:t>
            </a:r>
            <a:r>
              <a:rPr sz="800" spc="-7" dirty="0">
                <a:solidFill>
                  <a:srgbClr val="001864"/>
                </a:solidFill>
                <a:latin typeface="Verdana"/>
                <a:cs typeface="Verdana"/>
              </a:rPr>
              <a:t>o</a:t>
            </a:r>
            <a:r>
              <a:rPr sz="800" spc="-20" dirty="0">
                <a:solidFill>
                  <a:srgbClr val="001864"/>
                </a:solidFill>
                <a:latin typeface="Verdana"/>
                <a:cs typeface="Verdana"/>
              </a:rPr>
              <a:t> </a:t>
            </a:r>
            <a:r>
              <a:rPr sz="800" spc="-7" dirty="0">
                <a:solidFill>
                  <a:srgbClr val="001864"/>
                </a:solidFill>
                <a:latin typeface="Verdana"/>
                <a:cs typeface="Verdana"/>
              </a:rPr>
              <a:t>had</a:t>
            </a:r>
            <a:r>
              <a:rPr sz="800" spc="-13" dirty="0">
                <a:solidFill>
                  <a:srgbClr val="001864"/>
                </a:solidFill>
                <a:latin typeface="Verdana"/>
                <a:cs typeface="Verdana"/>
              </a:rPr>
              <a:t> </a:t>
            </a:r>
            <a:r>
              <a:rPr sz="800" spc="-7" dirty="0">
                <a:solidFill>
                  <a:srgbClr val="001864"/>
                </a:solidFill>
                <a:latin typeface="Verdana"/>
                <a:cs typeface="Verdana"/>
              </a:rPr>
              <a:t>a</a:t>
            </a:r>
            <a:r>
              <a:rPr sz="800"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13" dirty="0">
                <a:solidFill>
                  <a:srgbClr val="001864"/>
                </a:solidFill>
                <a:latin typeface="Verdana"/>
                <a:cs typeface="Verdana"/>
              </a:rPr>
              <a:t>ll</a:t>
            </a:r>
            <a:r>
              <a:rPr sz="800" spc="-13" dirty="0">
                <a:solidFill>
                  <a:srgbClr val="001864"/>
                </a:solidFill>
                <a:latin typeface="Verdana"/>
                <a:cs typeface="Verdana"/>
              </a:rPr>
              <a:t>o</a:t>
            </a:r>
            <a:r>
              <a:rPr sz="800" spc="7" dirty="0">
                <a:solidFill>
                  <a:srgbClr val="001864"/>
                </a:solidFill>
                <a:latin typeface="Verdana"/>
                <a:cs typeface="Verdana"/>
              </a:rPr>
              <a:t>w</a:t>
            </a:r>
            <a:r>
              <a:rPr sz="800" dirty="0">
                <a:solidFill>
                  <a:srgbClr val="001864"/>
                </a:solidFill>
                <a:latin typeface="Verdana"/>
                <a:cs typeface="Verdana"/>
              </a:rPr>
              <a:t>-</a:t>
            </a:r>
            <a:r>
              <a:rPr sz="800" spc="-20" dirty="0">
                <a:solidFill>
                  <a:srgbClr val="001864"/>
                </a:solidFill>
                <a:latin typeface="Verdana"/>
                <a:cs typeface="Verdana"/>
              </a:rPr>
              <a:t>u</a:t>
            </a:r>
            <a:r>
              <a:rPr sz="800" dirty="0">
                <a:solidFill>
                  <a:srgbClr val="001864"/>
                </a:solidFill>
                <a:latin typeface="Verdana"/>
                <a:cs typeface="Verdana"/>
              </a:rPr>
              <a:t>p</a:t>
            </a:r>
            <a:r>
              <a:rPr sz="800" spc="-47" dirty="0">
                <a:solidFill>
                  <a:srgbClr val="001864"/>
                </a:solidFill>
                <a:latin typeface="Verdana"/>
                <a:cs typeface="Verdana"/>
              </a:rPr>
              <a:t> </a:t>
            </a:r>
            <a:r>
              <a:rPr sz="800" spc="-7" dirty="0">
                <a:solidFill>
                  <a:srgbClr val="001864"/>
                </a:solidFill>
                <a:latin typeface="Verdana"/>
                <a:cs typeface="Verdana"/>
              </a:rPr>
              <a:t>check</a:t>
            </a:r>
            <a:r>
              <a:rPr sz="800" spc="-27"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spc="-7" dirty="0">
                <a:solidFill>
                  <a:srgbClr val="001864"/>
                </a:solidFill>
                <a:latin typeface="Verdana"/>
                <a:cs typeface="Verdana"/>
              </a:rPr>
              <a:t>a</a:t>
            </a:r>
            <a:r>
              <a:rPr sz="800" dirty="0">
                <a:solidFill>
                  <a:srgbClr val="001864"/>
                </a:solidFill>
                <a:latin typeface="Verdana"/>
                <a:cs typeface="Verdana"/>
              </a:rPr>
              <a:t> c</a:t>
            </a:r>
            <a:r>
              <a:rPr sz="800" spc="13" dirty="0">
                <a:solidFill>
                  <a:srgbClr val="001864"/>
                </a:solidFill>
                <a:latin typeface="Verdana"/>
                <a:cs typeface="Verdana"/>
              </a:rPr>
              <a:t>li</a:t>
            </a:r>
            <a:r>
              <a:rPr sz="800" spc="-20" dirty="0">
                <a:solidFill>
                  <a:srgbClr val="001864"/>
                </a:solidFill>
                <a:latin typeface="Verdana"/>
                <a:cs typeface="Verdana"/>
              </a:rPr>
              <a:t>n</a:t>
            </a:r>
            <a:r>
              <a:rPr sz="800" dirty="0">
                <a:solidFill>
                  <a:srgbClr val="001864"/>
                </a:solidFill>
                <a:latin typeface="Verdana"/>
                <a:cs typeface="Verdana"/>
              </a:rPr>
              <a:t>i</a:t>
            </a:r>
            <a:r>
              <a:rPr sz="800" spc="-7" dirty="0">
                <a:solidFill>
                  <a:srgbClr val="001864"/>
                </a:solidFill>
                <a:latin typeface="Verdana"/>
                <a:cs typeface="Verdana"/>
              </a:rPr>
              <a:t>cal</a:t>
            </a:r>
            <a:r>
              <a:rPr sz="800" spc="-60" dirty="0">
                <a:solidFill>
                  <a:srgbClr val="001864"/>
                </a:solidFill>
                <a:latin typeface="Verdana"/>
                <a:cs typeface="Verdana"/>
              </a:rPr>
              <a:t> </a:t>
            </a:r>
            <a:r>
              <a:rPr sz="800" spc="-7" dirty="0">
                <a:solidFill>
                  <a:srgbClr val="001864"/>
                </a:solidFill>
                <a:latin typeface="Verdana"/>
                <a:cs typeface="Verdana"/>
              </a:rPr>
              <a:t>check a</a:t>
            </a:r>
            <a:r>
              <a:rPr sz="800" spc="-13" dirty="0">
                <a:solidFill>
                  <a:srgbClr val="001864"/>
                </a:solidFill>
                <a:latin typeface="Verdana"/>
                <a:cs typeface="Verdana"/>
              </a:rPr>
              <a:t>r</a:t>
            </a:r>
            <a:r>
              <a:rPr sz="800" spc="-7" dirty="0">
                <a:solidFill>
                  <a:srgbClr val="001864"/>
                </a:solidFill>
                <a:latin typeface="Verdana"/>
                <a:cs typeface="Verdana"/>
              </a:rPr>
              <a:t>e</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cl</a:t>
            </a:r>
            <a:r>
              <a:rPr sz="800" spc="-20" dirty="0">
                <a:solidFill>
                  <a:srgbClr val="001864"/>
                </a:solidFill>
                <a:latin typeface="Verdana"/>
                <a:cs typeface="Verdana"/>
              </a:rPr>
              <a:t>u</a:t>
            </a:r>
            <a:r>
              <a:rPr sz="800" spc="-7" dirty="0">
                <a:solidFill>
                  <a:srgbClr val="001864"/>
                </a:solidFill>
                <a:latin typeface="Verdana"/>
                <a:cs typeface="Verdana"/>
              </a:rPr>
              <a:t>de</a:t>
            </a:r>
            <a:r>
              <a:rPr sz="800" dirty="0">
                <a:solidFill>
                  <a:srgbClr val="001864"/>
                </a:solidFill>
                <a:latin typeface="Verdana"/>
                <a:cs typeface="Verdana"/>
              </a:rPr>
              <a:t>d</a:t>
            </a:r>
            <a:r>
              <a:rPr sz="800" spc="-33"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spc="-40"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o</a:t>
            </a:r>
            <a:r>
              <a:rPr sz="800" spc="-7" dirty="0">
                <a:solidFill>
                  <a:srgbClr val="001864"/>
                </a:solidFill>
                <a:latin typeface="Verdana"/>
                <a:cs typeface="Verdana"/>
              </a:rPr>
              <a:t>pu</a:t>
            </a:r>
            <a:r>
              <a:rPr sz="800" spc="13" dirty="0">
                <a:solidFill>
                  <a:srgbClr val="001864"/>
                </a:solidFill>
                <a:latin typeface="Verdana"/>
                <a:cs typeface="Verdana"/>
              </a:rPr>
              <a:t>l</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endParaRPr sz="800">
              <a:solidFill>
                <a:prstClr val="black"/>
              </a:solidFill>
              <a:latin typeface="Verdana"/>
              <a:cs typeface="Verdana"/>
            </a:endParaRPr>
          </a:p>
          <a:p>
            <a:pPr marL="16933" marR="2843882" defTabSz="1219170"/>
            <a:r>
              <a:rPr sz="800" spc="-7"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t</a:t>
            </a:r>
            <a:r>
              <a:rPr sz="800" spc="-7" dirty="0">
                <a:solidFill>
                  <a:srgbClr val="001864"/>
                </a:solidFill>
                <a:latin typeface="Verdana"/>
                <a:cs typeface="Verdana"/>
              </a:rPr>
              <a:t>at</a:t>
            </a:r>
            <a:r>
              <a:rPr sz="800" spc="13" dirty="0">
                <a:solidFill>
                  <a:srgbClr val="001864"/>
                </a:solidFill>
                <a:latin typeface="Verdana"/>
                <a:cs typeface="Verdana"/>
              </a:rPr>
              <a:t>i</a:t>
            </a:r>
            <a:r>
              <a:rPr sz="800" dirty="0">
                <a:solidFill>
                  <a:srgbClr val="001864"/>
                </a:solidFill>
                <a:latin typeface="Verdana"/>
                <a:cs typeface="Verdana"/>
              </a:rPr>
              <a:t>st</a:t>
            </a:r>
            <a:r>
              <a:rPr sz="800" spc="13" dirty="0">
                <a:solidFill>
                  <a:srgbClr val="001864"/>
                </a:solidFill>
                <a:latin typeface="Verdana"/>
                <a:cs typeface="Verdana"/>
              </a:rPr>
              <a:t>i</a:t>
            </a:r>
            <a:r>
              <a:rPr sz="800" spc="-7" dirty="0">
                <a:solidFill>
                  <a:srgbClr val="001864"/>
                </a:solidFill>
                <a:latin typeface="Verdana"/>
                <a:cs typeface="Verdana"/>
              </a:rPr>
              <a:t>cal</a:t>
            </a:r>
            <a:r>
              <a:rPr sz="800" spc="-13" dirty="0">
                <a:solidFill>
                  <a:srgbClr val="001864"/>
                </a:solidFill>
                <a:latin typeface="Verdana"/>
                <a:cs typeface="Verdana"/>
              </a:rPr>
              <a:t>l</a:t>
            </a:r>
            <a:r>
              <a:rPr sz="800" spc="-7" dirty="0">
                <a:solidFill>
                  <a:srgbClr val="001864"/>
                </a:solidFill>
                <a:latin typeface="Verdana"/>
                <a:cs typeface="Verdana"/>
              </a:rPr>
              <a:t>y</a:t>
            </a:r>
            <a:r>
              <a:rPr sz="800" spc="-53" dirty="0">
                <a:solidFill>
                  <a:srgbClr val="001864"/>
                </a:solidFill>
                <a:latin typeface="Verdana"/>
                <a:cs typeface="Verdana"/>
              </a:rPr>
              <a:t> </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gn</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can</a:t>
            </a:r>
            <a:r>
              <a:rPr sz="800" dirty="0">
                <a:solidFill>
                  <a:srgbClr val="001864"/>
                </a:solidFill>
                <a:latin typeface="Verdana"/>
                <a:cs typeface="Verdana"/>
              </a:rPr>
              <a:t>t</a:t>
            </a:r>
            <a:r>
              <a:rPr sz="800" spc="-53" dirty="0">
                <a:solidFill>
                  <a:srgbClr val="001864"/>
                </a:solidFill>
                <a:latin typeface="Verdana"/>
                <a:cs typeface="Verdana"/>
              </a:rPr>
              <a:t> </a:t>
            </a:r>
            <a:r>
              <a:rPr sz="800" spc="-7" dirty="0">
                <a:solidFill>
                  <a:srgbClr val="001864"/>
                </a:solidFill>
                <a:latin typeface="Verdana"/>
                <a:cs typeface="Verdana"/>
              </a:rPr>
              <a:t>ve</a:t>
            </a:r>
            <a:r>
              <a:rPr sz="800" spc="-13" dirty="0">
                <a:solidFill>
                  <a:srgbClr val="001864"/>
                </a:solidFill>
                <a:latin typeface="Verdana"/>
                <a:cs typeface="Verdana"/>
              </a:rPr>
              <a:t>r</a:t>
            </a:r>
            <a:r>
              <a:rPr sz="800" spc="-7" dirty="0">
                <a:solidFill>
                  <a:srgbClr val="001864"/>
                </a:solidFill>
                <a:latin typeface="Verdana"/>
                <a:cs typeface="Verdana"/>
              </a:rPr>
              <a:t>sus</a:t>
            </a:r>
            <a:r>
              <a:rPr sz="800" spc="-13"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ns</a:t>
            </a:r>
            <a:r>
              <a:rPr sz="800" spc="-20" dirty="0">
                <a:solidFill>
                  <a:srgbClr val="001864"/>
                </a:solidFill>
                <a:latin typeface="Verdana"/>
                <a:cs typeface="Verdana"/>
              </a:rPr>
              <a:t>u</a:t>
            </a:r>
            <a:r>
              <a:rPr sz="800" dirty="0">
                <a:solidFill>
                  <a:srgbClr val="001864"/>
                </a:solidFill>
                <a:latin typeface="Verdana"/>
                <a:cs typeface="Verdana"/>
              </a:rPr>
              <a:t>li</a:t>
            </a:r>
            <a:r>
              <a:rPr sz="800" spc="-7" dirty="0">
                <a:solidFill>
                  <a:srgbClr val="001864"/>
                </a:solidFill>
                <a:latin typeface="Verdana"/>
                <a:cs typeface="Verdana"/>
              </a:rPr>
              <a:t>n</a:t>
            </a:r>
            <a:r>
              <a:rPr sz="800" spc="-53"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a</a:t>
            </a:r>
            <a:r>
              <a:rPr sz="800" spc="-13" dirty="0">
                <a:solidFill>
                  <a:srgbClr val="001864"/>
                </a:solidFill>
                <a:latin typeface="Verdana"/>
                <a:cs typeface="Verdana"/>
              </a:rPr>
              <a:t>r</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ne</a:t>
            </a:r>
            <a:r>
              <a:rPr sz="800" spc="-33" dirty="0">
                <a:solidFill>
                  <a:srgbClr val="001864"/>
                </a:solidFill>
                <a:latin typeface="Verdana"/>
                <a:cs typeface="Verdana"/>
              </a:rPr>
              <a:t> </a:t>
            </a:r>
            <a:r>
              <a:rPr sz="800" spc="-7" dirty="0">
                <a:solidFill>
                  <a:srgbClr val="001864"/>
                </a:solidFill>
                <a:latin typeface="Verdana"/>
                <a:cs typeface="Verdana"/>
              </a:rPr>
              <a:t>U300</a:t>
            </a:r>
            <a:endParaRPr sz="800">
              <a:solidFill>
                <a:prstClr val="black"/>
              </a:solidFill>
              <a:latin typeface="Verdana"/>
              <a:cs typeface="Verdana"/>
            </a:endParaRPr>
          </a:p>
          <a:p>
            <a:pPr marL="16933" defTabSz="1219170"/>
            <a:r>
              <a:rPr sz="800" spc="-13" dirty="0">
                <a:solidFill>
                  <a:srgbClr val="001864"/>
                </a:solidFill>
                <a:latin typeface="Verdana"/>
                <a:cs typeface="Verdana"/>
              </a:rPr>
              <a:t>So</a:t>
            </a:r>
            <a:r>
              <a:rPr sz="800" spc="-7" dirty="0">
                <a:solidFill>
                  <a:srgbClr val="001864"/>
                </a:solidFill>
                <a:latin typeface="Verdana"/>
                <a:cs typeface="Verdana"/>
              </a:rPr>
              <a:t>u</a:t>
            </a:r>
            <a:r>
              <a:rPr sz="800" spc="-13" dirty="0">
                <a:solidFill>
                  <a:srgbClr val="001864"/>
                </a:solidFill>
                <a:latin typeface="Verdana"/>
                <a:cs typeface="Verdana"/>
              </a:rPr>
              <a:t>r</a:t>
            </a:r>
            <a:r>
              <a:rPr sz="800" spc="-7" dirty="0">
                <a:solidFill>
                  <a:srgbClr val="001864"/>
                </a:solidFill>
                <a:latin typeface="Verdana"/>
                <a:cs typeface="Verdana"/>
              </a:rPr>
              <a:t>ce:</a:t>
            </a:r>
            <a:r>
              <a:rPr sz="800" spc="7"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e</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a:t>
            </a:r>
            <a:r>
              <a:rPr sz="800" spc="-7" dirty="0">
                <a:solidFill>
                  <a:srgbClr val="001864"/>
                </a:solidFill>
                <a:latin typeface="Verdana"/>
                <a:cs typeface="Verdana"/>
              </a:rPr>
              <a:t>me</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can</a:t>
            </a:r>
            <a:r>
              <a:rPr sz="800" spc="-27" dirty="0">
                <a:solidFill>
                  <a:srgbClr val="001864"/>
                </a:solidFill>
                <a:latin typeface="Verdana"/>
                <a:cs typeface="Verdana"/>
              </a:rPr>
              <a:t> </a:t>
            </a:r>
            <a:r>
              <a:rPr sz="800" dirty="0">
                <a:solidFill>
                  <a:srgbClr val="001864"/>
                </a:solidFill>
                <a:latin typeface="Verdana"/>
                <a:cs typeface="Verdana"/>
              </a:rPr>
              <a:t>D</a:t>
            </a:r>
            <a:r>
              <a:rPr sz="800" spc="13" dirty="0">
                <a:solidFill>
                  <a:srgbClr val="001864"/>
                </a:solidFill>
                <a:latin typeface="Verdana"/>
                <a:cs typeface="Verdana"/>
              </a:rPr>
              <a:t>i</a:t>
            </a:r>
            <a:r>
              <a:rPr sz="800" spc="-7" dirty="0">
                <a:solidFill>
                  <a:srgbClr val="001864"/>
                </a:solidFill>
                <a:latin typeface="Verdana"/>
                <a:cs typeface="Verdana"/>
              </a:rPr>
              <a:t>a</a:t>
            </a:r>
            <a:r>
              <a:rPr sz="800" spc="-13" dirty="0">
                <a:solidFill>
                  <a:srgbClr val="001864"/>
                </a:solidFill>
                <a:latin typeface="Verdana"/>
                <a:cs typeface="Verdana"/>
              </a:rPr>
              <a:t>b</a:t>
            </a:r>
            <a:r>
              <a:rPr sz="800" spc="-7" dirty="0">
                <a:solidFill>
                  <a:srgbClr val="001864"/>
                </a:solidFill>
                <a:latin typeface="Verdana"/>
                <a:cs typeface="Verdana"/>
              </a:rPr>
              <a:t>e</a:t>
            </a:r>
            <a:r>
              <a:rPr sz="800" dirty="0">
                <a:solidFill>
                  <a:srgbClr val="001864"/>
                </a:solidFill>
                <a:latin typeface="Verdana"/>
                <a:cs typeface="Verdana"/>
              </a:rPr>
              <a:t>t</a:t>
            </a:r>
            <a:r>
              <a:rPr sz="800" spc="-7" dirty="0">
                <a:solidFill>
                  <a:srgbClr val="001864"/>
                </a:solidFill>
                <a:latin typeface="Verdana"/>
                <a:cs typeface="Verdana"/>
              </a:rPr>
              <a:t>es</a:t>
            </a:r>
            <a:r>
              <a:rPr sz="800" spc="-13" dirty="0">
                <a:solidFill>
                  <a:srgbClr val="001864"/>
                </a:solidFill>
                <a:latin typeface="Verdana"/>
                <a:cs typeface="Verdana"/>
              </a:rPr>
              <a:t> A</a:t>
            </a:r>
            <a:r>
              <a:rPr sz="800" spc="-7" dirty="0">
                <a:solidFill>
                  <a:srgbClr val="001864"/>
                </a:solidFill>
                <a:latin typeface="Verdana"/>
                <a:cs typeface="Verdana"/>
              </a:rPr>
              <a:t>ss</a:t>
            </a:r>
            <a:r>
              <a:rPr sz="800" spc="-20" dirty="0">
                <a:solidFill>
                  <a:srgbClr val="001864"/>
                </a:solidFill>
                <a:latin typeface="Verdana"/>
                <a:cs typeface="Verdana"/>
              </a:rPr>
              <a:t>o</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40" dirty="0">
                <a:solidFill>
                  <a:srgbClr val="001864"/>
                </a:solidFill>
                <a:latin typeface="Verdana"/>
                <a:cs typeface="Verdana"/>
              </a:rPr>
              <a:t> </a:t>
            </a:r>
            <a:r>
              <a:rPr sz="800" spc="-7" dirty="0">
                <a:solidFill>
                  <a:srgbClr val="001864"/>
                </a:solidFill>
                <a:latin typeface="Verdana"/>
                <a:cs typeface="Verdana"/>
              </a:rPr>
              <a:t>7</a:t>
            </a:r>
            <a:r>
              <a:rPr sz="800" spc="13" dirty="0">
                <a:solidFill>
                  <a:srgbClr val="001864"/>
                </a:solidFill>
                <a:latin typeface="Verdana"/>
                <a:cs typeface="Verdana"/>
              </a:rPr>
              <a:t>8</a:t>
            </a:r>
            <a:r>
              <a:rPr sz="800" spc="-9" baseline="27777" dirty="0">
                <a:solidFill>
                  <a:srgbClr val="001864"/>
                </a:solidFill>
                <a:latin typeface="Verdana"/>
                <a:cs typeface="Verdana"/>
              </a:rPr>
              <a:t>th</a:t>
            </a:r>
            <a:r>
              <a:rPr sz="800" baseline="27777" dirty="0">
                <a:solidFill>
                  <a:srgbClr val="001864"/>
                </a:solidFill>
                <a:latin typeface="Verdana"/>
                <a:cs typeface="Verdana"/>
              </a:rPr>
              <a:t> </a:t>
            </a:r>
            <a:r>
              <a:rPr sz="800" spc="-129" baseline="2777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t>
            </a:r>
            <a:r>
              <a:rPr sz="800" spc="-40" dirty="0">
                <a:solidFill>
                  <a:srgbClr val="001864"/>
                </a:solidFill>
                <a:latin typeface="Verdana"/>
                <a:cs typeface="Verdana"/>
              </a:rPr>
              <a:t> </a:t>
            </a:r>
            <a:r>
              <a:rPr sz="800" spc="-13" dirty="0">
                <a:solidFill>
                  <a:srgbClr val="001864"/>
                </a:solidFill>
                <a:latin typeface="Verdana"/>
                <a:cs typeface="Verdana"/>
              </a:rPr>
              <a:t>S</a:t>
            </a:r>
            <a:r>
              <a:rPr sz="800" spc="-7" dirty="0">
                <a:solidFill>
                  <a:srgbClr val="001864"/>
                </a:solidFill>
                <a:latin typeface="Verdana"/>
                <a:cs typeface="Verdana"/>
              </a:rPr>
              <a:t>e</a:t>
            </a:r>
            <a:r>
              <a:rPr sz="800" dirty="0">
                <a:solidFill>
                  <a:srgbClr val="001864"/>
                </a:solidFill>
                <a:latin typeface="Verdana"/>
                <a:cs typeface="Verdana"/>
              </a:rPr>
              <a:t>ss</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ns,</a:t>
            </a:r>
            <a:r>
              <a:rPr sz="800" spc="-33" dirty="0">
                <a:solidFill>
                  <a:srgbClr val="001864"/>
                </a:solidFill>
                <a:latin typeface="Verdana"/>
                <a:cs typeface="Verdana"/>
              </a:rPr>
              <a:t> </a:t>
            </a:r>
            <a:r>
              <a:rPr sz="800" spc="-7" dirty="0">
                <a:solidFill>
                  <a:srgbClr val="001864"/>
                </a:solidFill>
                <a:latin typeface="Verdana"/>
                <a:cs typeface="Verdana"/>
              </a:rPr>
              <a:t>O</a:t>
            </a:r>
            <a:r>
              <a:rPr sz="800" spc="-13" dirty="0">
                <a:solidFill>
                  <a:srgbClr val="001864"/>
                </a:solidFill>
                <a:latin typeface="Verdana"/>
                <a:cs typeface="Verdana"/>
              </a:rPr>
              <a:t>r</a:t>
            </a:r>
            <a:r>
              <a:rPr sz="800" spc="13" dirty="0">
                <a:solidFill>
                  <a:srgbClr val="001864"/>
                </a:solidFill>
                <a:latin typeface="Verdana"/>
                <a:cs typeface="Verdana"/>
              </a:rPr>
              <a:t>l</a:t>
            </a:r>
            <a:r>
              <a:rPr sz="800" spc="-7" dirty="0">
                <a:solidFill>
                  <a:srgbClr val="001864"/>
                </a:solidFill>
                <a:latin typeface="Verdana"/>
                <a:cs typeface="Verdana"/>
              </a:rPr>
              <a:t>and</a:t>
            </a:r>
            <a:r>
              <a:rPr sz="800" spc="-13" dirty="0">
                <a:solidFill>
                  <a:srgbClr val="001864"/>
                </a:solidFill>
                <a:latin typeface="Verdana"/>
                <a:cs typeface="Verdana"/>
              </a:rPr>
              <a:t>o</a:t>
            </a:r>
            <a:r>
              <a:rPr sz="800" spc="-7" dirty="0">
                <a:solidFill>
                  <a:srgbClr val="001864"/>
                </a:solidFill>
                <a:latin typeface="Verdana"/>
                <a:cs typeface="Verdana"/>
              </a:rPr>
              <a:t>,</a:t>
            </a:r>
            <a:r>
              <a:rPr sz="800" spc="-33" dirty="0">
                <a:solidFill>
                  <a:srgbClr val="001864"/>
                </a:solidFill>
                <a:latin typeface="Verdana"/>
                <a:cs typeface="Verdana"/>
              </a:rPr>
              <a:t> </a:t>
            </a:r>
            <a:r>
              <a:rPr sz="800" spc="-7" dirty="0">
                <a:solidFill>
                  <a:srgbClr val="001864"/>
                </a:solidFill>
                <a:latin typeface="Verdana"/>
                <a:cs typeface="Verdana"/>
              </a:rPr>
              <a:t>FL,</a:t>
            </a:r>
            <a:r>
              <a:rPr sz="800" dirty="0">
                <a:solidFill>
                  <a:srgbClr val="001864"/>
                </a:solidFill>
                <a:latin typeface="Verdana"/>
                <a:cs typeface="Verdana"/>
              </a:rPr>
              <a:t> </a:t>
            </a:r>
            <a:r>
              <a:rPr sz="800" spc="-7" dirty="0">
                <a:solidFill>
                  <a:srgbClr val="001864"/>
                </a:solidFill>
                <a:latin typeface="Verdana"/>
                <a:cs typeface="Verdana"/>
              </a:rPr>
              <a:t>U</a:t>
            </a:r>
            <a:r>
              <a:rPr sz="800" spc="-13" dirty="0">
                <a:solidFill>
                  <a:srgbClr val="001864"/>
                </a:solidFill>
                <a:latin typeface="Verdana"/>
                <a:cs typeface="Verdana"/>
              </a:rPr>
              <a:t>S</a:t>
            </a:r>
            <a:r>
              <a:rPr sz="800" spc="-7" dirty="0">
                <a:solidFill>
                  <a:srgbClr val="001864"/>
                </a:solidFill>
                <a:latin typeface="Verdana"/>
                <a:cs typeface="Verdana"/>
              </a:rPr>
              <a:t>A</a:t>
            </a:r>
            <a:endParaRPr sz="800">
              <a:solidFill>
                <a:prstClr val="black"/>
              </a:solidFill>
              <a:latin typeface="Verdana"/>
              <a:cs typeface="Verdana"/>
            </a:endParaRPr>
          </a:p>
        </p:txBody>
      </p:sp>
      <p:sp>
        <p:nvSpPr>
          <p:cNvPr id="58" name="object 58"/>
          <p:cNvSpPr/>
          <p:nvPr/>
        </p:nvSpPr>
        <p:spPr>
          <a:xfrm>
            <a:off x="10668170" y="4919048"/>
            <a:ext cx="1472353" cy="267547"/>
          </a:xfrm>
          <a:custGeom>
            <a:avLst/>
            <a:gdLst/>
            <a:ahLst/>
            <a:cxnLst/>
            <a:rect l="l" t="t" r="r" b="b"/>
            <a:pathLst>
              <a:path w="1104265" h="200660">
                <a:moveTo>
                  <a:pt x="0" y="200050"/>
                </a:moveTo>
                <a:lnTo>
                  <a:pt x="1103731" y="200050"/>
                </a:lnTo>
                <a:lnTo>
                  <a:pt x="1103731" y="0"/>
                </a:lnTo>
                <a:lnTo>
                  <a:pt x="0" y="0"/>
                </a:lnTo>
                <a:lnTo>
                  <a:pt x="0" y="20005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2" name="Title 61">
            <a:extLst>
              <a:ext uri="{FF2B5EF4-FFF2-40B4-BE49-F238E27FC236}">
                <a16:creationId xmlns:a16="http://schemas.microsoft.com/office/drawing/2014/main" id="{6A1758EB-F18A-451A-ABA7-DCEF38AE2065}"/>
              </a:ext>
            </a:extLst>
          </p:cNvPr>
          <p:cNvSpPr>
            <a:spLocks noGrp="1"/>
          </p:cNvSpPr>
          <p:nvPr>
            <p:ph type="title"/>
          </p:nvPr>
        </p:nvSpPr>
        <p:spPr/>
        <p:txBody>
          <a:bodyPr/>
          <a:lstStyle/>
          <a:p>
            <a:r>
              <a:rPr lang="en-US" sz="2400" b="1" dirty="0">
                <a:solidFill>
                  <a:srgbClr val="001864"/>
                </a:solidFill>
                <a:latin typeface="Verdana"/>
                <a:cs typeface="Verdana"/>
              </a:rPr>
              <a:t>CO</a:t>
            </a:r>
            <a:r>
              <a:rPr lang="en-US" sz="2400" b="1" spc="-20" dirty="0">
                <a:solidFill>
                  <a:srgbClr val="001864"/>
                </a:solidFill>
                <a:latin typeface="Verdana"/>
                <a:cs typeface="Verdana"/>
              </a:rPr>
              <a:t>N</a:t>
            </a:r>
            <a:r>
              <a:rPr lang="en-US" sz="2400" b="1" spc="-7" dirty="0">
                <a:solidFill>
                  <a:srgbClr val="001864"/>
                </a:solidFill>
                <a:latin typeface="Verdana"/>
                <a:cs typeface="Verdana"/>
              </a:rPr>
              <a:t>FIR</a:t>
            </a:r>
            <a:r>
              <a:rPr lang="en-US" sz="2400" b="1" dirty="0">
                <a:solidFill>
                  <a:srgbClr val="001864"/>
                </a:solidFill>
                <a:latin typeface="Verdana"/>
                <a:cs typeface="Verdana"/>
              </a:rPr>
              <a:t>M:</a:t>
            </a:r>
            <a:r>
              <a:rPr lang="en-US" sz="2400" b="1" spc="-33" dirty="0">
                <a:solidFill>
                  <a:srgbClr val="001864"/>
                </a:solidFill>
                <a:latin typeface="Verdana"/>
                <a:cs typeface="Verdana"/>
              </a:rPr>
              <a:t> </a:t>
            </a:r>
            <a:r>
              <a:rPr lang="ru-RU" sz="2400" b="1" dirty="0">
                <a:solidFill>
                  <a:srgbClr val="001864"/>
                </a:solidFill>
                <a:latin typeface="Verdana"/>
                <a:cs typeface="Verdana"/>
              </a:rPr>
              <a:t>Тресиба</a:t>
            </a:r>
            <a:r>
              <a:rPr lang="ru-RU" sz="2400" b="1" spc="49" baseline="25641" dirty="0">
                <a:solidFill>
                  <a:srgbClr val="001864"/>
                </a:solidFill>
                <a:latin typeface="Verdana"/>
                <a:cs typeface="Verdana"/>
              </a:rPr>
              <a:t>®</a:t>
            </a:r>
            <a:r>
              <a:rPr lang="ru-RU" sz="2400" b="1" baseline="25641" dirty="0">
                <a:solidFill>
                  <a:srgbClr val="001864"/>
                </a:solidFill>
                <a:latin typeface="Verdana"/>
                <a:cs typeface="Verdana"/>
              </a:rPr>
              <a:t> </a:t>
            </a:r>
            <a:r>
              <a:rPr lang="ru-RU" sz="2400" b="1" spc="-440" baseline="25641" dirty="0">
                <a:solidFill>
                  <a:srgbClr val="001864"/>
                </a:solidFill>
                <a:latin typeface="Verdana"/>
                <a:cs typeface="Verdana"/>
              </a:rPr>
              <a:t> </a:t>
            </a:r>
            <a:r>
              <a:rPr lang="en-US" sz="2400" b="1" spc="-7" dirty="0">
                <a:solidFill>
                  <a:srgbClr val="001864"/>
                </a:solidFill>
                <a:latin typeface="Verdana"/>
                <a:cs typeface="Verdana"/>
              </a:rPr>
              <a:t>vs </a:t>
            </a:r>
            <a:r>
              <a:rPr lang="ru-RU" sz="2400" b="1" spc="-7" dirty="0">
                <a:solidFill>
                  <a:srgbClr val="001864"/>
                </a:solidFill>
                <a:latin typeface="Verdana"/>
                <a:cs typeface="Verdana"/>
              </a:rPr>
              <a:t>Туджео</a:t>
            </a:r>
            <a:endParaRPr lang="ru-RU" dirty="0"/>
          </a:p>
        </p:txBody>
      </p:sp>
      <p:graphicFrame>
        <p:nvGraphicFramePr>
          <p:cNvPr id="127" name="Chart 126">
            <a:extLst>
              <a:ext uri="{FF2B5EF4-FFF2-40B4-BE49-F238E27FC236}">
                <a16:creationId xmlns:a16="http://schemas.microsoft.com/office/drawing/2014/main" id="{8C796405-D132-4EA8-B16B-90B7EE556B0C}"/>
              </a:ext>
            </a:extLst>
          </p:cNvPr>
          <p:cNvGraphicFramePr/>
          <p:nvPr>
            <p:custDataLst>
              <p:tags r:id="rId4"/>
            </p:custDataLst>
            <p:extLst>
              <p:ext uri="{D42A27DB-BD31-4B8C-83A1-F6EECF244321}">
                <p14:modId xmlns:p14="http://schemas.microsoft.com/office/powerpoint/2010/main" val="2647341405"/>
              </p:ext>
            </p:extLst>
          </p:nvPr>
        </p:nvGraphicFramePr>
        <p:xfrm>
          <a:off x="1525588" y="1512888"/>
          <a:ext cx="2181225" cy="3022600"/>
        </p:xfrm>
        <a:graphic>
          <a:graphicData uri="http://schemas.openxmlformats.org/drawingml/2006/chart">
            <c:chart xmlns:c="http://schemas.openxmlformats.org/drawingml/2006/chart" xmlns:r="http://schemas.openxmlformats.org/officeDocument/2006/relationships" r:id="rId22"/>
          </a:graphicData>
        </a:graphic>
      </p:graphicFrame>
      <p:sp>
        <p:nvSpPr>
          <p:cNvPr id="81" name="Text Placeholder 2">
            <a:extLst>
              <a:ext uri="{FF2B5EF4-FFF2-40B4-BE49-F238E27FC236}">
                <a16:creationId xmlns:a16="http://schemas.microsoft.com/office/drawing/2014/main" id="{6045134A-9D16-4CDB-98D5-03D33CF78815}"/>
              </a:ext>
            </a:extLst>
          </p:cNvPr>
          <p:cNvSpPr>
            <a:spLocks noGrp="1"/>
          </p:cNvSpPr>
          <p:nvPr>
            <p:custDataLst>
              <p:tags r:id="rId5"/>
            </p:custDataLst>
          </p:nvPr>
        </p:nvSpPr>
        <p:spPr bwMode="gray">
          <a:xfrm>
            <a:off x="1117600" y="4357688"/>
            <a:ext cx="314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B8B80039-11E1-4011-A700-FD489755E3E8}" type="datetime'''''-''''''''''''''''1'''''''',''''''''''''5'''">
              <a:rPr lang="ru-RU" altLang="en-US" sz="1400" smtClean="0">
                <a:latin typeface="+mn-lt"/>
                <a:sym typeface="+mn-lt"/>
              </a:rPr>
              <a:pPr marL="0" lvl="1" indent="0" algn="r">
                <a:spcBef>
                  <a:spcPct val="0"/>
                </a:spcBef>
                <a:spcAft>
                  <a:spcPct val="0"/>
                </a:spcAft>
                <a:buNone/>
              </a:pPr>
              <a:t>-1,5</a:t>
            </a:fld>
            <a:endParaRPr lang="ru-RU" sz="1400" dirty="0">
              <a:latin typeface="+mn-lt"/>
              <a:sym typeface="+mn-lt"/>
            </a:endParaRPr>
          </a:p>
        </p:txBody>
      </p:sp>
      <p:sp>
        <p:nvSpPr>
          <p:cNvPr id="82" name="Text Placeholder 2">
            <a:extLst>
              <a:ext uri="{FF2B5EF4-FFF2-40B4-BE49-F238E27FC236}">
                <a16:creationId xmlns:a16="http://schemas.microsoft.com/office/drawing/2014/main" id="{C757ADE4-8FDC-4C9A-9344-5D8127F0864E}"/>
              </a:ext>
            </a:extLst>
          </p:cNvPr>
          <p:cNvSpPr>
            <a:spLocks noGrp="1"/>
          </p:cNvSpPr>
          <p:nvPr>
            <p:custDataLst>
              <p:tags r:id="rId6"/>
            </p:custDataLst>
          </p:nvPr>
        </p:nvSpPr>
        <p:spPr bwMode="gray">
          <a:xfrm>
            <a:off x="1117600" y="3405188"/>
            <a:ext cx="314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4E6967D0-9B28-4D04-B098-84C31CD424E6}" type="datetime'''''-''1,''''''''''''''''''''0'''">
              <a:rPr lang="ru-RU" altLang="en-US" sz="1400" smtClean="0">
                <a:latin typeface="+mn-lt"/>
                <a:sym typeface="+mn-lt"/>
              </a:rPr>
              <a:pPr marL="0" lvl="1" indent="0" algn="r">
                <a:spcBef>
                  <a:spcPct val="0"/>
                </a:spcBef>
                <a:spcAft>
                  <a:spcPct val="0"/>
                </a:spcAft>
                <a:buNone/>
              </a:pPr>
              <a:t>-1,0</a:t>
            </a:fld>
            <a:endParaRPr lang="ru-RU" sz="1400" dirty="0">
              <a:latin typeface="+mn-lt"/>
              <a:sym typeface="+mn-lt"/>
            </a:endParaRPr>
          </a:p>
        </p:txBody>
      </p:sp>
      <p:sp>
        <p:nvSpPr>
          <p:cNvPr id="83" name="Text Placeholder 2">
            <a:extLst>
              <a:ext uri="{FF2B5EF4-FFF2-40B4-BE49-F238E27FC236}">
                <a16:creationId xmlns:a16="http://schemas.microsoft.com/office/drawing/2014/main" id="{53429598-FAE7-4D1C-B332-623A85AD1453}"/>
              </a:ext>
            </a:extLst>
          </p:cNvPr>
          <p:cNvSpPr>
            <a:spLocks noGrp="1"/>
          </p:cNvSpPr>
          <p:nvPr>
            <p:custDataLst>
              <p:tags r:id="rId7"/>
            </p:custDataLst>
          </p:nvPr>
        </p:nvSpPr>
        <p:spPr bwMode="gray">
          <a:xfrm>
            <a:off x="1117600" y="2452688"/>
            <a:ext cx="314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E4D69865-4D69-4FD8-8F72-874F85463A57}" type="datetime'-''''0'''''''''''''''''''''''',5'''">
              <a:rPr lang="ru-RU" altLang="en-US" sz="1400" smtClean="0">
                <a:latin typeface="+mn-lt"/>
                <a:sym typeface="+mn-lt"/>
              </a:rPr>
              <a:pPr marL="0" lvl="1" indent="0" algn="r">
                <a:spcBef>
                  <a:spcPct val="0"/>
                </a:spcBef>
                <a:spcAft>
                  <a:spcPct val="0"/>
                </a:spcAft>
                <a:buNone/>
              </a:pPr>
              <a:t>-0,5</a:t>
            </a:fld>
            <a:endParaRPr lang="ru-RU" sz="1400" dirty="0">
              <a:latin typeface="+mn-lt"/>
              <a:sym typeface="+mn-lt"/>
            </a:endParaRPr>
          </a:p>
        </p:txBody>
      </p:sp>
      <p:sp>
        <p:nvSpPr>
          <p:cNvPr id="84" name="Text Placeholder 2">
            <a:extLst>
              <a:ext uri="{FF2B5EF4-FFF2-40B4-BE49-F238E27FC236}">
                <a16:creationId xmlns:a16="http://schemas.microsoft.com/office/drawing/2014/main" id="{41235A84-48F1-42B0-A2E5-EB36D2F19725}"/>
              </a:ext>
            </a:extLst>
          </p:cNvPr>
          <p:cNvSpPr>
            <a:spLocks noGrp="1"/>
          </p:cNvSpPr>
          <p:nvPr>
            <p:custDataLst>
              <p:tags r:id="rId8"/>
            </p:custDataLst>
          </p:nvPr>
        </p:nvSpPr>
        <p:spPr bwMode="gray">
          <a:xfrm>
            <a:off x="1193800" y="1500188"/>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6685401A-7BF7-43FC-9105-808B483BBBE5}" type="datetime'''''0'''''''',''0'''''''''''''''''''''''''">
              <a:rPr lang="ru-RU" altLang="en-US" sz="1400" smtClean="0">
                <a:latin typeface="+mn-lt"/>
                <a:sym typeface="+mn-lt"/>
              </a:rPr>
              <a:pPr marL="0" lvl="1" indent="0" algn="r">
                <a:spcBef>
                  <a:spcPct val="0"/>
                </a:spcBef>
                <a:spcAft>
                  <a:spcPct val="0"/>
                </a:spcAft>
                <a:buNone/>
              </a:pPr>
              <a:t>0,0</a:t>
            </a:fld>
            <a:endParaRPr lang="ru-RU" sz="1400" dirty="0">
              <a:latin typeface="+mn-lt"/>
              <a:sym typeface="+mn-lt"/>
            </a:endParaRPr>
          </a:p>
        </p:txBody>
      </p:sp>
      <p:cxnSp>
        <p:nvCxnSpPr>
          <p:cNvPr id="101" name="Straight Connector 100">
            <a:extLst>
              <a:ext uri="{FF2B5EF4-FFF2-40B4-BE49-F238E27FC236}">
                <a16:creationId xmlns:a16="http://schemas.microsoft.com/office/drawing/2014/main" id="{9ED9BADC-83D9-4007-9D7B-72AB9B7FE2F5}"/>
              </a:ext>
            </a:extLst>
          </p:cNvPr>
          <p:cNvCxnSpPr/>
          <p:nvPr>
            <p:custDataLst>
              <p:tags r:id="rId9"/>
            </p:custDataLst>
          </p:nvPr>
        </p:nvCxnSpPr>
        <p:spPr bwMode="auto">
          <a:xfrm>
            <a:off x="2393950" y="4452938"/>
            <a:ext cx="1273175"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8B195F5-9F08-485E-BFCA-B255215E61C2}"/>
              </a:ext>
            </a:extLst>
          </p:cNvPr>
          <p:cNvCxnSpPr/>
          <p:nvPr>
            <p:custDataLst>
              <p:tags r:id="rId10"/>
            </p:custDataLst>
          </p:nvPr>
        </p:nvCxnSpPr>
        <p:spPr bwMode="auto">
          <a:xfrm>
            <a:off x="3402013" y="3881438"/>
            <a:ext cx="265112"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A193CC-00D7-4D95-BF0C-65BCE37815FD}"/>
              </a:ext>
            </a:extLst>
          </p:cNvPr>
          <p:cNvCxnSpPr/>
          <p:nvPr>
            <p:custDataLst>
              <p:tags r:id="rId11"/>
            </p:custDataLst>
          </p:nvPr>
        </p:nvCxnSpPr>
        <p:spPr bwMode="auto">
          <a:xfrm flipV="1">
            <a:off x="3624263" y="3878263"/>
            <a:ext cx="0" cy="577850"/>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 Placeholder 2">
            <a:extLst>
              <a:ext uri="{FF2B5EF4-FFF2-40B4-BE49-F238E27FC236}">
                <a16:creationId xmlns:a16="http://schemas.microsoft.com/office/drawing/2014/main" id="{D35522EB-5BE4-4C58-976C-27BB2932ACFF}"/>
              </a:ext>
            </a:extLst>
          </p:cNvPr>
          <p:cNvSpPr>
            <a:spLocks noGrp="1"/>
          </p:cNvSpPr>
          <p:nvPr>
            <p:custDataLst>
              <p:tags r:id="rId12"/>
            </p:custDataLst>
          </p:nvPr>
        </p:nvSpPr>
        <p:spPr bwMode="auto">
          <a:xfrm>
            <a:off x="2809875" y="4729163"/>
            <a:ext cx="620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306FDB49-78EC-41C5-B182-BE4C10322ED7}" type="datetime'''Т''''''''у''''''''''д''ж''''''''''''''е''''''о'''''">
              <a:rPr lang="ru-RU" altLang="en-US" sz="1400" smtClean="0"/>
              <a:pPr marL="0" lvl="1" indent="0" algn="ctr">
                <a:spcBef>
                  <a:spcPct val="0"/>
                </a:spcBef>
                <a:spcAft>
                  <a:spcPct val="0"/>
                </a:spcAft>
                <a:buNone/>
              </a:pPr>
              <a:t>Туджео</a:t>
            </a:fld>
            <a:endParaRPr lang="ru-RU" sz="1400" dirty="0">
              <a:latin typeface="+mn-lt"/>
              <a:sym typeface="+mn-lt"/>
            </a:endParaRPr>
          </a:p>
        </p:txBody>
      </p:sp>
      <p:sp>
        <p:nvSpPr>
          <p:cNvPr id="65" name="Text Placeholder 2">
            <a:extLst>
              <a:ext uri="{FF2B5EF4-FFF2-40B4-BE49-F238E27FC236}">
                <a16:creationId xmlns:a16="http://schemas.microsoft.com/office/drawing/2014/main" id="{3F72A973-7990-4094-9D51-C479AFCB74FB}"/>
              </a:ext>
            </a:extLst>
          </p:cNvPr>
          <p:cNvSpPr>
            <a:spLocks noGrp="1"/>
          </p:cNvSpPr>
          <p:nvPr>
            <p:custDataLst>
              <p:tags r:id="rId13"/>
            </p:custDataLst>
          </p:nvPr>
        </p:nvSpPr>
        <p:spPr bwMode="auto">
          <a:xfrm>
            <a:off x="1768475" y="4729163"/>
            <a:ext cx="6858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6D5ABA60-5344-4282-A9C6-F7A53534A596}" type="datetime'''Тр''''''''е''''''''''''''''с''''''''''иб''''''а'''''''''">
              <a:rPr lang="ru-RU" altLang="en-US" sz="1400" smtClean="0"/>
              <a:pPr marL="0" lvl="1" indent="0" algn="ctr">
                <a:spcBef>
                  <a:spcPct val="0"/>
                </a:spcBef>
                <a:spcAft>
                  <a:spcPct val="0"/>
                </a:spcAft>
                <a:buNone/>
              </a:pPr>
              <a:t>Тресиба</a:t>
            </a:fld>
            <a:endParaRPr lang="ru-RU" sz="1400" dirty="0">
              <a:latin typeface="+mn-lt"/>
              <a:sym typeface="+mn-lt"/>
            </a:endParaRPr>
          </a:p>
        </p:txBody>
      </p:sp>
      <p:sp>
        <p:nvSpPr>
          <p:cNvPr id="78" name="Text Placeholder 2">
            <a:extLst>
              <a:ext uri="{FF2B5EF4-FFF2-40B4-BE49-F238E27FC236}">
                <a16:creationId xmlns:a16="http://schemas.microsoft.com/office/drawing/2014/main" id="{32416158-E15A-4834-A193-596C3BCB7B8A}"/>
              </a:ext>
            </a:extLst>
          </p:cNvPr>
          <p:cNvSpPr>
            <a:spLocks noGrp="1"/>
          </p:cNvSpPr>
          <p:nvPr>
            <p:custDataLst>
              <p:tags r:id="rId14"/>
            </p:custDataLst>
          </p:nvPr>
        </p:nvSpPr>
        <p:spPr bwMode="gray">
          <a:xfrm>
            <a:off x="2936875" y="3906838"/>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381CFCC6-CB44-4F28-9CD4-C3769EB9189B}" type="datetime'''''-''''''''''''''''1'''',''2'''''''''''''''">
              <a:rPr lang="ru-RU" altLang="en-US" sz="1400" smtClean="0">
                <a:latin typeface="+mn-lt"/>
                <a:sym typeface="+mn-lt"/>
              </a:rPr>
              <a:pPr marL="0" lvl="1" indent="0" algn="ctr">
                <a:spcBef>
                  <a:spcPct val="0"/>
                </a:spcBef>
                <a:spcAft>
                  <a:spcPct val="0"/>
                </a:spcAft>
                <a:buNone/>
              </a:pPr>
              <a:t>-1,2</a:t>
            </a:fld>
            <a:endParaRPr lang="ru-RU" sz="1400" dirty="0">
              <a:latin typeface="+mn-lt"/>
              <a:sym typeface="+mn-lt"/>
            </a:endParaRPr>
          </a:p>
        </p:txBody>
      </p:sp>
      <p:sp>
        <p:nvSpPr>
          <p:cNvPr id="76" name="Text Placeholder 2">
            <a:extLst>
              <a:ext uri="{FF2B5EF4-FFF2-40B4-BE49-F238E27FC236}">
                <a16:creationId xmlns:a16="http://schemas.microsoft.com/office/drawing/2014/main" id="{7FFE7F0A-FE14-4A76-8ECC-FD1831910E0A}"/>
              </a:ext>
            </a:extLst>
          </p:cNvPr>
          <p:cNvSpPr>
            <a:spLocks noGrp="1"/>
          </p:cNvSpPr>
          <p:nvPr>
            <p:custDataLst>
              <p:tags r:id="rId15"/>
            </p:custDataLst>
          </p:nvPr>
        </p:nvSpPr>
        <p:spPr bwMode="gray">
          <a:xfrm>
            <a:off x="1928813" y="4478338"/>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2DD9DC29-A2AA-46E0-A579-BFB6EEEE7749}" type="datetime'''''''''''''''''''-''1,''5'''''''''''''''">
              <a:rPr lang="ru-RU" altLang="en-US" sz="1400" smtClean="0"/>
              <a:pPr marL="0" lvl="1" indent="0" algn="ctr">
                <a:spcBef>
                  <a:spcPct val="0"/>
                </a:spcBef>
                <a:spcAft>
                  <a:spcPct val="0"/>
                </a:spcAft>
                <a:buNone/>
              </a:pPr>
              <a:t>-1,5</a:t>
            </a:fld>
            <a:endParaRPr lang="ru-RU" sz="1400" dirty="0">
              <a:latin typeface="+mn-lt"/>
              <a:sym typeface="+mn-lt"/>
            </a:endParaRPr>
          </a:p>
        </p:txBody>
      </p:sp>
      <p:sp>
        <p:nvSpPr>
          <p:cNvPr id="86" name="Text Placeholder 2">
            <a:extLst>
              <a:ext uri="{FF2B5EF4-FFF2-40B4-BE49-F238E27FC236}">
                <a16:creationId xmlns:a16="http://schemas.microsoft.com/office/drawing/2014/main" id="{4C995B8C-4950-4C10-AF65-87AB40BDFE2F}"/>
              </a:ext>
            </a:extLst>
          </p:cNvPr>
          <p:cNvSpPr>
            <a:spLocks noGrp="1"/>
          </p:cNvSpPr>
          <p:nvPr>
            <p:custDataLst>
              <p:tags r:id="rId16"/>
            </p:custDataLst>
          </p:nvPr>
        </p:nvSpPr>
        <p:spPr bwMode="auto">
          <a:xfrm>
            <a:off x="755650" y="2632075"/>
            <a:ext cx="219075" cy="19177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spcBef>
                <a:spcPct val="0"/>
              </a:spcBef>
              <a:spcAft>
                <a:spcPct val="0"/>
              </a:spcAft>
              <a:buNone/>
            </a:pPr>
            <a:r>
              <a:rPr lang="ru-RU" dirty="0"/>
              <a:t>Динамика </a:t>
            </a:r>
            <a:r>
              <a:rPr lang="en-US" dirty="0"/>
              <a:t>HbA1C</a:t>
            </a:r>
            <a:r>
              <a:rPr lang="ru-RU" dirty="0">
                <a:sym typeface="+mn-lt"/>
              </a:rPr>
              <a:t>(%)</a:t>
            </a:r>
            <a:endParaRPr lang="en-US" dirty="0"/>
          </a:p>
        </p:txBody>
      </p:sp>
      <p:sp>
        <p:nvSpPr>
          <p:cNvPr id="100" name="Text Placeholder 2">
            <a:extLst>
              <a:ext uri="{FF2B5EF4-FFF2-40B4-BE49-F238E27FC236}">
                <a16:creationId xmlns:a16="http://schemas.microsoft.com/office/drawing/2014/main" id="{071D60A3-E9FA-437A-8A48-0A5A9E020F32}"/>
              </a:ext>
            </a:extLst>
          </p:cNvPr>
          <p:cNvSpPr>
            <a:spLocks noGrp="1"/>
          </p:cNvSpPr>
          <p:nvPr>
            <p:custDataLst>
              <p:tags r:id="rId17"/>
            </p:custDataLst>
          </p:nvPr>
        </p:nvSpPr>
        <p:spPr bwMode="auto">
          <a:xfrm>
            <a:off x="3316288" y="4073525"/>
            <a:ext cx="6159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F668841B-CF6D-482F-827E-2F740E6F6A17}" type="datetime'''''''''-2''''0''''''''''''''''''''''''''%'">
              <a:rPr lang="ru-RU" altLang="en-US" sz="1400" b="1" smtClean="0">
                <a:latin typeface="+mn-lt"/>
                <a:sym typeface="+mn-lt"/>
              </a:rPr>
              <a:pPr marL="0" lvl="1" indent="0" algn="ctr">
                <a:spcBef>
                  <a:spcPct val="0"/>
                </a:spcBef>
                <a:spcAft>
                  <a:spcPct val="0"/>
                </a:spcAft>
                <a:buNone/>
              </a:pPr>
              <a:t>-20%</a:t>
            </a:fld>
            <a:endParaRPr lang="ru-RU" sz="1400" b="1" dirty="0">
              <a:latin typeface="+mn-lt"/>
              <a:sym typeface="+mn-lt"/>
            </a:endParaRPr>
          </a:p>
        </p:txBody>
      </p:sp>
      <p:sp>
        <p:nvSpPr>
          <p:cNvPr id="99" name="Rectangle 98">
            <a:extLst>
              <a:ext uri="{FF2B5EF4-FFF2-40B4-BE49-F238E27FC236}">
                <a16:creationId xmlns:a16="http://schemas.microsoft.com/office/drawing/2014/main" id="{BA98CFA0-6C6E-462E-9872-1D51F2C7047C}"/>
              </a:ext>
            </a:extLst>
          </p:cNvPr>
          <p:cNvSpPr/>
          <p:nvPr/>
        </p:nvSpPr>
        <p:spPr>
          <a:xfrm>
            <a:off x="2125254" y="1231385"/>
            <a:ext cx="994183" cy="369332"/>
          </a:xfrm>
          <a:prstGeom prst="rect">
            <a:avLst/>
          </a:prstGeom>
        </p:spPr>
        <p:txBody>
          <a:bodyPr wrap="none">
            <a:spAutoFit/>
          </a:bodyPr>
          <a:lstStyle/>
          <a:p>
            <a:r>
              <a:rPr lang="en-US" dirty="0"/>
              <a:t>p=0.029</a:t>
            </a:r>
            <a:endParaRPr lang="ru-RU" dirty="0"/>
          </a:p>
        </p:txBody>
      </p:sp>
      <p:pic>
        <p:nvPicPr>
          <p:cNvPr id="126" name="Picture 125">
            <a:extLst>
              <a:ext uri="{FF2B5EF4-FFF2-40B4-BE49-F238E27FC236}">
                <a16:creationId xmlns:a16="http://schemas.microsoft.com/office/drawing/2014/main" id="{D19564DB-BE91-404C-865B-C5C775A85488}"/>
              </a:ext>
            </a:extLst>
          </p:cNvPr>
          <p:cNvPicPr>
            <a:picLocks noChangeAspect="1"/>
          </p:cNvPicPr>
          <p:nvPr/>
        </p:nvPicPr>
        <p:blipFill>
          <a:blip r:embed="rId23"/>
          <a:stretch>
            <a:fillRect/>
          </a:stretch>
        </p:blipFill>
        <p:spPr>
          <a:xfrm>
            <a:off x="4660901" y="1506561"/>
            <a:ext cx="7353382" cy="3727756"/>
          </a:xfrm>
          <a:prstGeom prst="rect">
            <a:avLst/>
          </a:prstGeom>
        </p:spPr>
      </p:pic>
      <p:sp>
        <p:nvSpPr>
          <p:cNvPr id="128" name="Slide Number Placeholder 127">
            <a:extLst>
              <a:ext uri="{FF2B5EF4-FFF2-40B4-BE49-F238E27FC236}">
                <a16:creationId xmlns:a16="http://schemas.microsoft.com/office/drawing/2014/main" id="{19E081EF-C2DC-4F57-ACC1-C1D51587DCEF}"/>
              </a:ext>
            </a:extLst>
          </p:cNvPr>
          <p:cNvSpPr>
            <a:spLocks noGrp="1"/>
          </p:cNvSpPr>
          <p:nvPr>
            <p:ph type="sldNum" sz="quarter" idx="10"/>
          </p:nvPr>
        </p:nvSpPr>
        <p:spPr/>
        <p:txBody>
          <a:bodyPr/>
          <a:lstStyle/>
          <a:p>
            <a:fld id="{5F3F9096-8ED8-4F14-8F69-892A89853C22}" type="slidenum">
              <a:rPr lang="ru-RU" smtClean="0"/>
              <a:t>73</a:t>
            </a:fld>
            <a:endParaRPr lang="ru-RU" dirty="0"/>
          </a:p>
        </p:txBody>
      </p:sp>
    </p:spTree>
    <p:extLst>
      <p:ext uri="{BB962C8B-B14F-4D97-AF65-F5344CB8AC3E}">
        <p14:creationId xmlns:p14="http://schemas.microsoft.com/office/powerpoint/2010/main" val="1533704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a:extLst>
              <a:ext uri="{FF2B5EF4-FFF2-40B4-BE49-F238E27FC236}">
                <a16:creationId xmlns:a16="http://schemas.microsoft.com/office/drawing/2014/main" id="{9D48473D-7E39-40D0-A64E-51CC4B64F8FC}"/>
              </a:ext>
            </a:extLst>
          </p:cNvPr>
          <p:cNvGraphicFramePr>
            <a:graphicFrameLocks noChangeAspect="1"/>
          </p:cNvGraphicFramePr>
          <p:nvPr>
            <p:custDataLst>
              <p:tags r:id="rId2"/>
            </p:custDataLst>
            <p:extLst>
              <p:ext uri="{D42A27DB-BD31-4B8C-83A1-F6EECF244321}">
                <p14:modId xmlns:p14="http://schemas.microsoft.com/office/powerpoint/2010/main" val="1479203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3" name="think-cell Slide" r:id="rId6" imgW="362" imgH="362" progId="TCLayout.ActiveDocument.1">
                  <p:embed/>
                </p:oleObj>
              </mc:Choice>
              <mc:Fallback>
                <p:oleObj name="think-cell Slide" r:id="rId6" imgW="362" imgH="362" progId="TCLayout.ActiveDocument.1">
                  <p:embed/>
                  <p:pic>
                    <p:nvPicPr>
                      <p:cNvPr id="63" name="Object 62" hidden="1">
                        <a:extLst>
                          <a:ext uri="{FF2B5EF4-FFF2-40B4-BE49-F238E27FC236}">
                            <a16:creationId xmlns:a16="http://schemas.microsoft.com/office/drawing/2014/main" id="{9D48473D-7E39-40D0-A64E-51CC4B64F8F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4" name="Rectangle 63" hidden="1">
            <a:extLst>
              <a:ext uri="{FF2B5EF4-FFF2-40B4-BE49-F238E27FC236}">
                <a16:creationId xmlns:a16="http://schemas.microsoft.com/office/drawing/2014/main" id="{762D17C8-E9EE-4844-8930-9E87B65F73D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Verdana" panose="020B0604030504040204" pitchFamily="34" charset="0"/>
              <a:ea typeface="+mj-ea"/>
              <a:sym typeface="Verdana" panose="020B0604030504040204" pitchFamily="34" charset="0"/>
            </a:endParaRPr>
          </a:p>
        </p:txBody>
      </p:sp>
      <p:sp>
        <p:nvSpPr>
          <p:cNvPr id="10" name="object 10"/>
          <p:cNvSpPr txBox="1"/>
          <p:nvPr/>
        </p:nvSpPr>
        <p:spPr>
          <a:xfrm>
            <a:off x="10668170" y="4919049"/>
            <a:ext cx="1472353" cy="189347"/>
          </a:xfrm>
          <a:prstGeom prst="rect">
            <a:avLst/>
          </a:prstGeom>
        </p:spPr>
        <p:txBody>
          <a:bodyPr vert="horz" wrap="square" lIns="0" tIns="0" rIns="0" bIns="0" rtlCol="0">
            <a:spAutoFit/>
          </a:bodyPr>
          <a:lstStyle/>
          <a:p>
            <a:pPr marL="449569" defTabSz="1219170">
              <a:lnSpc>
                <a:spcPts val="1560"/>
              </a:lnSpc>
            </a:pPr>
            <a:r>
              <a:rPr sz="1333" b="1" spc="-13" dirty="0">
                <a:solidFill>
                  <a:srgbClr val="001864"/>
                </a:solidFill>
                <a:latin typeface="Verdana"/>
                <a:cs typeface="Verdana"/>
              </a:rPr>
              <a:t>1</a:t>
            </a:r>
            <a:r>
              <a:rPr sz="1333" b="1" dirty="0">
                <a:solidFill>
                  <a:srgbClr val="001864"/>
                </a:solidFill>
                <a:latin typeface="Verdana"/>
                <a:cs typeface="Verdana"/>
              </a:rPr>
              <a:t>0</a:t>
            </a:r>
            <a:r>
              <a:rPr sz="1333" b="1" spc="-20" dirty="0">
                <a:solidFill>
                  <a:srgbClr val="001864"/>
                </a:solidFill>
                <a:latin typeface="Verdana"/>
                <a:cs typeface="Verdana"/>
              </a:rPr>
              <a:t>.00</a:t>
            </a:r>
            <a:endParaRPr sz="1333">
              <a:solidFill>
                <a:prstClr val="black"/>
              </a:solidFill>
              <a:latin typeface="Verdana"/>
              <a:cs typeface="Verdana"/>
            </a:endParaRPr>
          </a:p>
        </p:txBody>
      </p:sp>
      <p:sp>
        <p:nvSpPr>
          <p:cNvPr id="11" name="object 11"/>
          <p:cNvSpPr txBox="1"/>
          <p:nvPr/>
        </p:nvSpPr>
        <p:spPr>
          <a:xfrm>
            <a:off x="6283961" y="6052450"/>
            <a:ext cx="5331460" cy="123111"/>
          </a:xfrm>
          <a:prstGeom prst="rect">
            <a:avLst/>
          </a:prstGeom>
        </p:spPr>
        <p:txBody>
          <a:bodyPr vert="horz" wrap="square" lIns="0" tIns="0" rIns="0" bIns="0" rtlCol="0">
            <a:spAutoFit/>
          </a:bodyPr>
          <a:lstStyle/>
          <a:p>
            <a:pPr marL="16933" defTabSz="1219170"/>
            <a:r>
              <a:rPr sz="800" spc="-9" baseline="27777" dirty="0">
                <a:solidFill>
                  <a:srgbClr val="001864"/>
                </a:solidFill>
                <a:latin typeface="Verdana"/>
                <a:cs typeface="Verdana"/>
              </a:rPr>
              <a:t>1</a:t>
            </a:r>
            <a:r>
              <a:rPr sz="800" spc="-20" baseline="27777" dirty="0">
                <a:solidFill>
                  <a:srgbClr val="001864"/>
                </a:solidFill>
                <a:latin typeface="Verdana"/>
                <a:cs typeface="Verdana"/>
              </a:rPr>
              <a:t> </a:t>
            </a:r>
            <a:r>
              <a:rPr sz="800" spc="-13" dirty="0">
                <a:solidFill>
                  <a:srgbClr val="001864"/>
                </a:solidFill>
                <a:latin typeface="Verdana"/>
                <a:cs typeface="Verdana"/>
              </a:rPr>
              <a:t>M</a:t>
            </a:r>
            <a:r>
              <a:rPr sz="800" spc="-7" dirty="0">
                <a:solidFill>
                  <a:srgbClr val="001864"/>
                </a:solidFill>
                <a:latin typeface="Verdana"/>
                <a:cs typeface="Verdana"/>
              </a:rPr>
              <a:t>easu</a:t>
            </a:r>
            <a:r>
              <a:rPr sz="800" spc="-13" dirty="0">
                <a:solidFill>
                  <a:srgbClr val="001864"/>
                </a:solidFill>
                <a:latin typeface="Verdana"/>
                <a:cs typeface="Verdana"/>
              </a:rPr>
              <a:t>r</a:t>
            </a:r>
            <a:r>
              <a:rPr sz="800" spc="-7" dirty="0">
                <a:solidFill>
                  <a:srgbClr val="001864"/>
                </a:solidFill>
                <a:latin typeface="Verdana"/>
                <a:cs typeface="Verdana"/>
              </a:rPr>
              <a:t>e used</a:t>
            </a:r>
            <a:r>
              <a:rPr sz="800" dirty="0">
                <a:solidFill>
                  <a:srgbClr val="001864"/>
                </a:solidFill>
                <a:latin typeface="Verdana"/>
                <a:cs typeface="Verdana"/>
              </a:rPr>
              <a:t> t</a:t>
            </a:r>
            <a:r>
              <a:rPr sz="800" spc="-7" dirty="0">
                <a:solidFill>
                  <a:srgbClr val="001864"/>
                </a:solidFill>
                <a:latin typeface="Verdana"/>
                <a:cs typeface="Verdana"/>
              </a:rPr>
              <a:t>o</a:t>
            </a:r>
            <a:r>
              <a:rPr sz="800" dirty="0">
                <a:solidFill>
                  <a:srgbClr val="001864"/>
                </a:solidFill>
                <a:latin typeface="Verdana"/>
                <a:cs typeface="Verdana"/>
              </a:rPr>
              <a:t> </a:t>
            </a:r>
            <a:r>
              <a:rPr sz="800" spc="-7" dirty="0">
                <a:solidFill>
                  <a:srgbClr val="001864"/>
                </a:solidFill>
                <a:latin typeface="Verdana"/>
                <a:cs typeface="Verdana"/>
              </a:rPr>
              <a:t>c</a:t>
            </a:r>
            <a:r>
              <a:rPr sz="800" spc="-13" dirty="0">
                <a:solidFill>
                  <a:srgbClr val="001864"/>
                </a:solidFill>
                <a:latin typeface="Verdana"/>
                <a:cs typeface="Verdana"/>
              </a:rPr>
              <a:t>om</a:t>
            </a:r>
            <a:r>
              <a:rPr sz="800" spc="-7" dirty="0">
                <a:solidFill>
                  <a:srgbClr val="001864"/>
                </a:solidFill>
                <a:latin typeface="Verdana"/>
                <a:cs typeface="Verdana"/>
              </a:rPr>
              <a:t>pa</a:t>
            </a:r>
            <a:r>
              <a:rPr sz="800" spc="-13" dirty="0">
                <a:solidFill>
                  <a:srgbClr val="001864"/>
                </a:solidFill>
                <a:latin typeface="Verdana"/>
                <a:cs typeface="Verdana"/>
              </a:rPr>
              <a:t>r</a:t>
            </a:r>
            <a:r>
              <a:rPr sz="800" spc="-7" dirty="0">
                <a:solidFill>
                  <a:srgbClr val="001864"/>
                </a:solidFill>
                <a:latin typeface="Verdana"/>
                <a:cs typeface="Verdana"/>
              </a:rPr>
              <a:t>e</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ci</a:t>
            </a:r>
            <a:r>
              <a:rPr sz="800" spc="-7" dirty="0">
                <a:solidFill>
                  <a:srgbClr val="001864"/>
                </a:solidFill>
                <a:latin typeface="Verdana"/>
                <a:cs typeface="Verdana"/>
              </a:rPr>
              <a:t>dence</a:t>
            </a:r>
            <a:r>
              <a:rPr sz="800" spc="-40" dirty="0">
                <a:solidFill>
                  <a:srgbClr val="001864"/>
                </a:solidFill>
                <a:latin typeface="Verdana"/>
                <a:cs typeface="Verdana"/>
              </a:rPr>
              <a:t> </a:t>
            </a:r>
            <a:r>
              <a:rPr sz="800" spc="-13" dirty="0">
                <a:solidFill>
                  <a:srgbClr val="001864"/>
                </a:solidFill>
                <a:latin typeface="Verdana"/>
                <a:cs typeface="Verdana"/>
              </a:rPr>
              <a:t>r</a:t>
            </a:r>
            <a:r>
              <a:rPr sz="800" spc="-7" dirty="0">
                <a:solidFill>
                  <a:srgbClr val="001864"/>
                </a:solidFill>
                <a:latin typeface="Verdana"/>
                <a:cs typeface="Verdana"/>
              </a:rPr>
              <a:t>ates</a:t>
            </a:r>
            <a:r>
              <a:rPr sz="800"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f even</a:t>
            </a:r>
            <a:r>
              <a:rPr sz="800" dirty="0">
                <a:solidFill>
                  <a:srgbClr val="001864"/>
                </a:solidFill>
                <a:latin typeface="Verdana"/>
                <a:cs typeface="Verdana"/>
              </a:rPr>
              <a:t>t</a:t>
            </a:r>
            <a:r>
              <a:rPr sz="800" spc="-7" dirty="0">
                <a:solidFill>
                  <a:srgbClr val="001864"/>
                </a:solidFill>
                <a:latin typeface="Verdana"/>
                <a:cs typeface="Verdana"/>
              </a:rPr>
              <a:t>s</a:t>
            </a:r>
            <a:r>
              <a:rPr sz="800" spc="-13" dirty="0">
                <a:solidFill>
                  <a:srgbClr val="001864"/>
                </a:solidFill>
                <a:latin typeface="Verdana"/>
                <a:cs typeface="Verdana"/>
              </a:rPr>
              <a:t> o</a:t>
            </a:r>
            <a:r>
              <a:rPr sz="800" spc="-7" dirty="0">
                <a:solidFill>
                  <a:srgbClr val="001864"/>
                </a:solidFill>
                <a:latin typeface="Verdana"/>
                <a:cs typeface="Verdana"/>
              </a:rPr>
              <a:t>ccu</a:t>
            </a:r>
            <a:r>
              <a:rPr sz="800" spc="-13" dirty="0">
                <a:solidFill>
                  <a:srgbClr val="001864"/>
                </a:solidFill>
                <a:latin typeface="Verdana"/>
                <a:cs typeface="Verdana"/>
              </a:rPr>
              <a:t>rr</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g</a:t>
            </a:r>
            <a:r>
              <a:rPr sz="800" spc="-47" dirty="0">
                <a:solidFill>
                  <a:srgbClr val="001864"/>
                </a:solidFill>
                <a:latin typeface="Verdana"/>
                <a:cs typeface="Verdana"/>
              </a:rPr>
              <a:t> </a:t>
            </a:r>
            <a:r>
              <a:rPr sz="800" spc="-7" dirty="0">
                <a:solidFill>
                  <a:srgbClr val="001864"/>
                </a:solidFill>
                <a:latin typeface="Verdana"/>
                <a:cs typeface="Verdana"/>
              </a:rPr>
              <a:t>at any g</a:t>
            </a:r>
            <a:r>
              <a:rPr sz="800" spc="13" dirty="0">
                <a:solidFill>
                  <a:srgbClr val="001864"/>
                </a:solidFill>
                <a:latin typeface="Verdana"/>
                <a:cs typeface="Verdana"/>
              </a:rPr>
              <a:t>i</a:t>
            </a:r>
            <a:r>
              <a:rPr sz="800" spc="-7" dirty="0">
                <a:solidFill>
                  <a:srgbClr val="001864"/>
                </a:solidFill>
                <a:latin typeface="Verdana"/>
                <a:cs typeface="Verdana"/>
              </a:rPr>
              <a:t>ven</a:t>
            </a:r>
            <a:r>
              <a:rPr sz="800" spc="-40"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o</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t</a:t>
            </a:r>
            <a:r>
              <a:rPr sz="800" spc="-2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 t</a:t>
            </a:r>
            <a:r>
              <a:rPr sz="800" spc="13" dirty="0">
                <a:solidFill>
                  <a:srgbClr val="001864"/>
                </a:solidFill>
                <a:latin typeface="Verdana"/>
                <a:cs typeface="Verdana"/>
              </a:rPr>
              <a:t>i</a:t>
            </a:r>
            <a:r>
              <a:rPr sz="800" spc="-7" dirty="0">
                <a:solidFill>
                  <a:srgbClr val="001864"/>
                </a:solidFill>
                <a:latin typeface="Verdana"/>
                <a:cs typeface="Verdana"/>
              </a:rPr>
              <a:t>me,</a:t>
            </a:r>
            <a:r>
              <a:rPr sz="800" spc="-33" dirty="0">
                <a:solidFill>
                  <a:srgbClr val="001864"/>
                </a:solidFill>
                <a:latin typeface="Verdana"/>
                <a:cs typeface="Verdana"/>
              </a:rPr>
              <a:t> </a:t>
            </a:r>
            <a:r>
              <a:rPr sz="800" spc="13" dirty="0">
                <a:solidFill>
                  <a:srgbClr val="001864"/>
                </a:solidFill>
                <a:latin typeface="Verdana"/>
                <a:cs typeface="Verdana"/>
              </a:rPr>
              <a:t>i</a:t>
            </a:r>
            <a:r>
              <a:rPr sz="800" spc="-13" dirty="0">
                <a:solidFill>
                  <a:srgbClr val="001864"/>
                </a:solidFill>
                <a:latin typeface="Verdana"/>
                <a:cs typeface="Verdana"/>
              </a:rPr>
              <a:t>.</a:t>
            </a:r>
            <a:r>
              <a:rPr sz="800" spc="-7" dirty="0">
                <a:solidFill>
                  <a:srgbClr val="001864"/>
                </a:solidFill>
                <a:latin typeface="Verdana"/>
                <a:cs typeface="Verdana"/>
              </a:rPr>
              <a:t>e.</a:t>
            </a:r>
            <a:r>
              <a:rPr sz="800" spc="-33"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r</a:t>
            </a:r>
            <a:r>
              <a:rPr sz="800" spc="-7" dirty="0">
                <a:solidFill>
                  <a:srgbClr val="001864"/>
                </a:solidFill>
                <a:latin typeface="Verdana"/>
                <a:cs typeface="Verdana"/>
              </a:rPr>
              <a:t>e</a:t>
            </a:r>
            <a:endParaRPr sz="800">
              <a:solidFill>
                <a:prstClr val="black"/>
              </a:solidFill>
              <a:latin typeface="Verdana"/>
              <a:cs typeface="Verdana"/>
            </a:endParaRPr>
          </a:p>
        </p:txBody>
      </p:sp>
      <p:sp>
        <p:nvSpPr>
          <p:cNvPr id="12" name="object 12"/>
          <p:cNvSpPr txBox="1"/>
          <p:nvPr/>
        </p:nvSpPr>
        <p:spPr>
          <a:xfrm>
            <a:off x="6283961" y="6174370"/>
            <a:ext cx="3534833" cy="123111"/>
          </a:xfrm>
          <a:prstGeom prst="rect">
            <a:avLst/>
          </a:prstGeom>
        </p:spPr>
        <p:txBody>
          <a:bodyPr vert="horz" wrap="square" lIns="0" tIns="0" rIns="0" bIns="0" rtlCol="0">
            <a:spAutoFit/>
          </a:bodyPr>
          <a:lstStyle/>
          <a:p>
            <a:pPr marL="16933" defTabSz="1219170"/>
            <a:r>
              <a:rPr sz="800" spc="-13" dirty="0">
                <a:solidFill>
                  <a:srgbClr val="001864"/>
                </a:solidFill>
                <a:latin typeface="Verdana"/>
                <a:cs typeface="Verdana"/>
              </a:rPr>
              <a:t>wa</a:t>
            </a:r>
            <a:r>
              <a:rPr sz="800" spc="-7" dirty="0">
                <a:solidFill>
                  <a:srgbClr val="001864"/>
                </a:solidFill>
                <a:latin typeface="Verdana"/>
                <a:cs typeface="Verdana"/>
              </a:rPr>
              <a:t>s</a:t>
            </a:r>
            <a:r>
              <a:rPr sz="800" spc="7" dirty="0">
                <a:solidFill>
                  <a:srgbClr val="001864"/>
                </a:solidFill>
                <a:latin typeface="Verdana"/>
                <a:cs typeface="Verdana"/>
              </a:rPr>
              <a:t> </a:t>
            </a:r>
            <a:r>
              <a:rPr sz="800" spc="-7" dirty="0">
                <a:solidFill>
                  <a:srgbClr val="001864"/>
                </a:solidFill>
                <a:latin typeface="Verdana"/>
                <a:cs typeface="Verdana"/>
              </a:rPr>
              <a:t>a</a:t>
            </a:r>
            <a:r>
              <a:rPr sz="800" spc="-13" dirty="0">
                <a:solidFill>
                  <a:srgbClr val="001864"/>
                </a:solidFill>
                <a:latin typeface="Verdana"/>
                <a:cs typeface="Verdana"/>
              </a:rPr>
              <a:t> </a:t>
            </a:r>
            <a:r>
              <a:rPr sz="800" spc="-7" dirty="0">
                <a:solidFill>
                  <a:srgbClr val="001864"/>
                </a:solidFill>
                <a:latin typeface="Verdana"/>
                <a:cs typeface="Verdana"/>
              </a:rPr>
              <a:t>30</a:t>
            </a:r>
            <a:r>
              <a:rPr sz="800" dirty="0">
                <a:solidFill>
                  <a:srgbClr val="001864"/>
                </a:solidFill>
                <a:latin typeface="Verdana"/>
                <a:cs typeface="Verdana"/>
              </a:rPr>
              <a:t>%</a:t>
            </a:r>
            <a:r>
              <a:rPr sz="800" spc="20" dirty="0">
                <a:solidFill>
                  <a:srgbClr val="001864"/>
                </a:solidFill>
                <a:latin typeface="Verdana"/>
                <a:cs typeface="Verdana"/>
              </a:rPr>
              <a:t> </a:t>
            </a:r>
            <a:r>
              <a:rPr sz="800" spc="13" dirty="0">
                <a:solidFill>
                  <a:srgbClr val="001864"/>
                </a:solidFill>
                <a:latin typeface="Verdana"/>
                <a:cs typeface="Verdana"/>
              </a:rPr>
              <a:t>l</a:t>
            </a:r>
            <a:r>
              <a:rPr sz="800" spc="-13" dirty="0">
                <a:solidFill>
                  <a:srgbClr val="001864"/>
                </a:solidFill>
                <a:latin typeface="Verdana"/>
                <a:cs typeface="Verdana"/>
              </a:rPr>
              <a:t>o</a:t>
            </a:r>
            <a:r>
              <a:rPr sz="800" spc="-7" dirty="0">
                <a:solidFill>
                  <a:srgbClr val="001864"/>
                </a:solidFill>
                <a:latin typeface="Verdana"/>
                <a:cs typeface="Verdana"/>
              </a:rPr>
              <a:t>w</a:t>
            </a:r>
            <a:r>
              <a:rPr sz="800" dirty="0">
                <a:solidFill>
                  <a:srgbClr val="001864"/>
                </a:solidFill>
                <a:latin typeface="Verdana"/>
                <a:cs typeface="Verdana"/>
              </a:rPr>
              <a:t>e</a:t>
            </a:r>
            <a:r>
              <a:rPr sz="800" spc="-7" dirty="0">
                <a:solidFill>
                  <a:srgbClr val="001864"/>
                </a:solidFill>
                <a:latin typeface="Verdana"/>
                <a:cs typeface="Verdana"/>
              </a:rPr>
              <a:t>r</a:t>
            </a:r>
            <a:r>
              <a:rPr sz="800" spc="-33" dirty="0">
                <a:solidFill>
                  <a:srgbClr val="001864"/>
                </a:solidFill>
                <a:latin typeface="Verdana"/>
                <a:cs typeface="Verdana"/>
              </a:rPr>
              <a:t> </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sk</a:t>
            </a:r>
            <a:r>
              <a:rPr sz="800" spc="-40"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f</a:t>
            </a:r>
            <a:r>
              <a:rPr sz="800" spc="7" dirty="0">
                <a:solidFill>
                  <a:srgbClr val="001864"/>
                </a:solidFill>
                <a:latin typeface="Verdana"/>
                <a:cs typeface="Verdana"/>
              </a:rPr>
              <a:t> </a:t>
            </a:r>
            <a:r>
              <a:rPr sz="800" spc="-7" dirty="0">
                <a:solidFill>
                  <a:srgbClr val="001864"/>
                </a:solidFill>
                <a:latin typeface="Verdana"/>
                <a:cs typeface="Verdana"/>
              </a:rPr>
              <a:t>hyp</a:t>
            </a:r>
            <a:r>
              <a:rPr sz="800" spc="-13" dirty="0">
                <a:solidFill>
                  <a:srgbClr val="001864"/>
                </a:solidFill>
                <a:latin typeface="Verdana"/>
                <a:cs typeface="Verdana"/>
              </a:rPr>
              <a:t>o</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ycaem</a:t>
            </a:r>
            <a:r>
              <a:rPr sz="800" dirty="0">
                <a:solidFill>
                  <a:srgbClr val="001864"/>
                </a:solidFill>
                <a:latin typeface="Verdana"/>
                <a:cs typeface="Verdana"/>
              </a:rPr>
              <a:t>i</a:t>
            </a:r>
            <a:r>
              <a:rPr sz="800" spc="-7" dirty="0">
                <a:solidFill>
                  <a:srgbClr val="001864"/>
                </a:solidFill>
                <a:latin typeface="Verdana"/>
                <a:cs typeface="Verdana"/>
              </a:rPr>
              <a:t>a</a:t>
            </a:r>
            <a:r>
              <a:rPr sz="800" spc="-47" dirty="0">
                <a:solidFill>
                  <a:srgbClr val="001864"/>
                </a:solidFill>
                <a:latin typeface="Verdana"/>
                <a:cs typeface="Verdana"/>
              </a:rPr>
              <a:t> </a:t>
            </a:r>
            <a:r>
              <a:rPr sz="800" spc="-7" dirty="0">
                <a:solidFill>
                  <a:srgbClr val="001864"/>
                </a:solidFill>
                <a:latin typeface="Verdana"/>
                <a:cs typeface="Verdana"/>
              </a:rPr>
              <a:t>w</a:t>
            </a:r>
            <a:r>
              <a:rPr sz="800" spc="20" dirty="0">
                <a:solidFill>
                  <a:srgbClr val="001864"/>
                </a:solidFill>
                <a:latin typeface="Verdana"/>
                <a:cs typeface="Verdana"/>
              </a:rPr>
              <a:t>i</a:t>
            </a:r>
            <a:r>
              <a:rPr sz="800" dirty="0">
                <a:solidFill>
                  <a:srgbClr val="001864"/>
                </a:solidFill>
                <a:latin typeface="Verdana"/>
                <a:cs typeface="Verdana"/>
              </a:rPr>
              <a:t>t</a:t>
            </a:r>
            <a:r>
              <a:rPr sz="800" spc="-7" dirty="0">
                <a:solidFill>
                  <a:srgbClr val="001864"/>
                </a:solidFill>
                <a:latin typeface="Verdana"/>
                <a:cs typeface="Verdana"/>
              </a:rPr>
              <a:t>h</a:t>
            </a:r>
            <a:r>
              <a:rPr sz="800" spc="-20" dirty="0">
                <a:solidFill>
                  <a:srgbClr val="001864"/>
                </a:solidFill>
                <a:latin typeface="Verdana"/>
                <a:cs typeface="Verdana"/>
              </a:rPr>
              <a:t> </a:t>
            </a:r>
            <a:r>
              <a:rPr sz="800" dirty="0">
                <a:solidFill>
                  <a:srgbClr val="001864"/>
                </a:solidFill>
                <a:latin typeface="Verdana"/>
                <a:cs typeface="Verdana"/>
              </a:rPr>
              <a:t>T</a:t>
            </a:r>
            <a:r>
              <a:rPr sz="800" spc="-13" dirty="0">
                <a:solidFill>
                  <a:srgbClr val="001864"/>
                </a:solidFill>
                <a:latin typeface="Verdana"/>
                <a:cs typeface="Verdana"/>
              </a:rPr>
              <a:t>r</a:t>
            </a:r>
            <a:r>
              <a:rPr sz="800" spc="-7" dirty="0">
                <a:solidFill>
                  <a:srgbClr val="001864"/>
                </a:solidFill>
                <a:latin typeface="Verdana"/>
                <a:cs typeface="Verdana"/>
              </a:rPr>
              <a:t>e</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ba</a:t>
            </a:r>
            <a:r>
              <a:rPr sz="800" spc="-20" baseline="27777" dirty="0">
                <a:solidFill>
                  <a:srgbClr val="001864"/>
                </a:solidFill>
                <a:latin typeface="Verdana"/>
                <a:cs typeface="Verdana"/>
              </a:rPr>
              <a:t>®</a:t>
            </a:r>
            <a:r>
              <a:rPr sz="800" spc="119" baseline="27777" dirty="0">
                <a:solidFill>
                  <a:srgbClr val="001864"/>
                </a:solidFill>
                <a:latin typeface="Verdana"/>
                <a:cs typeface="Verdana"/>
              </a:rPr>
              <a:t> </a:t>
            </a:r>
            <a:r>
              <a:rPr sz="800" spc="-7" dirty="0">
                <a:solidFill>
                  <a:srgbClr val="001864"/>
                </a:solidFill>
                <a:latin typeface="Verdana"/>
                <a:cs typeface="Verdana"/>
              </a:rPr>
              <a:t>vs</a:t>
            </a:r>
            <a:r>
              <a:rPr sz="800" spc="-13"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endParaRPr sz="800">
              <a:solidFill>
                <a:prstClr val="black"/>
              </a:solidFill>
              <a:latin typeface="Verdana"/>
              <a:cs typeface="Verdana"/>
            </a:endParaRPr>
          </a:p>
        </p:txBody>
      </p:sp>
      <p:sp>
        <p:nvSpPr>
          <p:cNvPr id="13" name="object 13"/>
          <p:cNvSpPr txBox="1"/>
          <p:nvPr/>
        </p:nvSpPr>
        <p:spPr>
          <a:xfrm>
            <a:off x="6283961" y="6296289"/>
            <a:ext cx="5323839" cy="246221"/>
          </a:xfrm>
          <a:prstGeom prst="rect">
            <a:avLst/>
          </a:prstGeom>
        </p:spPr>
        <p:txBody>
          <a:bodyPr vert="horz" wrap="square" lIns="0" tIns="0" rIns="0" bIns="0" rtlCol="0">
            <a:spAutoFit/>
          </a:bodyPr>
          <a:lstStyle/>
          <a:p>
            <a:pPr marL="16933" marR="6773" defTabSz="1219170"/>
            <a:r>
              <a:rPr sz="800" spc="-9" baseline="27777" dirty="0">
                <a:solidFill>
                  <a:srgbClr val="001864"/>
                </a:solidFill>
                <a:latin typeface="Verdana"/>
                <a:cs typeface="Verdana"/>
              </a:rPr>
              <a:t>2</a:t>
            </a:r>
            <a:r>
              <a:rPr sz="800" spc="-20" baseline="27777" dirty="0">
                <a:solidFill>
                  <a:srgbClr val="001864"/>
                </a:solidFill>
                <a:latin typeface="Verdana"/>
                <a:cs typeface="Verdana"/>
              </a:rPr>
              <a:t> </a:t>
            </a:r>
            <a:r>
              <a:rPr sz="800" dirty="0">
                <a:solidFill>
                  <a:srgbClr val="001864"/>
                </a:solidFill>
                <a:latin typeface="Verdana"/>
                <a:cs typeface="Verdana"/>
              </a:rPr>
              <a:t>R</a:t>
            </a:r>
            <a:r>
              <a:rPr sz="800" spc="-7" dirty="0">
                <a:solidFill>
                  <a:srgbClr val="001864"/>
                </a:solidFill>
                <a:latin typeface="Verdana"/>
                <a:cs typeface="Verdana"/>
              </a:rPr>
              <a:t>ep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s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o</a:t>
            </a:r>
            <a:r>
              <a:rPr sz="800" spc="-7" dirty="0">
                <a:solidFill>
                  <a:srgbClr val="001864"/>
                </a:solidFill>
                <a:latin typeface="Verdana"/>
                <a:cs typeface="Verdana"/>
              </a:rPr>
              <a:t>dds</a:t>
            </a:r>
            <a:r>
              <a:rPr sz="800" spc="20"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hat</a:t>
            </a:r>
            <a:r>
              <a:rPr sz="800" spc="-27" dirty="0">
                <a:solidFill>
                  <a:srgbClr val="001864"/>
                </a:solidFill>
                <a:latin typeface="Verdana"/>
                <a:cs typeface="Verdana"/>
              </a:rPr>
              <a:t> </a:t>
            </a:r>
            <a:r>
              <a:rPr sz="800" spc="-7" dirty="0">
                <a:solidFill>
                  <a:srgbClr val="001864"/>
                </a:solidFill>
                <a:latin typeface="Verdana"/>
                <a:cs typeface="Verdana"/>
              </a:rPr>
              <a:t>an</a:t>
            </a:r>
            <a:r>
              <a:rPr sz="800" spc="7"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u</a:t>
            </a:r>
            <a:r>
              <a:rPr sz="800" dirty="0">
                <a:solidFill>
                  <a:srgbClr val="001864"/>
                </a:solidFill>
                <a:latin typeface="Verdana"/>
                <a:cs typeface="Verdana"/>
              </a:rPr>
              <a:t>t</a:t>
            </a:r>
            <a:r>
              <a:rPr sz="800" spc="-7" dirty="0">
                <a:solidFill>
                  <a:srgbClr val="001864"/>
                </a:solidFill>
                <a:latin typeface="Verdana"/>
                <a:cs typeface="Verdana"/>
              </a:rPr>
              <a:t>c</a:t>
            </a:r>
            <a:r>
              <a:rPr sz="800" spc="-13" dirty="0">
                <a:solidFill>
                  <a:srgbClr val="001864"/>
                </a:solidFill>
                <a:latin typeface="Verdana"/>
                <a:cs typeface="Verdana"/>
              </a:rPr>
              <a:t>o</a:t>
            </a:r>
            <a:r>
              <a:rPr sz="800" spc="-7" dirty="0">
                <a:solidFill>
                  <a:srgbClr val="001864"/>
                </a:solidFill>
                <a:latin typeface="Verdana"/>
                <a:cs typeface="Verdana"/>
              </a:rPr>
              <a:t>me</a:t>
            </a:r>
            <a:r>
              <a:rPr sz="800" spc="-13" dirty="0">
                <a:solidFill>
                  <a:srgbClr val="001864"/>
                </a:solidFill>
                <a:latin typeface="Verdana"/>
                <a:cs typeface="Verdana"/>
              </a:rPr>
              <a:t> </a:t>
            </a:r>
            <a:r>
              <a:rPr sz="800" spc="-7" dirty="0">
                <a:solidFill>
                  <a:srgbClr val="001864"/>
                </a:solidFill>
                <a:latin typeface="Verdana"/>
                <a:cs typeface="Verdana"/>
              </a:rPr>
              <a:t>w</a:t>
            </a:r>
            <a:r>
              <a:rPr sz="800" spc="20" dirty="0">
                <a:solidFill>
                  <a:srgbClr val="001864"/>
                </a:solidFill>
                <a:latin typeface="Verdana"/>
                <a:cs typeface="Verdana"/>
              </a:rPr>
              <a:t>i</a:t>
            </a:r>
            <a:r>
              <a:rPr sz="800" dirty="0">
                <a:solidFill>
                  <a:srgbClr val="001864"/>
                </a:solidFill>
                <a:latin typeface="Verdana"/>
                <a:cs typeface="Verdana"/>
              </a:rPr>
              <a:t>ll</a:t>
            </a:r>
            <a:r>
              <a:rPr sz="800" spc="-40"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ccur</a:t>
            </a:r>
            <a:r>
              <a:rPr sz="800" spc="-20"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ven</a:t>
            </a:r>
            <a:r>
              <a:rPr sz="800" spc="-40" dirty="0">
                <a:solidFill>
                  <a:srgbClr val="001864"/>
                </a:solidFill>
                <a:latin typeface="Verdana"/>
                <a:cs typeface="Verdana"/>
              </a:rPr>
              <a:t> </a:t>
            </a:r>
            <a:r>
              <a:rPr sz="800" spc="-7" dirty="0">
                <a:solidFill>
                  <a:srgbClr val="001864"/>
                </a:solidFill>
                <a:latin typeface="Verdana"/>
                <a:cs typeface="Verdana"/>
              </a:rPr>
              <a:t>a</a:t>
            </a:r>
            <a:r>
              <a:rPr sz="800" dirty="0">
                <a:solidFill>
                  <a:srgbClr val="001864"/>
                </a:solidFill>
                <a:latin typeface="Verdana"/>
                <a:cs typeface="Verdana"/>
              </a:rPr>
              <a:t> </a:t>
            </a:r>
            <a:r>
              <a:rPr sz="800" spc="-7" dirty="0">
                <a:solidFill>
                  <a:srgbClr val="001864"/>
                </a:solidFill>
                <a:latin typeface="Verdana"/>
                <a:cs typeface="Verdana"/>
              </a:rPr>
              <a:t>pa</a:t>
            </a:r>
            <a:r>
              <a:rPr sz="800" spc="-13" dirty="0">
                <a:solidFill>
                  <a:srgbClr val="001864"/>
                </a:solidFill>
                <a:latin typeface="Verdana"/>
                <a:cs typeface="Verdana"/>
              </a:rPr>
              <a:t>r</a:t>
            </a:r>
            <a:r>
              <a:rPr sz="800" dirty="0">
                <a:solidFill>
                  <a:srgbClr val="001864"/>
                </a:solidFill>
                <a:latin typeface="Verdana"/>
                <a:cs typeface="Verdana"/>
              </a:rPr>
              <a:t>t</a:t>
            </a:r>
            <a:r>
              <a:rPr sz="800" spc="13" dirty="0">
                <a:solidFill>
                  <a:srgbClr val="001864"/>
                </a:solidFill>
                <a:latin typeface="Verdana"/>
                <a:cs typeface="Verdana"/>
              </a:rPr>
              <a:t>i</a:t>
            </a:r>
            <a:r>
              <a:rPr sz="800" spc="-7" dirty="0">
                <a:solidFill>
                  <a:srgbClr val="001864"/>
                </a:solidFill>
                <a:latin typeface="Verdana"/>
                <a:cs typeface="Verdana"/>
              </a:rPr>
              <a:t>cu</a:t>
            </a:r>
            <a:r>
              <a:rPr sz="800" dirty="0">
                <a:solidFill>
                  <a:srgbClr val="001864"/>
                </a:solidFill>
                <a:latin typeface="Verdana"/>
                <a:cs typeface="Verdana"/>
              </a:rPr>
              <a:t>l</a:t>
            </a:r>
            <a:r>
              <a:rPr sz="800" spc="-7" dirty="0">
                <a:solidFill>
                  <a:srgbClr val="001864"/>
                </a:solidFill>
                <a:latin typeface="Verdana"/>
                <a:cs typeface="Verdana"/>
              </a:rPr>
              <a:t>ar</a:t>
            </a:r>
            <a:r>
              <a:rPr sz="800" spc="-27" dirty="0">
                <a:solidFill>
                  <a:srgbClr val="001864"/>
                </a:solidFill>
                <a:latin typeface="Verdana"/>
                <a:cs typeface="Verdana"/>
              </a:rPr>
              <a:t> </a:t>
            </a:r>
            <a:r>
              <a:rPr sz="800" spc="-7" dirty="0">
                <a:solidFill>
                  <a:srgbClr val="001864"/>
                </a:solidFill>
                <a:latin typeface="Verdana"/>
                <a:cs typeface="Verdana"/>
              </a:rPr>
              <a:t>exp</a:t>
            </a:r>
            <a:r>
              <a:rPr sz="800" spc="-13" dirty="0">
                <a:solidFill>
                  <a:srgbClr val="001864"/>
                </a:solidFill>
                <a:latin typeface="Verdana"/>
                <a:cs typeface="Verdana"/>
              </a:rPr>
              <a:t>o</a:t>
            </a:r>
            <a:r>
              <a:rPr sz="800" spc="-7" dirty="0">
                <a:solidFill>
                  <a:srgbClr val="001864"/>
                </a:solidFill>
                <a:latin typeface="Verdana"/>
                <a:cs typeface="Verdana"/>
              </a:rPr>
              <a:t>su</a:t>
            </a:r>
            <a:r>
              <a:rPr sz="800" spc="-13" dirty="0">
                <a:solidFill>
                  <a:srgbClr val="001864"/>
                </a:solidFill>
                <a:latin typeface="Verdana"/>
                <a:cs typeface="Verdana"/>
              </a:rPr>
              <a:t>r</a:t>
            </a:r>
            <a:r>
              <a:rPr sz="800" spc="-7" dirty="0">
                <a:solidFill>
                  <a:srgbClr val="001864"/>
                </a:solidFill>
                <a:latin typeface="Verdana"/>
                <a:cs typeface="Verdana"/>
              </a:rPr>
              <a:t>e,</a:t>
            </a:r>
            <a:r>
              <a:rPr sz="800" spc="-13" dirty="0">
                <a:solidFill>
                  <a:srgbClr val="001864"/>
                </a:solidFill>
                <a:latin typeface="Verdana"/>
                <a:cs typeface="Verdana"/>
              </a:rPr>
              <a:t> </a:t>
            </a:r>
            <a:r>
              <a:rPr sz="800" spc="13" dirty="0">
                <a:solidFill>
                  <a:srgbClr val="001864"/>
                </a:solidFill>
                <a:latin typeface="Verdana"/>
                <a:cs typeface="Verdana"/>
              </a:rPr>
              <a:t>i</a:t>
            </a:r>
            <a:r>
              <a:rPr sz="800" spc="-13" dirty="0">
                <a:solidFill>
                  <a:srgbClr val="001864"/>
                </a:solidFill>
                <a:latin typeface="Verdana"/>
                <a:cs typeface="Verdana"/>
              </a:rPr>
              <a:t>.</a:t>
            </a:r>
            <a:r>
              <a:rPr sz="800" spc="-7" dirty="0">
                <a:solidFill>
                  <a:srgbClr val="001864"/>
                </a:solidFill>
                <a:latin typeface="Verdana"/>
                <a:cs typeface="Verdana"/>
              </a:rPr>
              <a:t>e.</a:t>
            </a:r>
            <a:r>
              <a:rPr sz="800" spc="-33"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 p</a:t>
            </a:r>
            <a:r>
              <a:rPr sz="800" spc="-13" dirty="0">
                <a:solidFill>
                  <a:srgbClr val="001864"/>
                </a:solidFill>
                <a:latin typeface="Verdana"/>
                <a:cs typeface="Verdana"/>
              </a:rPr>
              <a:t>ro</a:t>
            </a:r>
            <a:r>
              <a:rPr sz="800" spc="-7" dirty="0">
                <a:solidFill>
                  <a:srgbClr val="001864"/>
                </a:solidFill>
                <a:latin typeface="Verdana"/>
                <a:cs typeface="Verdana"/>
              </a:rPr>
              <a:t>p</a:t>
            </a:r>
            <a:r>
              <a:rPr sz="800" spc="-13" dirty="0">
                <a:solidFill>
                  <a:srgbClr val="001864"/>
                </a:solidFill>
                <a:latin typeface="Verdana"/>
                <a:cs typeface="Verdana"/>
              </a:rPr>
              <a:t>or</a:t>
            </a:r>
            <a:r>
              <a:rPr sz="800" dirty="0">
                <a:solidFill>
                  <a:srgbClr val="001864"/>
                </a:solidFill>
                <a:latin typeface="Verdana"/>
                <a:cs typeface="Verdana"/>
              </a:rPr>
              <a:t>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27" dirty="0">
                <a:solidFill>
                  <a:srgbClr val="001864"/>
                </a:solidFill>
                <a:latin typeface="Verdana"/>
                <a:cs typeface="Verdana"/>
              </a:rPr>
              <a:t> </a:t>
            </a:r>
            <a:r>
              <a:rPr sz="800" spc="-13" dirty="0">
                <a:solidFill>
                  <a:srgbClr val="001864"/>
                </a:solidFill>
                <a:latin typeface="Verdana"/>
                <a:cs typeface="Verdana"/>
              </a:rPr>
              <a:t>o</a:t>
            </a:r>
            <a:r>
              <a:rPr sz="800" spc="-7" dirty="0">
                <a:solidFill>
                  <a:srgbClr val="001864"/>
                </a:solidFill>
                <a:latin typeface="Verdana"/>
                <a:cs typeface="Verdana"/>
              </a:rPr>
              <a:t>f p</a:t>
            </a:r>
            <a:r>
              <a:rPr sz="800" dirty="0">
                <a:solidFill>
                  <a:srgbClr val="001864"/>
                </a:solidFill>
                <a:latin typeface="Verdana"/>
                <a:cs typeface="Verdana"/>
              </a:rPr>
              <a:t>at</a:t>
            </a:r>
            <a:r>
              <a:rPr sz="800" spc="20" dirty="0">
                <a:solidFill>
                  <a:srgbClr val="001864"/>
                </a:solidFill>
                <a:latin typeface="Verdana"/>
                <a:cs typeface="Verdana"/>
              </a:rPr>
              <a:t>i</a:t>
            </a:r>
            <a:r>
              <a:rPr sz="800" dirty="0">
                <a:solidFill>
                  <a:srgbClr val="001864"/>
                </a:solidFill>
                <a:latin typeface="Verdana"/>
                <a:cs typeface="Verdana"/>
              </a:rPr>
              <a:t>ents</a:t>
            </a:r>
            <a:r>
              <a:rPr sz="800" spc="-27" dirty="0">
                <a:solidFill>
                  <a:srgbClr val="001864"/>
                </a:solidFill>
                <a:latin typeface="Verdana"/>
                <a:cs typeface="Verdana"/>
              </a:rPr>
              <a:t> </a:t>
            </a:r>
            <a:r>
              <a:rPr sz="800" dirty="0">
                <a:solidFill>
                  <a:srgbClr val="001864"/>
                </a:solidFill>
                <a:latin typeface="Verdana"/>
                <a:cs typeface="Verdana"/>
              </a:rPr>
              <a:t>ex</a:t>
            </a:r>
            <a:r>
              <a:rPr sz="800" spc="-7" dirty="0">
                <a:solidFill>
                  <a:srgbClr val="001864"/>
                </a:solidFill>
                <a:latin typeface="Verdana"/>
                <a:cs typeface="Verdana"/>
              </a:rPr>
              <a:t>p</a:t>
            </a:r>
            <a:r>
              <a:rPr sz="800" dirty="0">
                <a:solidFill>
                  <a:srgbClr val="001864"/>
                </a:solidFill>
                <a:latin typeface="Verdana"/>
                <a:cs typeface="Verdana"/>
              </a:rPr>
              <a:t>e</a:t>
            </a:r>
            <a:r>
              <a:rPr sz="800" spc="-7" dirty="0">
                <a:solidFill>
                  <a:srgbClr val="001864"/>
                </a:solidFill>
                <a:latin typeface="Verdana"/>
                <a:cs typeface="Verdana"/>
              </a:rPr>
              <a:t>r</a:t>
            </a:r>
            <a:r>
              <a:rPr sz="800" spc="20" dirty="0">
                <a:solidFill>
                  <a:srgbClr val="001864"/>
                </a:solidFill>
                <a:latin typeface="Verdana"/>
                <a:cs typeface="Verdana"/>
              </a:rPr>
              <a:t>i</a:t>
            </a:r>
            <a:r>
              <a:rPr sz="800" dirty="0">
                <a:solidFill>
                  <a:srgbClr val="001864"/>
                </a:solidFill>
                <a:latin typeface="Verdana"/>
                <a:cs typeface="Verdana"/>
              </a:rPr>
              <a:t>enci</a:t>
            </a:r>
            <a:r>
              <a:rPr sz="800" spc="-13" dirty="0">
                <a:solidFill>
                  <a:srgbClr val="001864"/>
                </a:solidFill>
                <a:latin typeface="Verdana"/>
                <a:cs typeface="Verdana"/>
              </a:rPr>
              <a:t>n</a:t>
            </a:r>
            <a:r>
              <a:rPr sz="800" dirty="0">
                <a:solidFill>
                  <a:srgbClr val="001864"/>
                </a:solidFill>
                <a:latin typeface="Verdana"/>
                <a:cs typeface="Verdana"/>
              </a:rPr>
              <a:t>g</a:t>
            </a:r>
            <a:r>
              <a:rPr sz="800" spc="-47" dirty="0">
                <a:solidFill>
                  <a:srgbClr val="001864"/>
                </a:solidFill>
                <a:latin typeface="Verdana"/>
                <a:cs typeface="Verdana"/>
              </a:rPr>
              <a:t> </a:t>
            </a:r>
            <a:r>
              <a:rPr sz="800" dirty="0">
                <a:solidFill>
                  <a:srgbClr val="001864"/>
                </a:solidFill>
                <a:latin typeface="Verdana"/>
                <a:cs typeface="Verdana"/>
              </a:rPr>
              <a:t>≥1</a:t>
            </a:r>
            <a:r>
              <a:rPr sz="800" spc="7" dirty="0">
                <a:solidFill>
                  <a:srgbClr val="001864"/>
                </a:solidFill>
                <a:latin typeface="Verdana"/>
                <a:cs typeface="Verdana"/>
              </a:rPr>
              <a:t> </a:t>
            </a:r>
            <a:r>
              <a:rPr sz="800" dirty="0">
                <a:solidFill>
                  <a:srgbClr val="001864"/>
                </a:solidFill>
                <a:latin typeface="Verdana"/>
                <a:cs typeface="Verdana"/>
              </a:rPr>
              <a:t>e</a:t>
            </a:r>
            <a:r>
              <a:rPr sz="800" spc="-7" dirty="0">
                <a:solidFill>
                  <a:srgbClr val="001864"/>
                </a:solidFill>
                <a:latin typeface="Verdana"/>
                <a:cs typeface="Verdana"/>
              </a:rPr>
              <a:t>p</a:t>
            </a:r>
            <a:r>
              <a:rPr sz="800" spc="20" dirty="0">
                <a:solidFill>
                  <a:srgbClr val="001864"/>
                </a:solidFill>
                <a:latin typeface="Verdana"/>
                <a:cs typeface="Verdana"/>
              </a:rPr>
              <a:t>i</a:t>
            </a:r>
            <a:r>
              <a:rPr sz="800" dirty="0">
                <a:solidFill>
                  <a:srgbClr val="001864"/>
                </a:solidFill>
                <a:latin typeface="Verdana"/>
                <a:cs typeface="Verdana"/>
              </a:rPr>
              <a:t>s</a:t>
            </a:r>
            <a:r>
              <a:rPr sz="800" spc="-7" dirty="0">
                <a:solidFill>
                  <a:srgbClr val="001864"/>
                </a:solidFill>
                <a:latin typeface="Verdana"/>
                <a:cs typeface="Verdana"/>
              </a:rPr>
              <a:t>od</a:t>
            </a:r>
            <a:r>
              <a:rPr sz="800" dirty="0">
                <a:solidFill>
                  <a:srgbClr val="001864"/>
                </a:solidFill>
                <a:latin typeface="Verdana"/>
                <a:cs typeface="Verdana"/>
              </a:rPr>
              <a:t>e</a:t>
            </a:r>
            <a:r>
              <a:rPr sz="800" spc="-13" dirty="0">
                <a:solidFill>
                  <a:srgbClr val="001864"/>
                </a:solidFill>
                <a:latin typeface="Verdana"/>
                <a:cs typeface="Verdana"/>
              </a:rPr>
              <a:t> </a:t>
            </a:r>
            <a:r>
              <a:rPr sz="800" spc="-7" dirty="0">
                <a:solidFill>
                  <a:srgbClr val="001864"/>
                </a:solidFill>
                <a:latin typeface="Verdana"/>
                <a:cs typeface="Verdana"/>
              </a:rPr>
              <a:t>o</a:t>
            </a:r>
            <a:r>
              <a:rPr sz="800" dirty="0">
                <a:solidFill>
                  <a:srgbClr val="001864"/>
                </a:solidFill>
                <a:latin typeface="Verdana"/>
                <a:cs typeface="Verdana"/>
              </a:rPr>
              <a:t>f</a:t>
            </a:r>
            <a:r>
              <a:rPr sz="800" spc="7" dirty="0">
                <a:solidFill>
                  <a:srgbClr val="001864"/>
                </a:solidFill>
                <a:latin typeface="Verdana"/>
                <a:cs typeface="Verdana"/>
              </a:rPr>
              <a:t> </a:t>
            </a:r>
            <a:r>
              <a:rPr sz="800" dirty="0">
                <a:solidFill>
                  <a:srgbClr val="001864"/>
                </a:solidFill>
                <a:latin typeface="Verdana"/>
                <a:cs typeface="Verdana"/>
              </a:rPr>
              <a:t>hy</a:t>
            </a:r>
            <a:r>
              <a:rPr sz="800" spc="-7" dirty="0">
                <a:solidFill>
                  <a:srgbClr val="001864"/>
                </a:solidFill>
                <a:latin typeface="Verdana"/>
                <a:cs typeface="Verdana"/>
              </a:rPr>
              <a:t>pog</a:t>
            </a:r>
            <a:r>
              <a:rPr sz="800" spc="20" dirty="0">
                <a:solidFill>
                  <a:srgbClr val="001864"/>
                </a:solidFill>
                <a:latin typeface="Verdana"/>
                <a:cs typeface="Verdana"/>
              </a:rPr>
              <a:t>l</a:t>
            </a:r>
            <a:r>
              <a:rPr sz="800" dirty="0">
                <a:solidFill>
                  <a:srgbClr val="001864"/>
                </a:solidFill>
                <a:latin typeface="Verdana"/>
                <a:cs typeface="Verdana"/>
              </a:rPr>
              <a:t>ycaemia</a:t>
            </a:r>
            <a:r>
              <a:rPr sz="800" spc="-47" dirty="0">
                <a:solidFill>
                  <a:srgbClr val="001864"/>
                </a:solidFill>
                <a:latin typeface="Verdana"/>
                <a:cs typeface="Verdana"/>
              </a:rPr>
              <a:t> </a:t>
            </a:r>
            <a:r>
              <a:rPr sz="800" dirty="0">
                <a:solidFill>
                  <a:srgbClr val="001864"/>
                </a:solidFill>
                <a:latin typeface="Verdana"/>
                <a:cs typeface="Verdana"/>
              </a:rPr>
              <a:t>was</a:t>
            </a:r>
            <a:r>
              <a:rPr sz="800" spc="-13" dirty="0">
                <a:solidFill>
                  <a:srgbClr val="001864"/>
                </a:solidFill>
                <a:latin typeface="Verdana"/>
                <a:cs typeface="Verdana"/>
              </a:rPr>
              <a:t> </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g</a:t>
            </a:r>
            <a:r>
              <a:rPr sz="800" dirty="0">
                <a:solidFill>
                  <a:srgbClr val="001864"/>
                </a:solidFill>
                <a:latin typeface="Verdana"/>
                <a:cs typeface="Verdana"/>
              </a:rPr>
              <a:t>n</a:t>
            </a:r>
            <a:r>
              <a:rPr sz="800" spc="20" dirty="0">
                <a:solidFill>
                  <a:srgbClr val="001864"/>
                </a:solidFill>
                <a:latin typeface="Verdana"/>
                <a:cs typeface="Verdana"/>
              </a:rPr>
              <a:t>i</a:t>
            </a:r>
            <a:r>
              <a:rPr sz="800" spc="-13" dirty="0">
                <a:solidFill>
                  <a:srgbClr val="001864"/>
                </a:solidFill>
                <a:latin typeface="Verdana"/>
                <a:cs typeface="Verdana"/>
              </a:rPr>
              <a:t>f</a:t>
            </a:r>
            <a:r>
              <a:rPr sz="800" dirty="0">
                <a:solidFill>
                  <a:srgbClr val="001864"/>
                </a:solidFill>
                <a:latin typeface="Verdana"/>
                <a:cs typeface="Verdana"/>
              </a:rPr>
              <a:t>ican</a:t>
            </a:r>
            <a:r>
              <a:rPr sz="800" spc="-13" dirty="0">
                <a:solidFill>
                  <a:srgbClr val="001864"/>
                </a:solidFill>
                <a:latin typeface="Verdana"/>
                <a:cs typeface="Verdana"/>
              </a:rPr>
              <a:t>t</a:t>
            </a:r>
            <a:r>
              <a:rPr sz="800" dirty="0">
                <a:solidFill>
                  <a:srgbClr val="001864"/>
                </a:solidFill>
                <a:latin typeface="Verdana"/>
                <a:cs typeface="Verdana"/>
              </a:rPr>
              <a:t>ly</a:t>
            </a:r>
            <a:r>
              <a:rPr sz="800" spc="-53" dirty="0">
                <a:solidFill>
                  <a:srgbClr val="001864"/>
                </a:solidFill>
                <a:latin typeface="Verdana"/>
                <a:cs typeface="Verdana"/>
              </a:rPr>
              <a:t> </a:t>
            </a:r>
            <a:r>
              <a:rPr sz="800" spc="20" dirty="0">
                <a:solidFill>
                  <a:srgbClr val="001864"/>
                </a:solidFill>
                <a:latin typeface="Verdana"/>
                <a:cs typeface="Verdana"/>
              </a:rPr>
              <a:t>l</a:t>
            </a:r>
            <a:r>
              <a:rPr sz="800" spc="-7" dirty="0">
                <a:solidFill>
                  <a:srgbClr val="001864"/>
                </a:solidFill>
                <a:latin typeface="Verdana"/>
                <a:cs typeface="Verdana"/>
              </a:rPr>
              <a:t>o</a:t>
            </a:r>
            <a:r>
              <a:rPr sz="800" dirty="0">
                <a:solidFill>
                  <a:srgbClr val="001864"/>
                </a:solidFill>
                <a:latin typeface="Verdana"/>
                <a:cs typeface="Verdana"/>
              </a:rPr>
              <a:t>wer</a:t>
            </a:r>
            <a:r>
              <a:rPr sz="800" spc="-33" dirty="0">
                <a:solidFill>
                  <a:srgbClr val="001864"/>
                </a:solidFill>
                <a:latin typeface="Verdana"/>
                <a:cs typeface="Verdana"/>
              </a:rPr>
              <a:t> </a:t>
            </a:r>
            <a:r>
              <a:rPr sz="800" dirty="0">
                <a:solidFill>
                  <a:srgbClr val="001864"/>
                </a:solidFill>
                <a:latin typeface="Verdana"/>
                <a:cs typeface="Verdana"/>
              </a:rPr>
              <a:t>w</a:t>
            </a:r>
            <a:r>
              <a:rPr sz="800" spc="20" dirty="0">
                <a:solidFill>
                  <a:srgbClr val="001864"/>
                </a:solidFill>
                <a:latin typeface="Verdana"/>
                <a:cs typeface="Verdana"/>
              </a:rPr>
              <a:t>i</a:t>
            </a:r>
            <a:r>
              <a:rPr sz="800" dirty="0">
                <a:solidFill>
                  <a:srgbClr val="001864"/>
                </a:solidFill>
                <a:latin typeface="Verdana"/>
                <a:cs typeface="Verdana"/>
              </a:rPr>
              <a:t>th</a:t>
            </a:r>
            <a:r>
              <a:rPr sz="800" spc="-7" dirty="0">
                <a:solidFill>
                  <a:srgbClr val="001864"/>
                </a:solidFill>
                <a:latin typeface="Verdana"/>
                <a:cs typeface="Verdana"/>
              </a:rPr>
              <a:t> </a:t>
            </a:r>
            <a:r>
              <a:rPr sz="800" dirty="0">
                <a:solidFill>
                  <a:srgbClr val="001864"/>
                </a:solidFill>
                <a:latin typeface="Verdana"/>
                <a:cs typeface="Verdana"/>
              </a:rPr>
              <a:t>T</a:t>
            </a:r>
            <a:r>
              <a:rPr sz="800" spc="-13" dirty="0">
                <a:solidFill>
                  <a:srgbClr val="001864"/>
                </a:solidFill>
                <a:latin typeface="Verdana"/>
                <a:cs typeface="Verdana"/>
              </a:rPr>
              <a:t>r</a:t>
            </a:r>
            <a:r>
              <a:rPr sz="800" spc="-7" dirty="0">
                <a:solidFill>
                  <a:srgbClr val="001864"/>
                </a:solidFill>
                <a:latin typeface="Verdana"/>
                <a:cs typeface="Verdana"/>
              </a:rPr>
              <a:t>e</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ba</a:t>
            </a:r>
            <a:r>
              <a:rPr sz="800" spc="-9" baseline="27777" dirty="0">
                <a:solidFill>
                  <a:srgbClr val="001864"/>
                </a:solidFill>
                <a:latin typeface="Verdana"/>
                <a:cs typeface="Verdana"/>
              </a:rPr>
              <a:t>®</a:t>
            </a:r>
            <a:r>
              <a:rPr sz="800" spc="119" baseline="27777" dirty="0">
                <a:solidFill>
                  <a:srgbClr val="001864"/>
                </a:solidFill>
                <a:latin typeface="Verdana"/>
                <a:cs typeface="Verdana"/>
              </a:rPr>
              <a:t> </a:t>
            </a:r>
            <a:r>
              <a:rPr sz="800" spc="-7" dirty="0">
                <a:solidFill>
                  <a:srgbClr val="001864"/>
                </a:solidFill>
                <a:latin typeface="Verdana"/>
                <a:cs typeface="Verdana"/>
              </a:rPr>
              <a:t>vs</a:t>
            </a:r>
            <a:r>
              <a:rPr sz="800" spc="-13"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endParaRPr sz="800" dirty="0">
              <a:solidFill>
                <a:prstClr val="black"/>
              </a:solidFill>
              <a:latin typeface="Verdana"/>
              <a:cs typeface="Verdana"/>
            </a:endParaRPr>
          </a:p>
        </p:txBody>
      </p:sp>
      <p:sp>
        <p:nvSpPr>
          <p:cNvPr id="14" name="object 14"/>
          <p:cNvSpPr txBox="1"/>
          <p:nvPr/>
        </p:nvSpPr>
        <p:spPr>
          <a:xfrm>
            <a:off x="6283960" y="6542033"/>
            <a:ext cx="3349413" cy="123111"/>
          </a:xfrm>
          <a:prstGeom prst="rect">
            <a:avLst/>
          </a:prstGeom>
        </p:spPr>
        <p:txBody>
          <a:bodyPr vert="horz" wrap="square" lIns="0" tIns="0" rIns="0" bIns="0" rtlCol="0">
            <a:spAutoFit/>
          </a:bodyPr>
          <a:lstStyle/>
          <a:p>
            <a:pPr marL="16933" defTabSz="1219170"/>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ns</a:t>
            </a:r>
            <a:r>
              <a:rPr sz="800" spc="-20" dirty="0">
                <a:solidFill>
                  <a:srgbClr val="001864"/>
                </a:solidFill>
                <a:latin typeface="Verdana"/>
                <a:cs typeface="Verdana"/>
              </a:rPr>
              <a:t>u</a:t>
            </a:r>
            <a:r>
              <a:rPr sz="800" dirty="0">
                <a:solidFill>
                  <a:srgbClr val="001864"/>
                </a:solidFill>
                <a:latin typeface="Verdana"/>
                <a:cs typeface="Verdana"/>
              </a:rPr>
              <a:t>li</a:t>
            </a:r>
            <a:r>
              <a:rPr sz="800" spc="-7" dirty="0">
                <a:solidFill>
                  <a:srgbClr val="001864"/>
                </a:solidFill>
                <a:latin typeface="Verdana"/>
                <a:cs typeface="Verdana"/>
              </a:rPr>
              <a:t>n</a:t>
            </a:r>
            <a:r>
              <a:rPr sz="800" spc="-53"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a</a:t>
            </a:r>
            <a:r>
              <a:rPr sz="800" spc="-13" dirty="0">
                <a:solidFill>
                  <a:srgbClr val="001864"/>
                </a:solidFill>
                <a:latin typeface="Verdana"/>
                <a:cs typeface="Verdana"/>
              </a:rPr>
              <a:t>r</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ne</a:t>
            </a:r>
            <a:r>
              <a:rPr sz="800" spc="-27" dirty="0">
                <a:solidFill>
                  <a:srgbClr val="001864"/>
                </a:solidFill>
                <a:latin typeface="Verdana"/>
                <a:cs typeface="Verdana"/>
              </a:rPr>
              <a:t> </a:t>
            </a:r>
            <a:r>
              <a:rPr sz="800" spc="-7" dirty="0">
                <a:solidFill>
                  <a:srgbClr val="001864"/>
                </a:solidFill>
                <a:latin typeface="Verdana"/>
                <a:cs typeface="Verdana"/>
              </a:rPr>
              <a:t>U300,</a:t>
            </a:r>
            <a:r>
              <a:rPr sz="800" spc="-13" dirty="0">
                <a:solidFill>
                  <a:srgbClr val="001864"/>
                </a:solidFill>
                <a:latin typeface="Verdana"/>
                <a:cs typeface="Verdana"/>
              </a:rPr>
              <a:t> </a:t>
            </a:r>
            <a:r>
              <a:rPr sz="800" spc="-7" dirty="0">
                <a:solidFill>
                  <a:srgbClr val="001864"/>
                </a:solidFill>
                <a:latin typeface="Verdana"/>
                <a:cs typeface="Verdana"/>
              </a:rPr>
              <a:t>hyp</a:t>
            </a:r>
            <a:r>
              <a:rPr sz="800" spc="-13" dirty="0">
                <a:solidFill>
                  <a:srgbClr val="001864"/>
                </a:solidFill>
                <a:latin typeface="Verdana"/>
                <a:cs typeface="Verdana"/>
              </a:rPr>
              <a:t>o</a:t>
            </a:r>
            <a:r>
              <a:rPr sz="800" dirty="0">
                <a:solidFill>
                  <a:srgbClr val="001864"/>
                </a:solidFill>
                <a:latin typeface="Verdana"/>
                <a:cs typeface="Verdana"/>
              </a:rPr>
              <a:t>s:</a:t>
            </a:r>
            <a:r>
              <a:rPr sz="800" spc="-7" dirty="0">
                <a:solidFill>
                  <a:srgbClr val="001864"/>
                </a:solidFill>
                <a:latin typeface="Verdana"/>
                <a:cs typeface="Verdana"/>
              </a:rPr>
              <a:t> hyp</a:t>
            </a:r>
            <a:r>
              <a:rPr sz="800" spc="-13" dirty="0">
                <a:solidFill>
                  <a:srgbClr val="001864"/>
                </a:solidFill>
                <a:latin typeface="Verdana"/>
                <a:cs typeface="Verdana"/>
              </a:rPr>
              <a:t>o</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ycaem</a:t>
            </a:r>
            <a:r>
              <a:rPr sz="800" dirty="0">
                <a:solidFill>
                  <a:srgbClr val="001864"/>
                </a:solidFill>
                <a:latin typeface="Verdana"/>
                <a:cs typeface="Verdana"/>
              </a:rPr>
              <a:t>i</a:t>
            </a:r>
            <a:r>
              <a:rPr sz="800" spc="-7" dirty="0">
                <a:solidFill>
                  <a:srgbClr val="001864"/>
                </a:solidFill>
                <a:latin typeface="Verdana"/>
                <a:cs typeface="Verdana"/>
              </a:rPr>
              <a:t>a</a:t>
            </a:r>
            <a:r>
              <a:rPr sz="800" spc="-47" dirty="0">
                <a:solidFill>
                  <a:srgbClr val="001864"/>
                </a:solidFill>
                <a:latin typeface="Verdana"/>
                <a:cs typeface="Verdana"/>
              </a:rPr>
              <a:t> </a:t>
            </a:r>
            <a:r>
              <a:rPr sz="800" spc="-7" dirty="0">
                <a:solidFill>
                  <a:srgbClr val="001864"/>
                </a:solidFill>
                <a:latin typeface="Verdana"/>
                <a:cs typeface="Verdana"/>
              </a:rPr>
              <a:t>even</a:t>
            </a:r>
            <a:r>
              <a:rPr sz="800" dirty="0">
                <a:solidFill>
                  <a:srgbClr val="001864"/>
                </a:solidFill>
                <a:latin typeface="Verdana"/>
                <a:cs typeface="Verdana"/>
              </a:rPr>
              <a:t>t</a:t>
            </a:r>
            <a:r>
              <a:rPr sz="800" spc="-7" dirty="0">
                <a:solidFill>
                  <a:srgbClr val="001864"/>
                </a:solidFill>
                <a:latin typeface="Verdana"/>
                <a:cs typeface="Verdana"/>
              </a:rPr>
              <a:t>s</a:t>
            </a:r>
            <a:endParaRPr sz="800">
              <a:solidFill>
                <a:prstClr val="black"/>
              </a:solidFill>
              <a:latin typeface="Verdana"/>
              <a:cs typeface="Verdana"/>
            </a:endParaRPr>
          </a:p>
        </p:txBody>
      </p:sp>
      <p:sp>
        <p:nvSpPr>
          <p:cNvPr id="15" name="object 15"/>
          <p:cNvSpPr txBox="1"/>
          <p:nvPr/>
        </p:nvSpPr>
        <p:spPr>
          <a:xfrm>
            <a:off x="6283961" y="6662050"/>
            <a:ext cx="5075767" cy="123111"/>
          </a:xfrm>
          <a:prstGeom prst="rect">
            <a:avLst/>
          </a:prstGeom>
        </p:spPr>
        <p:txBody>
          <a:bodyPr vert="horz" wrap="square" lIns="0" tIns="0" rIns="0" bIns="0" rtlCol="0">
            <a:spAutoFit/>
          </a:bodyPr>
          <a:lstStyle/>
          <a:p>
            <a:pPr marL="16933" defTabSz="1219170"/>
            <a:r>
              <a:rPr sz="800" spc="-13" dirty="0">
                <a:solidFill>
                  <a:srgbClr val="001864"/>
                </a:solidFill>
                <a:latin typeface="Verdana"/>
                <a:cs typeface="Verdana"/>
              </a:rPr>
              <a:t>So</a:t>
            </a:r>
            <a:r>
              <a:rPr sz="800" spc="-7" dirty="0">
                <a:solidFill>
                  <a:srgbClr val="001864"/>
                </a:solidFill>
                <a:latin typeface="Verdana"/>
                <a:cs typeface="Verdana"/>
              </a:rPr>
              <a:t>u</a:t>
            </a:r>
            <a:r>
              <a:rPr sz="800" spc="-13" dirty="0">
                <a:solidFill>
                  <a:srgbClr val="001864"/>
                </a:solidFill>
                <a:latin typeface="Verdana"/>
                <a:cs typeface="Verdana"/>
              </a:rPr>
              <a:t>r</a:t>
            </a:r>
            <a:r>
              <a:rPr sz="800" spc="-7" dirty="0">
                <a:solidFill>
                  <a:srgbClr val="001864"/>
                </a:solidFill>
                <a:latin typeface="Verdana"/>
                <a:cs typeface="Verdana"/>
              </a:rPr>
              <a:t>ce:</a:t>
            </a:r>
            <a:r>
              <a:rPr sz="800" spc="7"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e</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a:t>
            </a:r>
            <a:r>
              <a:rPr sz="800" spc="-7" dirty="0">
                <a:solidFill>
                  <a:srgbClr val="001864"/>
                </a:solidFill>
                <a:latin typeface="Verdana"/>
                <a:cs typeface="Verdana"/>
              </a:rPr>
              <a:t>me</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can</a:t>
            </a:r>
            <a:r>
              <a:rPr sz="800" spc="-27" dirty="0">
                <a:solidFill>
                  <a:srgbClr val="001864"/>
                </a:solidFill>
                <a:latin typeface="Verdana"/>
                <a:cs typeface="Verdana"/>
              </a:rPr>
              <a:t> </a:t>
            </a:r>
            <a:r>
              <a:rPr sz="800" dirty="0">
                <a:solidFill>
                  <a:srgbClr val="001864"/>
                </a:solidFill>
                <a:latin typeface="Verdana"/>
                <a:cs typeface="Verdana"/>
              </a:rPr>
              <a:t>D</a:t>
            </a:r>
            <a:r>
              <a:rPr sz="800" spc="13" dirty="0">
                <a:solidFill>
                  <a:srgbClr val="001864"/>
                </a:solidFill>
                <a:latin typeface="Verdana"/>
                <a:cs typeface="Verdana"/>
              </a:rPr>
              <a:t>i</a:t>
            </a:r>
            <a:r>
              <a:rPr sz="800" spc="-7" dirty="0">
                <a:solidFill>
                  <a:srgbClr val="001864"/>
                </a:solidFill>
                <a:latin typeface="Verdana"/>
                <a:cs typeface="Verdana"/>
              </a:rPr>
              <a:t>a</a:t>
            </a:r>
            <a:r>
              <a:rPr sz="800" spc="-13" dirty="0">
                <a:solidFill>
                  <a:srgbClr val="001864"/>
                </a:solidFill>
                <a:latin typeface="Verdana"/>
                <a:cs typeface="Verdana"/>
              </a:rPr>
              <a:t>b</a:t>
            </a:r>
            <a:r>
              <a:rPr sz="800" spc="-7" dirty="0">
                <a:solidFill>
                  <a:srgbClr val="001864"/>
                </a:solidFill>
                <a:latin typeface="Verdana"/>
                <a:cs typeface="Verdana"/>
              </a:rPr>
              <a:t>e</a:t>
            </a:r>
            <a:r>
              <a:rPr sz="800" dirty="0">
                <a:solidFill>
                  <a:srgbClr val="001864"/>
                </a:solidFill>
                <a:latin typeface="Verdana"/>
                <a:cs typeface="Verdana"/>
              </a:rPr>
              <a:t>t</a:t>
            </a:r>
            <a:r>
              <a:rPr sz="800" spc="-7" dirty="0">
                <a:solidFill>
                  <a:srgbClr val="001864"/>
                </a:solidFill>
                <a:latin typeface="Verdana"/>
                <a:cs typeface="Verdana"/>
              </a:rPr>
              <a:t>es</a:t>
            </a:r>
            <a:r>
              <a:rPr sz="800" spc="-13" dirty="0">
                <a:solidFill>
                  <a:srgbClr val="001864"/>
                </a:solidFill>
                <a:latin typeface="Verdana"/>
                <a:cs typeface="Verdana"/>
              </a:rPr>
              <a:t> A</a:t>
            </a:r>
            <a:r>
              <a:rPr sz="800" spc="-7" dirty="0">
                <a:solidFill>
                  <a:srgbClr val="001864"/>
                </a:solidFill>
                <a:latin typeface="Verdana"/>
                <a:cs typeface="Verdana"/>
              </a:rPr>
              <a:t>ss</a:t>
            </a:r>
            <a:r>
              <a:rPr sz="800" spc="-20" dirty="0">
                <a:solidFill>
                  <a:srgbClr val="001864"/>
                </a:solidFill>
                <a:latin typeface="Verdana"/>
                <a:cs typeface="Verdana"/>
              </a:rPr>
              <a:t>o</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40" dirty="0">
                <a:solidFill>
                  <a:srgbClr val="001864"/>
                </a:solidFill>
                <a:latin typeface="Verdana"/>
                <a:cs typeface="Verdana"/>
              </a:rPr>
              <a:t> </a:t>
            </a:r>
            <a:r>
              <a:rPr sz="800" spc="-7" dirty="0">
                <a:solidFill>
                  <a:srgbClr val="001864"/>
                </a:solidFill>
                <a:latin typeface="Verdana"/>
                <a:cs typeface="Verdana"/>
              </a:rPr>
              <a:t>7</a:t>
            </a:r>
            <a:r>
              <a:rPr sz="800" spc="13" dirty="0">
                <a:solidFill>
                  <a:srgbClr val="001864"/>
                </a:solidFill>
                <a:latin typeface="Verdana"/>
                <a:cs typeface="Verdana"/>
              </a:rPr>
              <a:t>8</a:t>
            </a:r>
            <a:r>
              <a:rPr sz="800" spc="-9" baseline="27777" dirty="0">
                <a:solidFill>
                  <a:srgbClr val="001864"/>
                </a:solidFill>
                <a:latin typeface="Verdana"/>
                <a:cs typeface="Verdana"/>
              </a:rPr>
              <a:t>th</a:t>
            </a:r>
            <a:r>
              <a:rPr sz="800" baseline="27777" dirty="0">
                <a:solidFill>
                  <a:srgbClr val="001864"/>
                </a:solidFill>
                <a:latin typeface="Verdana"/>
                <a:cs typeface="Verdana"/>
              </a:rPr>
              <a:t> </a:t>
            </a:r>
            <a:r>
              <a:rPr sz="800" spc="-129" baseline="2777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t>
            </a:r>
            <a:r>
              <a:rPr sz="800" spc="-40" dirty="0">
                <a:solidFill>
                  <a:srgbClr val="001864"/>
                </a:solidFill>
                <a:latin typeface="Verdana"/>
                <a:cs typeface="Verdana"/>
              </a:rPr>
              <a:t> </a:t>
            </a:r>
            <a:r>
              <a:rPr sz="800" spc="-13" dirty="0">
                <a:solidFill>
                  <a:srgbClr val="001864"/>
                </a:solidFill>
                <a:latin typeface="Verdana"/>
                <a:cs typeface="Verdana"/>
              </a:rPr>
              <a:t>S</a:t>
            </a:r>
            <a:r>
              <a:rPr sz="800" spc="-7" dirty="0">
                <a:solidFill>
                  <a:srgbClr val="001864"/>
                </a:solidFill>
                <a:latin typeface="Verdana"/>
                <a:cs typeface="Verdana"/>
              </a:rPr>
              <a:t>e</a:t>
            </a:r>
            <a:r>
              <a:rPr sz="800" dirty="0">
                <a:solidFill>
                  <a:srgbClr val="001864"/>
                </a:solidFill>
                <a:latin typeface="Verdana"/>
                <a:cs typeface="Verdana"/>
              </a:rPr>
              <a:t>ss</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ns,</a:t>
            </a:r>
            <a:r>
              <a:rPr sz="800" spc="-33" dirty="0">
                <a:solidFill>
                  <a:srgbClr val="001864"/>
                </a:solidFill>
                <a:latin typeface="Verdana"/>
                <a:cs typeface="Verdana"/>
              </a:rPr>
              <a:t> </a:t>
            </a:r>
            <a:r>
              <a:rPr sz="800" spc="-7" dirty="0">
                <a:solidFill>
                  <a:srgbClr val="001864"/>
                </a:solidFill>
                <a:latin typeface="Verdana"/>
                <a:cs typeface="Verdana"/>
              </a:rPr>
              <a:t>O</a:t>
            </a:r>
            <a:r>
              <a:rPr sz="800" spc="-13" dirty="0">
                <a:solidFill>
                  <a:srgbClr val="001864"/>
                </a:solidFill>
                <a:latin typeface="Verdana"/>
                <a:cs typeface="Verdana"/>
              </a:rPr>
              <a:t>r</a:t>
            </a:r>
            <a:r>
              <a:rPr sz="800" spc="13" dirty="0">
                <a:solidFill>
                  <a:srgbClr val="001864"/>
                </a:solidFill>
                <a:latin typeface="Verdana"/>
                <a:cs typeface="Verdana"/>
              </a:rPr>
              <a:t>l</a:t>
            </a:r>
            <a:r>
              <a:rPr sz="800" spc="-7" dirty="0">
                <a:solidFill>
                  <a:srgbClr val="001864"/>
                </a:solidFill>
                <a:latin typeface="Verdana"/>
                <a:cs typeface="Verdana"/>
              </a:rPr>
              <a:t>and</a:t>
            </a:r>
            <a:r>
              <a:rPr sz="800" spc="-13" dirty="0">
                <a:solidFill>
                  <a:srgbClr val="001864"/>
                </a:solidFill>
                <a:latin typeface="Verdana"/>
                <a:cs typeface="Verdana"/>
              </a:rPr>
              <a:t>o</a:t>
            </a:r>
            <a:r>
              <a:rPr sz="800" spc="-7" dirty="0">
                <a:solidFill>
                  <a:srgbClr val="001864"/>
                </a:solidFill>
                <a:latin typeface="Verdana"/>
                <a:cs typeface="Verdana"/>
              </a:rPr>
              <a:t>,</a:t>
            </a:r>
            <a:r>
              <a:rPr sz="800" spc="-33" dirty="0">
                <a:solidFill>
                  <a:srgbClr val="001864"/>
                </a:solidFill>
                <a:latin typeface="Verdana"/>
                <a:cs typeface="Verdana"/>
              </a:rPr>
              <a:t> </a:t>
            </a:r>
            <a:r>
              <a:rPr sz="800" spc="-7" dirty="0">
                <a:solidFill>
                  <a:srgbClr val="001864"/>
                </a:solidFill>
                <a:latin typeface="Verdana"/>
                <a:cs typeface="Verdana"/>
              </a:rPr>
              <a:t>FL,</a:t>
            </a:r>
            <a:r>
              <a:rPr sz="800" dirty="0">
                <a:solidFill>
                  <a:srgbClr val="001864"/>
                </a:solidFill>
                <a:latin typeface="Verdana"/>
                <a:cs typeface="Verdana"/>
              </a:rPr>
              <a:t> </a:t>
            </a:r>
            <a:r>
              <a:rPr sz="800" spc="-7" dirty="0">
                <a:solidFill>
                  <a:srgbClr val="001864"/>
                </a:solidFill>
                <a:latin typeface="Verdana"/>
                <a:cs typeface="Verdana"/>
              </a:rPr>
              <a:t>U</a:t>
            </a:r>
            <a:r>
              <a:rPr sz="800" spc="-13" dirty="0">
                <a:solidFill>
                  <a:srgbClr val="001864"/>
                </a:solidFill>
                <a:latin typeface="Verdana"/>
                <a:cs typeface="Verdana"/>
              </a:rPr>
              <a:t>S</a:t>
            </a:r>
            <a:r>
              <a:rPr sz="800" spc="-7" dirty="0">
                <a:solidFill>
                  <a:srgbClr val="001864"/>
                </a:solidFill>
                <a:latin typeface="Verdana"/>
                <a:cs typeface="Verdana"/>
              </a:rPr>
              <a:t>A</a:t>
            </a:r>
            <a:endParaRPr sz="800">
              <a:solidFill>
                <a:prstClr val="black"/>
              </a:solidFill>
              <a:latin typeface="Verdana"/>
              <a:cs typeface="Verdana"/>
            </a:endParaRPr>
          </a:p>
        </p:txBody>
      </p:sp>
      <p:sp>
        <p:nvSpPr>
          <p:cNvPr id="39" name="object 39"/>
          <p:cNvSpPr txBox="1"/>
          <p:nvPr/>
        </p:nvSpPr>
        <p:spPr>
          <a:xfrm>
            <a:off x="380933" y="6053133"/>
            <a:ext cx="5075767" cy="615553"/>
          </a:xfrm>
          <a:prstGeom prst="rect">
            <a:avLst/>
          </a:prstGeom>
        </p:spPr>
        <p:txBody>
          <a:bodyPr vert="horz" wrap="square" lIns="0" tIns="0" rIns="0" bIns="0" rtlCol="0">
            <a:spAutoFit/>
          </a:bodyPr>
          <a:lstStyle/>
          <a:p>
            <a:pPr marL="16933" marR="108371" defTabSz="1219170"/>
            <a:r>
              <a:rPr sz="800" spc="-7" dirty="0">
                <a:solidFill>
                  <a:srgbClr val="001864"/>
                </a:solidFill>
                <a:latin typeface="Verdana"/>
                <a:cs typeface="Verdana"/>
              </a:rPr>
              <a:t>N</a:t>
            </a:r>
            <a:r>
              <a:rPr sz="800" spc="-13" dirty="0">
                <a:solidFill>
                  <a:srgbClr val="001864"/>
                </a:solidFill>
                <a:latin typeface="Verdana"/>
                <a:cs typeface="Verdana"/>
              </a:rPr>
              <a:t>o</a:t>
            </a:r>
            <a:r>
              <a:rPr sz="800" dirty="0">
                <a:solidFill>
                  <a:srgbClr val="001864"/>
                </a:solidFill>
                <a:latin typeface="Verdana"/>
                <a:cs typeface="Verdana"/>
              </a:rPr>
              <a:t>t</a:t>
            </a:r>
            <a:r>
              <a:rPr sz="800" spc="-7" dirty="0">
                <a:solidFill>
                  <a:srgbClr val="001864"/>
                </a:solidFill>
                <a:latin typeface="Verdana"/>
                <a:cs typeface="Verdana"/>
              </a:rPr>
              <a:t>e</a:t>
            </a:r>
            <a:r>
              <a:rPr sz="800" dirty="0">
                <a:solidFill>
                  <a:srgbClr val="001864"/>
                </a:solidFill>
                <a:latin typeface="Verdana"/>
                <a:cs typeface="Verdana"/>
              </a:rPr>
              <a:t>:</a:t>
            </a:r>
            <a:r>
              <a:rPr sz="800" spc="7"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7" dirty="0">
                <a:solidFill>
                  <a:srgbClr val="001864"/>
                </a:solidFill>
                <a:latin typeface="Verdana"/>
                <a:cs typeface="Verdana"/>
              </a:rPr>
              <a:t>r</a:t>
            </a:r>
            <a:r>
              <a:rPr sz="800" dirty="0">
                <a:solidFill>
                  <a:srgbClr val="001864"/>
                </a:solidFill>
                <a:latin typeface="Verdana"/>
                <a:cs typeface="Verdana"/>
              </a:rPr>
              <a:t> </a:t>
            </a:r>
            <a:r>
              <a:rPr sz="800" spc="-7" dirty="0">
                <a:solidFill>
                  <a:srgbClr val="001864"/>
                </a:solidFill>
                <a:latin typeface="Verdana"/>
                <a:cs typeface="Verdana"/>
              </a:rPr>
              <a:t>change</a:t>
            </a:r>
            <a:r>
              <a:rPr sz="800" spc="-13"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spc="-27" dirty="0">
                <a:solidFill>
                  <a:srgbClr val="001864"/>
                </a:solidFill>
                <a:latin typeface="Verdana"/>
                <a:cs typeface="Verdana"/>
              </a:rPr>
              <a:t> </a:t>
            </a:r>
            <a:r>
              <a:rPr sz="800" dirty="0">
                <a:solidFill>
                  <a:srgbClr val="001864"/>
                </a:solidFill>
                <a:latin typeface="Verdana"/>
                <a:cs typeface="Verdana"/>
              </a:rPr>
              <a:t>H</a:t>
            </a:r>
            <a:r>
              <a:rPr sz="800" spc="-7" dirty="0">
                <a:solidFill>
                  <a:srgbClr val="001864"/>
                </a:solidFill>
                <a:latin typeface="Verdana"/>
                <a:cs typeface="Verdana"/>
              </a:rPr>
              <a:t>b</a:t>
            </a:r>
            <a:r>
              <a:rPr sz="800" dirty="0">
                <a:solidFill>
                  <a:srgbClr val="001864"/>
                </a:solidFill>
                <a:latin typeface="Verdana"/>
                <a:cs typeface="Verdana"/>
              </a:rPr>
              <a:t>A</a:t>
            </a:r>
            <a:r>
              <a:rPr sz="800" spc="-9" baseline="-20833" dirty="0">
                <a:solidFill>
                  <a:srgbClr val="001864"/>
                </a:solidFill>
                <a:latin typeface="Verdana"/>
                <a:cs typeface="Verdana"/>
              </a:rPr>
              <a:t>1c</a:t>
            </a:r>
            <a:r>
              <a:rPr sz="800" baseline="-20833" dirty="0">
                <a:solidFill>
                  <a:srgbClr val="001864"/>
                </a:solidFill>
                <a:latin typeface="Verdana"/>
                <a:cs typeface="Verdana"/>
              </a:rPr>
              <a:t> </a:t>
            </a:r>
            <a:r>
              <a:rPr sz="800" spc="-139" baseline="-20833"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7" dirty="0">
                <a:solidFill>
                  <a:srgbClr val="001864"/>
                </a:solidFill>
                <a:latin typeface="Verdana"/>
                <a:cs typeface="Verdana"/>
              </a:rPr>
              <a:t>r</a:t>
            </a:r>
            <a:r>
              <a:rPr sz="800" spc="-20" dirty="0">
                <a:solidFill>
                  <a:srgbClr val="001864"/>
                </a:solidFill>
                <a:latin typeface="Verdana"/>
                <a:cs typeface="Verdana"/>
              </a:rPr>
              <a:t> </a:t>
            </a:r>
            <a:r>
              <a:rPr sz="800" dirty="0">
                <a:solidFill>
                  <a:srgbClr val="001864"/>
                </a:solidFill>
                <a:latin typeface="Verdana"/>
                <a:cs typeface="Verdana"/>
              </a:rPr>
              <a:t>T</a:t>
            </a:r>
            <a:r>
              <a:rPr sz="800" spc="-13" dirty="0">
                <a:solidFill>
                  <a:srgbClr val="001864"/>
                </a:solidFill>
                <a:latin typeface="Verdana"/>
                <a:cs typeface="Verdana"/>
              </a:rPr>
              <a:t>r</a:t>
            </a:r>
            <a:r>
              <a:rPr sz="800" spc="-7" dirty="0">
                <a:solidFill>
                  <a:srgbClr val="001864"/>
                </a:solidFill>
                <a:latin typeface="Verdana"/>
                <a:cs typeface="Verdana"/>
              </a:rPr>
              <a:t>e</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ba</a:t>
            </a:r>
            <a:r>
              <a:rPr sz="800" dirty="0">
                <a:solidFill>
                  <a:srgbClr val="001864"/>
                </a:solidFill>
                <a:latin typeface="Verdana"/>
                <a:cs typeface="Verdana"/>
              </a:rPr>
              <a:t> </a:t>
            </a:r>
            <a:r>
              <a:rPr sz="800" spc="-7" dirty="0">
                <a:solidFill>
                  <a:srgbClr val="001864"/>
                </a:solidFill>
                <a:latin typeface="Verdana"/>
                <a:cs typeface="Verdana"/>
              </a:rPr>
              <a:t>n=</a:t>
            </a:r>
            <a:r>
              <a:rPr sz="800" dirty="0">
                <a:solidFill>
                  <a:srgbClr val="001864"/>
                </a:solidFill>
                <a:latin typeface="Verdana"/>
                <a:cs typeface="Verdana"/>
              </a:rPr>
              <a:t>6</a:t>
            </a:r>
            <a:r>
              <a:rPr sz="800" spc="-7" dirty="0">
                <a:solidFill>
                  <a:srgbClr val="001864"/>
                </a:solidFill>
                <a:latin typeface="Verdana"/>
                <a:cs typeface="Verdana"/>
              </a:rPr>
              <a:t>71</a:t>
            </a:r>
            <a:r>
              <a:rPr sz="800" spc="-13" dirty="0">
                <a:solidFill>
                  <a:srgbClr val="001864"/>
                </a:solidFill>
                <a:latin typeface="Verdana"/>
                <a:cs typeface="Verdana"/>
              </a:rPr>
              <a:t> </a:t>
            </a:r>
            <a:r>
              <a:rPr sz="800" spc="-7" dirty="0">
                <a:solidFill>
                  <a:srgbClr val="001864"/>
                </a:solidFill>
                <a:latin typeface="Verdana"/>
                <a:cs typeface="Verdana"/>
              </a:rPr>
              <a:t>an</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7" dirty="0">
                <a:solidFill>
                  <a:srgbClr val="001864"/>
                </a:solidFill>
                <a:latin typeface="Verdana"/>
                <a:cs typeface="Verdana"/>
              </a:rPr>
              <a:t>r</a:t>
            </a:r>
            <a:r>
              <a:rPr sz="800" spc="7"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spc="7" dirty="0">
                <a:solidFill>
                  <a:srgbClr val="001864"/>
                </a:solidFill>
                <a:latin typeface="Verdana"/>
                <a:cs typeface="Verdana"/>
              </a:rPr>
              <a:t> </a:t>
            </a:r>
            <a:r>
              <a:rPr sz="800" spc="-7" dirty="0">
                <a:solidFill>
                  <a:srgbClr val="001864"/>
                </a:solidFill>
                <a:latin typeface="Verdana"/>
                <a:cs typeface="Verdana"/>
              </a:rPr>
              <a:t>n=</a:t>
            </a:r>
            <a:r>
              <a:rPr sz="800" dirty="0">
                <a:solidFill>
                  <a:srgbClr val="001864"/>
                </a:solidFill>
                <a:latin typeface="Verdana"/>
                <a:cs typeface="Verdana"/>
              </a:rPr>
              <a:t>7</a:t>
            </a:r>
            <a:r>
              <a:rPr sz="800" spc="-7" dirty="0">
                <a:solidFill>
                  <a:srgbClr val="001864"/>
                </a:solidFill>
                <a:latin typeface="Verdana"/>
                <a:cs typeface="Verdana"/>
              </a:rPr>
              <a:t>49,</a:t>
            </a:r>
            <a:r>
              <a:rPr sz="800" spc="-13" dirty="0">
                <a:solidFill>
                  <a:srgbClr val="001864"/>
                </a:solidFill>
                <a:latin typeface="Verdana"/>
                <a:cs typeface="Verdana"/>
              </a:rPr>
              <a:t> </a:t>
            </a:r>
            <a:r>
              <a:rPr sz="800" spc="-7" dirty="0">
                <a:solidFill>
                  <a:srgbClr val="001864"/>
                </a:solidFill>
                <a:latin typeface="Verdana"/>
                <a:cs typeface="Verdana"/>
              </a:rPr>
              <a:t>w</a:t>
            </a:r>
            <a:r>
              <a:rPr sz="800" spc="7" dirty="0">
                <a:solidFill>
                  <a:srgbClr val="001864"/>
                </a:solidFill>
                <a:latin typeface="Verdana"/>
                <a:cs typeface="Verdana"/>
              </a:rPr>
              <a:t>h</a:t>
            </a:r>
            <a:r>
              <a:rPr sz="800" spc="13" dirty="0">
                <a:solidFill>
                  <a:srgbClr val="001864"/>
                </a:solidFill>
                <a:latin typeface="Verdana"/>
                <a:cs typeface="Verdana"/>
              </a:rPr>
              <a:t>i</a:t>
            </a:r>
            <a:r>
              <a:rPr sz="800" spc="-7" dirty="0">
                <a:solidFill>
                  <a:srgbClr val="001864"/>
                </a:solidFill>
                <a:latin typeface="Verdana"/>
                <a:cs typeface="Verdana"/>
              </a:rPr>
              <a:t>ch</a:t>
            </a:r>
            <a:r>
              <a:rPr sz="800" spc="-53" dirty="0">
                <a:solidFill>
                  <a:srgbClr val="001864"/>
                </a:solidFill>
                <a:latin typeface="Verdana"/>
                <a:cs typeface="Verdana"/>
              </a:rPr>
              <a:t> </a:t>
            </a:r>
            <a:r>
              <a:rPr sz="800" spc="-13" dirty="0">
                <a:solidFill>
                  <a:srgbClr val="001864"/>
                </a:solidFill>
                <a:latin typeface="Verdana"/>
                <a:cs typeface="Verdana"/>
              </a:rPr>
              <a:t>r</a:t>
            </a:r>
            <a:r>
              <a:rPr sz="800" spc="-7" dirty="0">
                <a:solidFill>
                  <a:srgbClr val="001864"/>
                </a:solidFill>
                <a:latin typeface="Verdana"/>
                <a:cs typeface="Verdana"/>
              </a:rPr>
              <a:t>ef</a:t>
            </a:r>
            <a:r>
              <a:rPr sz="800" spc="13" dirty="0">
                <a:solidFill>
                  <a:srgbClr val="001864"/>
                </a:solidFill>
                <a:latin typeface="Verdana"/>
                <a:cs typeface="Verdana"/>
              </a:rPr>
              <a:t>l</a:t>
            </a:r>
            <a:r>
              <a:rPr sz="800" spc="-7" dirty="0">
                <a:solidFill>
                  <a:srgbClr val="001864"/>
                </a:solidFill>
                <a:latin typeface="Verdana"/>
                <a:cs typeface="Verdana"/>
              </a:rPr>
              <a:t>e</a:t>
            </a:r>
            <a:r>
              <a:rPr sz="800" dirty="0">
                <a:solidFill>
                  <a:srgbClr val="001864"/>
                </a:solidFill>
                <a:latin typeface="Verdana"/>
                <a:cs typeface="Verdana"/>
              </a:rPr>
              <a:t>ct</a:t>
            </a:r>
            <a:r>
              <a:rPr sz="800" spc="-7" dirty="0">
                <a:solidFill>
                  <a:srgbClr val="001864"/>
                </a:solidFill>
                <a:latin typeface="Verdana"/>
                <a:cs typeface="Verdana"/>
              </a:rPr>
              <a:t>s</a:t>
            </a:r>
            <a:r>
              <a:rPr sz="800" spc="-2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hat </a:t>
            </a:r>
            <a:r>
              <a:rPr sz="800" spc="-13" dirty="0">
                <a:solidFill>
                  <a:srgbClr val="001864"/>
                </a:solidFill>
                <a:latin typeface="Verdana"/>
                <a:cs typeface="Verdana"/>
              </a:rPr>
              <a:t>o</a:t>
            </a:r>
            <a:r>
              <a:rPr sz="800" spc="-7" dirty="0">
                <a:solidFill>
                  <a:srgbClr val="001864"/>
                </a:solidFill>
                <a:latin typeface="Verdana"/>
                <a:cs typeface="Verdana"/>
              </a:rPr>
              <a:t>n</a:t>
            </a:r>
            <a:r>
              <a:rPr sz="800" spc="13" dirty="0">
                <a:solidFill>
                  <a:srgbClr val="001864"/>
                </a:solidFill>
                <a:latin typeface="Verdana"/>
                <a:cs typeface="Verdana"/>
              </a:rPr>
              <a:t>l</a:t>
            </a:r>
            <a:r>
              <a:rPr sz="800" spc="-7" dirty="0">
                <a:solidFill>
                  <a:srgbClr val="001864"/>
                </a:solidFill>
                <a:latin typeface="Verdana"/>
                <a:cs typeface="Verdana"/>
              </a:rPr>
              <a:t>y pat</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7" dirty="0">
                <a:solidFill>
                  <a:srgbClr val="001864"/>
                </a:solidFill>
                <a:latin typeface="Verdana"/>
                <a:cs typeface="Verdana"/>
              </a:rPr>
              <a:t>s</a:t>
            </a:r>
            <a:r>
              <a:rPr sz="800" spc="-27" dirty="0">
                <a:solidFill>
                  <a:srgbClr val="001864"/>
                </a:solidFill>
                <a:latin typeface="Verdana"/>
                <a:cs typeface="Verdana"/>
              </a:rPr>
              <a:t> </a:t>
            </a:r>
            <a:r>
              <a:rPr sz="800" spc="-7" dirty="0">
                <a:solidFill>
                  <a:srgbClr val="001864"/>
                </a:solidFill>
                <a:latin typeface="Verdana"/>
                <a:cs typeface="Verdana"/>
              </a:rPr>
              <a:t>w</a:t>
            </a:r>
            <a:r>
              <a:rPr sz="800" spc="7" dirty="0">
                <a:solidFill>
                  <a:srgbClr val="001864"/>
                </a:solidFill>
                <a:latin typeface="Verdana"/>
                <a:cs typeface="Verdana"/>
              </a:rPr>
              <a:t>h</a:t>
            </a:r>
            <a:r>
              <a:rPr sz="800" spc="-7" dirty="0">
                <a:solidFill>
                  <a:srgbClr val="001864"/>
                </a:solidFill>
                <a:latin typeface="Verdana"/>
                <a:cs typeface="Verdana"/>
              </a:rPr>
              <a:t>o</a:t>
            </a:r>
            <a:r>
              <a:rPr sz="800" spc="-20" dirty="0">
                <a:solidFill>
                  <a:srgbClr val="001864"/>
                </a:solidFill>
                <a:latin typeface="Verdana"/>
                <a:cs typeface="Verdana"/>
              </a:rPr>
              <a:t> </a:t>
            </a:r>
            <a:r>
              <a:rPr sz="800" spc="-7" dirty="0">
                <a:solidFill>
                  <a:srgbClr val="001864"/>
                </a:solidFill>
                <a:latin typeface="Verdana"/>
                <a:cs typeface="Verdana"/>
              </a:rPr>
              <a:t>had</a:t>
            </a:r>
            <a:r>
              <a:rPr sz="800" spc="-13" dirty="0">
                <a:solidFill>
                  <a:srgbClr val="001864"/>
                </a:solidFill>
                <a:latin typeface="Verdana"/>
                <a:cs typeface="Verdana"/>
              </a:rPr>
              <a:t> </a:t>
            </a:r>
            <a:r>
              <a:rPr sz="800" spc="-7" dirty="0">
                <a:solidFill>
                  <a:srgbClr val="001864"/>
                </a:solidFill>
                <a:latin typeface="Verdana"/>
                <a:cs typeface="Verdana"/>
              </a:rPr>
              <a:t>a</a:t>
            </a:r>
            <a:r>
              <a:rPr sz="800" dirty="0">
                <a:solidFill>
                  <a:srgbClr val="001864"/>
                </a:solidFill>
                <a:latin typeface="Verdana"/>
                <a:cs typeface="Verdana"/>
              </a:rPr>
              <a:t> </a:t>
            </a:r>
            <a:r>
              <a:rPr sz="800" spc="-7" dirty="0">
                <a:solidFill>
                  <a:srgbClr val="001864"/>
                </a:solidFill>
                <a:latin typeface="Verdana"/>
                <a:cs typeface="Verdana"/>
              </a:rPr>
              <a:t>f</a:t>
            </a:r>
            <a:r>
              <a:rPr sz="800" spc="-13" dirty="0">
                <a:solidFill>
                  <a:srgbClr val="001864"/>
                </a:solidFill>
                <a:latin typeface="Verdana"/>
                <a:cs typeface="Verdana"/>
              </a:rPr>
              <a:t>o</a:t>
            </a:r>
            <a:r>
              <a:rPr sz="800" spc="13" dirty="0">
                <a:solidFill>
                  <a:srgbClr val="001864"/>
                </a:solidFill>
                <a:latin typeface="Verdana"/>
                <a:cs typeface="Verdana"/>
              </a:rPr>
              <a:t>ll</a:t>
            </a:r>
            <a:r>
              <a:rPr sz="800" spc="-13" dirty="0">
                <a:solidFill>
                  <a:srgbClr val="001864"/>
                </a:solidFill>
                <a:latin typeface="Verdana"/>
                <a:cs typeface="Verdana"/>
              </a:rPr>
              <a:t>o</a:t>
            </a:r>
            <a:r>
              <a:rPr sz="800" spc="7" dirty="0">
                <a:solidFill>
                  <a:srgbClr val="001864"/>
                </a:solidFill>
                <a:latin typeface="Verdana"/>
                <a:cs typeface="Verdana"/>
              </a:rPr>
              <a:t>w</a:t>
            </a:r>
            <a:r>
              <a:rPr sz="800" dirty="0">
                <a:solidFill>
                  <a:srgbClr val="001864"/>
                </a:solidFill>
                <a:latin typeface="Verdana"/>
                <a:cs typeface="Verdana"/>
              </a:rPr>
              <a:t>-</a:t>
            </a:r>
            <a:r>
              <a:rPr sz="800" spc="-20" dirty="0">
                <a:solidFill>
                  <a:srgbClr val="001864"/>
                </a:solidFill>
                <a:latin typeface="Verdana"/>
                <a:cs typeface="Verdana"/>
              </a:rPr>
              <a:t>u</a:t>
            </a:r>
            <a:r>
              <a:rPr sz="800" dirty="0">
                <a:solidFill>
                  <a:srgbClr val="001864"/>
                </a:solidFill>
                <a:latin typeface="Verdana"/>
                <a:cs typeface="Verdana"/>
              </a:rPr>
              <a:t>p</a:t>
            </a:r>
            <a:r>
              <a:rPr sz="800" spc="-47" dirty="0">
                <a:solidFill>
                  <a:srgbClr val="001864"/>
                </a:solidFill>
                <a:latin typeface="Verdana"/>
                <a:cs typeface="Verdana"/>
              </a:rPr>
              <a:t> </a:t>
            </a:r>
            <a:r>
              <a:rPr sz="800" spc="-7" dirty="0">
                <a:solidFill>
                  <a:srgbClr val="001864"/>
                </a:solidFill>
                <a:latin typeface="Verdana"/>
                <a:cs typeface="Verdana"/>
              </a:rPr>
              <a:t>check</a:t>
            </a:r>
            <a:r>
              <a:rPr sz="800" spc="-27"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spc="-7" dirty="0">
                <a:solidFill>
                  <a:srgbClr val="001864"/>
                </a:solidFill>
                <a:latin typeface="Verdana"/>
                <a:cs typeface="Verdana"/>
              </a:rPr>
              <a:t>a</a:t>
            </a:r>
            <a:r>
              <a:rPr sz="800" dirty="0">
                <a:solidFill>
                  <a:srgbClr val="001864"/>
                </a:solidFill>
                <a:latin typeface="Verdana"/>
                <a:cs typeface="Verdana"/>
              </a:rPr>
              <a:t> c</a:t>
            </a:r>
            <a:r>
              <a:rPr sz="800" spc="13" dirty="0">
                <a:solidFill>
                  <a:srgbClr val="001864"/>
                </a:solidFill>
                <a:latin typeface="Verdana"/>
                <a:cs typeface="Verdana"/>
              </a:rPr>
              <a:t>li</a:t>
            </a:r>
            <a:r>
              <a:rPr sz="800" spc="-20" dirty="0">
                <a:solidFill>
                  <a:srgbClr val="001864"/>
                </a:solidFill>
                <a:latin typeface="Verdana"/>
                <a:cs typeface="Verdana"/>
              </a:rPr>
              <a:t>n</a:t>
            </a:r>
            <a:r>
              <a:rPr sz="800" dirty="0">
                <a:solidFill>
                  <a:srgbClr val="001864"/>
                </a:solidFill>
                <a:latin typeface="Verdana"/>
                <a:cs typeface="Verdana"/>
              </a:rPr>
              <a:t>i</a:t>
            </a:r>
            <a:r>
              <a:rPr sz="800" spc="-7" dirty="0">
                <a:solidFill>
                  <a:srgbClr val="001864"/>
                </a:solidFill>
                <a:latin typeface="Verdana"/>
                <a:cs typeface="Verdana"/>
              </a:rPr>
              <a:t>cal</a:t>
            </a:r>
            <a:r>
              <a:rPr sz="800" spc="-60" dirty="0">
                <a:solidFill>
                  <a:srgbClr val="001864"/>
                </a:solidFill>
                <a:latin typeface="Verdana"/>
                <a:cs typeface="Verdana"/>
              </a:rPr>
              <a:t> </a:t>
            </a:r>
            <a:r>
              <a:rPr sz="800" spc="-7" dirty="0">
                <a:solidFill>
                  <a:srgbClr val="001864"/>
                </a:solidFill>
                <a:latin typeface="Verdana"/>
                <a:cs typeface="Verdana"/>
              </a:rPr>
              <a:t>check a</a:t>
            </a:r>
            <a:r>
              <a:rPr sz="800" spc="-13" dirty="0">
                <a:solidFill>
                  <a:srgbClr val="001864"/>
                </a:solidFill>
                <a:latin typeface="Verdana"/>
                <a:cs typeface="Verdana"/>
              </a:rPr>
              <a:t>r</a:t>
            </a:r>
            <a:r>
              <a:rPr sz="800" spc="-7" dirty="0">
                <a:solidFill>
                  <a:srgbClr val="001864"/>
                </a:solidFill>
                <a:latin typeface="Verdana"/>
                <a:cs typeface="Verdana"/>
              </a:rPr>
              <a:t>e</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dirty="0">
                <a:solidFill>
                  <a:srgbClr val="001864"/>
                </a:solidFill>
                <a:latin typeface="Verdana"/>
                <a:cs typeface="Verdana"/>
              </a:rPr>
              <a:t>cl</a:t>
            </a:r>
            <a:r>
              <a:rPr sz="800" spc="-20" dirty="0">
                <a:solidFill>
                  <a:srgbClr val="001864"/>
                </a:solidFill>
                <a:latin typeface="Verdana"/>
                <a:cs typeface="Verdana"/>
              </a:rPr>
              <a:t>u</a:t>
            </a:r>
            <a:r>
              <a:rPr sz="800" spc="-7" dirty="0">
                <a:solidFill>
                  <a:srgbClr val="001864"/>
                </a:solidFill>
                <a:latin typeface="Verdana"/>
                <a:cs typeface="Verdana"/>
              </a:rPr>
              <a:t>de</a:t>
            </a:r>
            <a:r>
              <a:rPr sz="800" dirty="0">
                <a:solidFill>
                  <a:srgbClr val="001864"/>
                </a:solidFill>
                <a:latin typeface="Verdana"/>
                <a:cs typeface="Verdana"/>
              </a:rPr>
              <a:t>d</a:t>
            </a:r>
            <a:r>
              <a:rPr sz="800" spc="-33"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a:t>
            </a:r>
            <a:r>
              <a:rPr sz="800" spc="-40"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o</a:t>
            </a:r>
            <a:r>
              <a:rPr sz="800" spc="-7" dirty="0">
                <a:solidFill>
                  <a:srgbClr val="001864"/>
                </a:solidFill>
                <a:latin typeface="Verdana"/>
                <a:cs typeface="Verdana"/>
              </a:rPr>
              <a:t>pu</a:t>
            </a:r>
            <a:r>
              <a:rPr sz="800" spc="13" dirty="0">
                <a:solidFill>
                  <a:srgbClr val="001864"/>
                </a:solidFill>
                <a:latin typeface="Verdana"/>
                <a:cs typeface="Verdana"/>
              </a:rPr>
              <a:t>l</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endParaRPr sz="800">
              <a:solidFill>
                <a:prstClr val="black"/>
              </a:solidFill>
              <a:latin typeface="Verdana"/>
              <a:cs typeface="Verdana"/>
            </a:endParaRPr>
          </a:p>
          <a:p>
            <a:pPr marL="16933" marR="2843882" defTabSz="1219170"/>
            <a:r>
              <a:rPr sz="800" spc="-7"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t</a:t>
            </a:r>
            <a:r>
              <a:rPr sz="800" spc="-7" dirty="0">
                <a:solidFill>
                  <a:srgbClr val="001864"/>
                </a:solidFill>
                <a:latin typeface="Verdana"/>
                <a:cs typeface="Verdana"/>
              </a:rPr>
              <a:t>at</a:t>
            </a:r>
            <a:r>
              <a:rPr sz="800" spc="13" dirty="0">
                <a:solidFill>
                  <a:srgbClr val="001864"/>
                </a:solidFill>
                <a:latin typeface="Verdana"/>
                <a:cs typeface="Verdana"/>
              </a:rPr>
              <a:t>i</a:t>
            </a:r>
            <a:r>
              <a:rPr sz="800" dirty="0">
                <a:solidFill>
                  <a:srgbClr val="001864"/>
                </a:solidFill>
                <a:latin typeface="Verdana"/>
                <a:cs typeface="Verdana"/>
              </a:rPr>
              <a:t>st</a:t>
            </a:r>
            <a:r>
              <a:rPr sz="800" spc="13" dirty="0">
                <a:solidFill>
                  <a:srgbClr val="001864"/>
                </a:solidFill>
                <a:latin typeface="Verdana"/>
                <a:cs typeface="Verdana"/>
              </a:rPr>
              <a:t>i</a:t>
            </a:r>
            <a:r>
              <a:rPr sz="800" spc="-7" dirty="0">
                <a:solidFill>
                  <a:srgbClr val="001864"/>
                </a:solidFill>
                <a:latin typeface="Verdana"/>
                <a:cs typeface="Verdana"/>
              </a:rPr>
              <a:t>cal</a:t>
            </a:r>
            <a:r>
              <a:rPr sz="800" spc="-13" dirty="0">
                <a:solidFill>
                  <a:srgbClr val="001864"/>
                </a:solidFill>
                <a:latin typeface="Verdana"/>
                <a:cs typeface="Verdana"/>
              </a:rPr>
              <a:t>l</a:t>
            </a:r>
            <a:r>
              <a:rPr sz="800" spc="-7" dirty="0">
                <a:solidFill>
                  <a:srgbClr val="001864"/>
                </a:solidFill>
                <a:latin typeface="Verdana"/>
                <a:cs typeface="Verdana"/>
              </a:rPr>
              <a:t>y</a:t>
            </a:r>
            <a:r>
              <a:rPr sz="800" spc="-53" dirty="0">
                <a:solidFill>
                  <a:srgbClr val="001864"/>
                </a:solidFill>
                <a:latin typeface="Verdana"/>
                <a:cs typeface="Verdana"/>
              </a:rPr>
              <a:t> </a:t>
            </a:r>
            <a:r>
              <a:rPr sz="800" dirty="0">
                <a:solidFill>
                  <a:srgbClr val="001864"/>
                </a:solidFill>
                <a:latin typeface="Verdana"/>
                <a:cs typeface="Verdana"/>
              </a:rPr>
              <a:t>s</a:t>
            </a:r>
            <a:r>
              <a:rPr sz="800" spc="13" dirty="0">
                <a:solidFill>
                  <a:srgbClr val="001864"/>
                </a:solidFill>
                <a:latin typeface="Verdana"/>
                <a:cs typeface="Verdana"/>
              </a:rPr>
              <a:t>i</a:t>
            </a:r>
            <a:r>
              <a:rPr sz="800" spc="-7" dirty="0">
                <a:solidFill>
                  <a:srgbClr val="001864"/>
                </a:solidFill>
                <a:latin typeface="Verdana"/>
                <a:cs typeface="Verdana"/>
              </a:rPr>
              <a:t>gn</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can</a:t>
            </a:r>
            <a:r>
              <a:rPr sz="800" dirty="0">
                <a:solidFill>
                  <a:srgbClr val="001864"/>
                </a:solidFill>
                <a:latin typeface="Verdana"/>
                <a:cs typeface="Verdana"/>
              </a:rPr>
              <a:t>t</a:t>
            </a:r>
            <a:r>
              <a:rPr sz="800" spc="-53" dirty="0">
                <a:solidFill>
                  <a:srgbClr val="001864"/>
                </a:solidFill>
                <a:latin typeface="Verdana"/>
                <a:cs typeface="Verdana"/>
              </a:rPr>
              <a:t> </a:t>
            </a:r>
            <a:r>
              <a:rPr sz="800" spc="-7" dirty="0">
                <a:solidFill>
                  <a:srgbClr val="001864"/>
                </a:solidFill>
                <a:latin typeface="Verdana"/>
                <a:cs typeface="Verdana"/>
              </a:rPr>
              <a:t>ve</a:t>
            </a:r>
            <a:r>
              <a:rPr sz="800" spc="-13" dirty="0">
                <a:solidFill>
                  <a:srgbClr val="001864"/>
                </a:solidFill>
                <a:latin typeface="Verdana"/>
                <a:cs typeface="Verdana"/>
              </a:rPr>
              <a:t>r</a:t>
            </a:r>
            <a:r>
              <a:rPr sz="800" spc="-7" dirty="0">
                <a:solidFill>
                  <a:srgbClr val="001864"/>
                </a:solidFill>
                <a:latin typeface="Verdana"/>
                <a:cs typeface="Verdana"/>
              </a:rPr>
              <a:t>sus</a:t>
            </a:r>
            <a:r>
              <a:rPr sz="800" spc="-13" dirty="0">
                <a:solidFill>
                  <a:srgbClr val="001864"/>
                </a:solidFill>
                <a:latin typeface="Verdana"/>
                <a:cs typeface="Verdana"/>
              </a:rPr>
              <a:t>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 </a:t>
            </a:r>
            <a:r>
              <a:rPr sz="800" dirty="0">
                <a:solidFill>
                  <a:srgbClr val="001864"/>
                </a:solidFill>
                <a:latin typeface="Verdana"/>
                <a:cs typeface="Verdana"/>
              </a:rPr>
              <a:t>IG</a:t>
            </a:r>
            <a:r>
              <a:rPr sz="800" spc="13" dirty="0">
                <a:solidFill>
                  <a:srgbClr val="001864"/>
                </a:solidFill>
                <a:latin typeface="Verdana"/>
                <a:cs typeface="Verdana"/>
              </a:rPr>
              <a:t>l</a:t>
            </a:r>
            <a:r>
              <a:rPr sz="800" spc="-7" dirty="0">
                <a:solidFill>
                  <a:srgbClr val="001864"/>
                </a:solidFill>
                <a:latin typeface="Verdana"/>
                <a:cs typeface="Verdana"/>
              </a:rPr>
              <a:t>ar</a:t>
            </a:r>
            <a:r>
              <a:rPr sz="800" spc="-33" dirty="0">
                <a:solidFill>
                  <a:srgbClr val="001864"/>
                </a:solidFill>
                <a:latin typeface="Verdana"/>
                <a:cs typeface="Verdana"/>
              </a:rPr>
              <a:t> </a:t>
            </a:r>
            <a:r>
              <a:rPr sz="800" spc="-7" dirty="0">
                <a:solidFill>
                  <a:srgbClr val="001864"/>
                </a:solidFill>
                <a:latin typeface="Verdana"/>
                <a:cs typeface="Verdana"/>
              </a:rPr>
              <a:t>U300</a:t>
            </a:r>
            <a:r>
              <a:rPr sz="800" dirty="0">
                <a:solidFill>
                  <a:srgbClr val="001864"/>
                </a:solidFill>
                <a:latin typeface="Verdana"/>
                <a:cs typeface="Verdana"/>
              </a:rPr>
              <a:t>:</a:t>
            </a:r>
            <a:r>
              <a:rPr sz="800" spc="7" dirty="0">
                <a:solidFill>
                  <a:srgbClr val="001864"/>
                </a:solidFill>
                <a:latin typeface="Verdana"/>
                <a:cs typeface="Verdana"/>
              </a:rPr>
              <a:t> </a:t>
            </a:r>
            <a:r>
              <a:rPr sz="800" spc="13" dirty="0">
                <a:solidFill>
                  <a:srgbClr val="001864"/>
                </a:solidFill>
                <a:latin typeface="Verdana"/>
                <a:cs typeface="Verdana"/>
              </a:rPr>
              <a:t>i</a:t>
            </a:r>
            <a:r>
              <a:rPr sz="800" spc="-7" dirty="0">
                <a:solidFill>
                  <a:srgbClr val="001864"/>
                </a:solidFill>
                <a:latin typeface="Verdana"/>
                <a:cs typeface="Verdana"/>
              </a:rPr>
              <a:t>ns</a:t>
            </a:r>
            <a:r>
              <a:rPr sz="800" spc="-20" dirty="0">
                <a:solidFill>
                  <a:srgbClr val="001864"/>
                </a:solidFill>
                <a:latin typeface="Verdana"/>
                <a:cs typeface="Verdana"/>
              </a:rPr>
              <a:t>u</a:t>
            </a:r>
            <a:r>
              <a:rPr sz="800" dirty="0">
                <a:solidFill>
                  <a:srgbClr val="001864"/>
                </a:solidFill>
                <a:latin typeface="Verdana"/>
                <a:cs typeface="Verdana"/>
              </a:rPr>
              <a:t>li</a:t>
            </a:r>
            <a:r>
              <a:rPr sz="800" spc="-7" dirty="0">
                <a:solidFill>
                  <a:srgbClr val="001864"/>
                </a:solidFill>
                <a:latin typeface="Verdana"/>
                <a:cs typeface="Verdana"/>
              </a:rPr>
              <a:t>n</a:t>
            </a:r>
            <a:r>
              <a:rPr sz="800" spc="-53" dirty="0">
                <a:solidFill>
                  <a:srgbClr val="001864"/>
                </a:solidFill>
                <a:latin typeface="Verdana"/>
                <a:cs typeface="Verdana"/>
              </a:rPr>
              <a:t> </a:t>
            </a:r>
            <a:r>
              <a:rPr sz="800" spc="-7" dirty="0">
                <a:solidFill>
                  <a:srgbClr val="001864"/>
                </a:solidFill>
                <a:latin typeface="Verdana"/>
                <a:cs typeface="Verdana"/>
              </a:rPr>
              <a:t>g</a:t>
            </a:r>
            <a:r>
              <a:rPr sz="800" spc="13" dirty="0">
                <a:solidFill>
                  <a:srgbClr val="001864"/>
                </a:solidFill>
                <a:latin typeface="Verdana"/>
                <a:cs typeface="Verdana"/>
              </a:rPr>
              <a:t>l</a:t>
            </a:r>
            <a:r>
              <a:rPr sz="800" spc="-7" dirty="0">
                <a:solidFill>
                  <a:srgbClr val="001864"/>
                </a:solidFill>
                <a:latin typeface="Verdana"/>
                <a:cs typeface="Verdana"/>
              </a:rPr>
              <a:t>a</a:t>
            </a:r>
            <a:r>
              <a:rPr sz="800" spc="-13" dirty="0">
                <a:solidFill>
                  <a:srgbClr val="001864"/>
                </a:solidFill>
                <a:latin typeface="Verdana"/>
                <a:cs typeface="Verdana"/>
              </a:rPr>
              <a:t>r</a:t>
            </a:r>
            <a:r>
              <a:rPr sz="800" spc="-7" dirty="0">
                <a:solidFill>
                  <a:srgbClr val="001864"/>
                </a:solidFill>
                <a:latin typeface="Verdana"/>
                <a:cs typeface="Verdana"/>
              </a:rPr>
              <a:t>g</a:t>
            </a:r>
            <a:r>
              <a:rPr sz="800" spc="13" dirty="0">
                <a:solidFill>
                  <a:srgbClr val="001864"/>
                </a:solidFill>
                <a:latin typeface="Verdana"/>
                <a:cs typeface="Verdana"/>
              </a:rPr>
              <a:t>i</a:t>
            </a:r>
            <a:r>
              <a:rPr sz="800" spc="-7" dirty="0">
                <a:solidFill>
                  <a:srgbClr val="001864"/>
                </a:solidFill>
                <a:latin typeface="Verdana"/>
                <a:cs typeface="Verdana"/>
              </a:rPr>
              <a:t>ne</a:t>
            </a:r>
            <a:r>
              <a:rPr sz="800" spc="-33" dirty="0">
                <a:solidFill>
                  <a:srgbClr val="001864"/>
                </a:solidFill>
                <a:latin typeface="Verdana"/>
                <a:cs typeface="Verdana"/>
              </a:rPr>
              <a:t> </a:t>
            </a:r>
            <a:r>
              <a:rPr sz="800" spc="-7" dirty="0">
                <a:solidFill>
                  <a:srgbClr val="001864"/>
                </a:solidFill>
                <a:latin typeface="Verdana"/>
                <a:cs typeface="Verdana"/>
              </a:rPr>
              <a:t>U300</a:t>
            </a:r>
            <a:endParaRPr sz="800">
              <a:solidFill>
                <a:prstClr val="black"/>
              </a:solidFill>
              <a:latin typeface="Verdana"/>
              <a:cs typeface="Verdana"/>
            </a:endParaRPr>
          </a:p>
          <a:p>
            <a:pPr marL="16933" defTabSz="1219170"/>
            <a:r>
              <a:rPr sz="800" spc="-13" dirty="0">
                <a:solidFill>
                  <a:srgbClr val="001864"/>
                </a:solidFill>
                <a:latin typeface="Verdana"/>
                <a:cs typeface="Verdana"/>
              </a:rPr>
              <a:t>So</a:t>
            </a:r>
            <a:r>
              <a:rPr sz="800" spc="-7" dirty="0">
                <a:solidFill>
                  <a:srgbClr val="001864"/>
                </a:solidFill>
                <a:latin typeface="Verdana"/>
                <a:cs typeface="Verdana"/>
              </a:rPr>
              <a:t>u</a:t>
            </a:r>
            <a:r>
              <a:rPr sz="800" spc="-13" dirty="0">
                <a:solidFill>
                  <a:srgbClr val="001864"/>
                </a:solidFill>
                <a:latin typeface="Verdana"/>
                <a:cs typeface="Verdana"/>
              </a:rPr>
              <a:t>r</a:t>
            </a:r>
            <a:r>
              <a:rPr sz="800" spc="-7" dirty="0">
                <a:solidFill>
                  <a:srgbClr val="001864"/>
                </a:solidFill>
                <a:latin typeface="Verdana"/>
                <a:cs typeface="Verdana"/>
              </a:rPr>
              <a:t>ce:</a:t>
            </a:r>
            <a:r>
              <a:rPr sz="800" spc="7" dirty="0">
                <a:solidFill>
                  <a:srgbClr val="001864"/>
                </a:solidFill>
                <a:latin typeface="Verdana"/>
                <a:cs typeface="Verdana"/>
              </a:rPr>
              <a:t> </a:t>
            </a:r>
            <a:r>
              <a:rPr sz="800" spc="-7" dirty="0">
                <a:solidFill>
                  <a:srgbClr val="001864"/>
                </a:solidFill>
                <a:latin typeface="Verdana"/>
                <a:cs typeface="Verdana"/>
              </a:rPr>
              <a:t>P</a:t>
            </a:r>
            <a:r>
              <a:rPr sz="800" spc="-13" dirty="0">
                <a:solidFill>
                  <a:srgbClr val="001864"/>
                </a:solidFill>
                <a:latin typeface="Verdana"/>
                <a:cs typeface="Verdana"/>
              </a:rPr>
              <a:t>r</a:t>
            </a:r>
            <a:r>
              <a:rPr sz="800" spc="-7" dirty="0">
                <a:solidFill>
                  <a:srgbClr val="001864"/>
                </a:solidFill>
                <a:latin typeface="Verdana"/>
                <a:cs typeface="Verdana"/>
              </a:rPr>
              <a:t>ese</a:t>
            </a:r>
            <a:r>
              <a:rPr sz="800" dirty="0">
                <a:solidFill>
                  <a:srgbClr val="001864"/>
                </a:solidFill>
                <a:latin typeface="Verdana"/>
                <a:cs typeface="Verdana"/>
              </a:rPr>
              <a:t>nt</a:t>
            </a:r>
            <a:r>
              <a:rPr sz="800" spc="-7" dirty="0">
                <a:solidFill>
                  <a:srgbClr val="001864"/>
                </a:solidFill>
                <a:latin typeface="Verdana"/>
                <a:cs typeface="Verdana"/>
              </a:rPr>
              <a:t>e</a:t>
            </a:r>
            <a:r>
              <a:rPr sz="800" dirty="0">
                <a:solidFill>
                  <a:srgbClr val="001864"/>
                </a:solidFill>
                <a:latin typeface="Verdana"/>
                <a:cs typeface="Verdana"/>
              </a:rPr>
              <a:t>d</a:t>
            </a:r>
            <a:r>
              <a:rPr sz="800" spc="-13" dirty="0">
                <a:solidFill>
                  <a:srgbClr val="001864"/>
                </a:solidFill>
                <a:latin typeface="Verdana"/>
                <a:cs typeface="Verdana"/>
              </a:rPr>
              <a:t> </a:t>
            </a:r>
            <a:r>
              <a:rPr sz="800" spc="-7" dirty="0">
                <a:solidFill>
                  <a:srgbClr val="001864"/>
                </a:solidFill>
                <a:latin typeface="Verdana"/>
                <a:cs typeface="Verdana"/>
              </a:rPr>
              <a:t>at</a:t>
            </a:r>
            <a:r>
              <a:rPr sz="800" spc="7" dirty="0">
                <a:solidFill>
                  <a:srgbClr val="001864"/>
                </a:solidFill>
                <a:latin typeface="Verdana"/>
                <a:cs typeface="Verdana"/>
              </a:rPr>
              <a:t> </a:t>
            </a:r>
            <a:r>
              <a:rPr sz="800" dirty="0">
                <a:solidFill>
                  <a:srgbClr val="001864"/>
                </a:solidFill>
                <a:latin typeface="Verdana"/>
                <a:cs typeface="Verdana"/>
              </a:rPr>
              <a:t>t</a:t>
            </a:r>
            <a:r>
              <a:rPr sz="800" spc="-7" dirty="0">
                <a:solidFill>
                  <a:srgbClr val="001864"/>
                </a:solidFill>
                <a:latin typeface="Verdana"/>
                <a:cs typeface="Verdana"/>
              </a:rPr>
              <a:t>he</a:t>
            </a:r>
            <a:r>
              <a:rPr sz="800" spc="-13" dirty="0">
                <a:solidFill>
                  <a:srgbClr val="001864"/>
                </a:solidFill>
                <a:latin typeface="Verdana"/>
                <a:cs typeface="Verdana"/>
              </a:rPr>
              <a:t> A</a:t>
            </a:r>
            <a:r>
              <a:rPr sz="800" spc="-7" dirty="0">
                <a:solidFill>
                  <a:srgbClr val="001864"/>
                </a:solidFill>
                <a:latin typeface="Verdana"/>
                <a:cs typeface="Verdana"/>
              </a:rPr>
              <a:t>me</a:t>
            </a:r>
            <a:r>
              <a:rPr sz="800" spc="-13" dirty="0">
                <a:solidFill>
                  <a:srgbClr val="001864"/>
                </a:solidFill>
                <a:latin typeface="Verdana"/>
                <a:cs typeface="Verdana"/>
              </a:rPr>
              <a:t>r</a:t>
            </a:r>
            <a:r>
              <a:rPr sz="800" spc="13" dirty="0">
                <a:solidFill>
                  <a:srgbClr val="001864"/>
                </a:solidFill>
                <a:latin typeface="Verdana"/>
                <a:cs typeface="Verdana"/>
              </a:rPr>
              <a:t>i</a:t>
            </a:r>
            <a:r>
              <a:rPr sz="800" spc="-7" dirty="0">
                <a:solidFill>
                  <a:srgbClr val="001864"/>
                </a:solidFill>
                <a:latin typeface="Verdana"/>
                <a:cs typeface="Verdana"/>
              </a:rPr>
              <a:t>can</a:t>
            </a:r>
            <a:r>
              <a:rPr sz="800" spc="-27" dirty="0">
                <a:solidFill>
                  <a:srgbClr val="001864"/>
                </a:solidFill>
                <a:latin typeface="Verdana"/>
                <a:cs typeface="Verdana"/>
              </a:rPr>
              <a:t> </a:t>
            </a:r>
            <a:r>
              <a:rPr sz="800" dirty="0">
                <a:solidFill>
                  <a:srgbClr val="001864"/>
                </a:solidFill>
                <a:latin typeface="Verdana"/>
                <a:cs typeface="Verdana"/>
              </a:rPr>
              <a:t>D</a:t>
            </a:r>
            <a:r>
              <a:rPr sz="800" spc="13" dirty="0">
                <a:solidFill>
                  <a:srgbClr val="001864"/>
                </a:solidFill>
                <a:latin typeface="Verdana"/>
                <a:cs typeface="Verdana"/>
              </a:rPr>
              <a:t>i</a:t>
            </a:r>
            <a:r>
              <a:rPr sz="800" spc="-7" dirty="0">
                <a:solidFill>
                  <a:srgbClr val="001864"/>
                </a:solidFill>
                <a:latin typeface="Verdana"/>
                <a:cs typeface="Verdana"/>
              </a:rPr>
              <a:t>a</a:t>
            </a:r>
            <a:r>
              <a:rPr sz="800" spc="-13" dirty="0">
                <a:solidFill>
                  <a:srgbClr val="001864"/>
                </a:solidFill>
                <a:latin typeface="Verdana"/>
                <a:cs typeface="Verdana"/>
              </a:rPr>
              <a:t>b</a:t>
            </a:r>
            <a:r>
              <a:rPr sz="800" spc="-7" dirty="0">
                <a:solidFill>
                  <a:srgbClr val="001864"/>
                </a:solidFill>
                <a:latin typeface="Verdana"/>
                <a:cs typeface="Verdana"/>
              </a:rPr>
              <a:t>e</a:t>
            </a:r>
            <a:r>
              <a:rPr sz="800" dirty="0">
                <a:solidFill>
                  <a:srgbClr val="001864"/>
                </a:solidFill>
                <a:latin typeface="Verdana"/>
                <a:cs typeface="Verdana"/>
              </a:rPr>
              <a:t>t</a:t>
            </a:r>
            <a:r>
              <a:rPr sz="800" spc="-7" dirty="0">
                <a:solidFill>
                  <a:srgbClr val="001864"/>
                </a:solidFill>
                <a:latin typeface="Verdana"/>
                <a:cs typeface="Verdana"/>
              </a:rPr>
              <a:t>es</a:t>
            </a:r>
            <a:r>
              <a:rPr sz="800" spc="-13" dirty="0">
                <a:solidFill>
                  <a:srgbClr val="001864"/>
                </a:solidFill>
                <a:latin typeface="Verdana"/>
                <a:cs typeface="Verdana"/>
              </a:rPr>
              <a:t> A</a:t>
            </a:r>
            <a:r>
              <a:rPr sz="800" spc="-7" dirty="0">
                <a:solidFill>
                  <a:srgbClr val="001864"/>
                </a:solidFill>
                <a:latin typeface="Verdana"/>
                <a:cs typeface="Verdana"/>
              </a:rPr>
              <a:t>ss</a:t>
            </a:r>
            <a:r>
              <a:rPr sz="800" spc="-20" dirty="0">
                <a:solidFill>
                  <a:srgbClr val="001864"/>
                </a:solidFill>
                <a:latin typeface="Verdana"/>
                <a:cs typeface="Verdana"/>
              </a:rPr>
              <a:t>o</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at</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a:t>
            </a:r>
            <a:r>
              <a:rPr sz="800" spc="-40" dirty="0">
                <a:solidFill>
                  <a:srgbClr val="001864"/>
                </a:solidFill>
                <a:latin typeface="Verdana"/>
                <a:cs typeface="Verdana"/>
              </a:rPr>
              <a:t> </a:t>
            </a:r>
            <a:r>
              <a:rPr sz="800" spc="-7" dirty="0">
                <a:solidFill>
                  <a:srgbClr val="001864"/>
                </a:solidFill>
                <a:latin typeface="Verdana"/>
                <a:cs typeface="Verdana"/>
              </a:rPr>
              <a:t>7</a:t>
            </a:r>
            <a:r>
              <a:rPr sz="800" spc="13" dirty="0">
                <a:solidFill>
                  <a:srgbClr val="001864"/>
                </a:solidFill>
                <a:latin typeface="Verdana"/>
                <a:cs typeface="Verdana"/>
              </a:rPr>
              <a:t>8</a:t>
            </a:r>
            <a:r>
              <a:rPr sz="800" spc="-9" baseline="27777" dirty="0">
                <a:solidFill>
                  <a:srgbClr val="001864"/>
                </a:solidFill>
                <a:latin typeface="Verdana"/>
                <a:cs typeface="Verdana"/>
              </a:rPr>
              <a:t>th</a:t>
            </a:r>
            <a:r>
              <a:rPr sz="800" baseline="27777" dirty="0">
                <a:solidFill>
                  <a:srgbClr val="001864"/>
                </a:solidFill>
                <a:latin typeface="Verdana"/>
                <a:cs typeface="Verdana"/>
              </a:rPr>
              <a:t> </a:t>
            </a:r>
            <a:r>
              <a:rPr sz="800" spc="-129" baseline="27777" dirty="0">
                <a:solidFill>
                  <a:srgbClr val="001864"/>
                </a:solidFill>
                <a:latin typeface="Verdana"/>
                <a:cs typeface="Verdana"/>
              </a:rPr>
              <a:t> </a:t>
            </a:r>
            <a:r>
              <a:rPr sz="800" spc="-13" dirty="0">
                <a:solidFill>
                  <a:srgbClr val="001864"/>
                </a:solidFill>
                <a:latin typeface="Verdana"/>
                <a:cs typeface="Verdana"/>
              </a:rPr>
              <a:t>S</a:t>
            </a:r>
            <a:r>
              <a:rPr sz="800" dirty="0">
                <a:solidFill>
                  <a:srgbClr val="001864"/>
                </a:solidFill>
                <a:latin typeface="Verdana"/>
                <a:cs typeface="Verdana"/>
              </a:rPr>
              <a:t>c</a:t>
            </a:r>
            <a:r>
              <a:rPr sz="800" spc="13" dirty="0">
                <a:solidFill>
                  <a:srgbClr val="001864"/>
                </a:solidFill>
                <a:latin typeface="Verdana"/>
                <a:cs typeface="Verdana"/>
              </a:rPr>
              <a:t>i</a:t>
            </a:r>
            <a:r>
              <a:rPr sz="800" spc="-7" dirty="0">
                <a:solidFill>
                  <a:srgbClr val="001864"/>
                </a:solidFill>
                <a:latin typeface="Verdana"/>
                <a:cs typeface="Verdana"/>
              </a:rPr>
              <a:t>en</a:t>
            </a:r>
            <a:r>
              <a:rPr sz="800" dirty="0">
                <a:solidFill>
                  <a:srgbClr val="001864"/>
                </a:solidFill>
                <a:latin typeface="Verdana"/>
                <a:cs typeface="Verdana"/>
              </a:rPr>
              <a:t>t</a:t>
            </a:r>
            <a:r>
              <a:rPr sz="800" spc="13" dirty="0">
                <a:solidFill>
                  <a:srgbClr val="001864"/>
                </a:solidFill>
                <a:latin typeface="Verdana"/>
                <a:cs typeface="Verdana"/>
              </a:rPr>
              <a:t>i</a:t>
            </a:r>
            <a:r>
              <a:rPr sz="800" spc="-20" dirty="0">
                <a:solidFill>
                  <a:srgbClr val="001864"/>
                </a:solidFill>
                <a:latin typeface="Verdana"/>
                <a:cs typeface="Verdana"/>
              </a:rPr>
              <a:t>f</a:t>
            </a:r>
            <a:r>
              <a:rPr sz="800" dirty="0">
                <a:solidFill>
                  <a:srgbClr val="001864"/>
                </a:solidFill>
                <a:latin typeface="Verdana"/>
                <a:cs typeface="Verdana"/>
              </a:rPr>
              <a:t>i</a:t>
            </a:r>
            <a:r>
              <a:rPr sz="800" spc="-7" dirty="0">
                <a:solidFill>
                  <a:srgbClr val="001864"/>
                </a:solidFill>
                <a:latin typeface="Verdana"/>
                <a:cs typeface="Verdana"/>
              </a:rPr>
              <a:t>c</a:t>
            </a:r>
            <a:r>
              <a:rPr sz="800" spc="-40" dirty="0">
                <a:solidFill>
                  <a:srgbClr val="001864"/>
                </a:solidFill>
                <a:latin typeface="Verdana"/>
                <a:cs typeface="Verdana"/>
              </a:rPr>
              <a:t> </a:t>
            </a:r>
            <a:r>
              <a:rPr sz="800" spc="-13" dirty="0">
                <a:solidFill>
                  <a:srgbClr val="001864"/>
                </a:solidFill>
                <a:latin typeface="Verdana"/>
                <a:cs typeface="Verdana"/>
              </a:rPr>
              <a:t>S</a:t>
            </a:r>
            <a:r>
              <a:rPr sz="800" spc="-7" dirty="0">
                <a:solidFill>
                  <a:srgbClr val="001864"/>
                </a:solidFill>
                <a:latin typeface="Verdana"/>
                <a:cs typeface="Verdana"/>
              </a:rPr>
              <a:t>e</a:t>
            </a:r>
            <a:r>
              <a:rPr sz="800" dirty="0">
                <a:solidFill>
                  <a:srgbClr val="001864"/>
                </a:solidFill>
                <a:latin typeface="Verdana"/>
                <a:cs typeface="Verdana"/>
              </a:rPr>
              <a:t>ss</a:t>
            </a:r>
            <a:r>
              <a:rPr sz="800" spc="13" dirty="0">
                <a:solidFill>
                  <a:srgbClr val="001864"/>
                </a:solidFill>
                <a:latin typeface="Verdana"/>
                <a:cs typeface="Verdana"/>
              </a:rPr>
              <a:t>i</a:t>
            </a:r>
            <a:r>
              <a:rPr sz="800" spc="-13" dirty="0">
                <a:solidFill>
                  <a:srgbClr val="001864"/>
                </a:solidFill>
                <a:latin typeface="Verdana"/>
                <a:cs typeface="Verdana"/>
              </a:rPr>
              <a:t>o</a:t>
            </a:r>
            <a:r>
              <a:rPr sz="800" spc="-7" dirty="0">
                <a:solidFill>
                  <a:srgbClr val="001864"/>
                </a:solidFill>
                <a:latin typeface="Verdana"/>
                <a:cs typeface="Verdana"/>
              </a:rPr>
              <a:t>ns,</a:t>
            </a:r>
            <a:r>
              <a:rPr sz="800" spc="-33" dirty="0">
                <a:solidFill>
                  <a:srgbClr val="001864"/>
                </a:solidFill>
                <a:latin typeface="Verdana"/>
                <a:cs typeface="Verdana"/>
              </a:rPr>
              <a:t> </a:t>
            </a:r>
            <a:r>
              <a:rPr sz="800" spc="-7" dirty="0">
                <a:solidFill>
                  <a:srgbClr val="001864"/>
                </a:solidFill>
                <a:latin typeface="Verdana"/>
                <a:cs typeface="Verdana"/>
              </a:rPr>
              <a:t>O</a:t>
            </a:r>
            <a:r>
              <a:rPr sz="800" spc="-13" dirty="0">
                <a:solidFill>
                  <a:srgbClr val="001864"/>
                </a:solidFill>
                <a:latin typeface="Verdana"/>
                <a:cs typeface="Verdana"/>
              </a:rPr>
              <a:t>r</a:t>
            </a:r>
            <a:r>
              <a:rPr sz="800" spc="13" dirty="0">
                <a:solidFill>
                  <a:srgbClr val="001864"/>
                </a:solidFill>
                <a:latin typeface="Verdana"/>
                <a:cs typeface="Verdana"/>
              </a:rPr>
              <a:t>l</a:t>
            </a:r>
            <a:r>
              <a:rPr sz="800" spc="-7" dirty="0">
                <a:solidFill>
                  <a:srgbClr val="001864"/>
                </a:solidFill>
                <a:latin typeface="Verdana"/>
                <a:cs typeface="Verdana"/>
              </a:rPr>
              <a:t>and</a:t>
            </a:r>
            <a:r>
              <a:rPr sz="800" spc="-13" dirty="0">
                <a:solidFill>
                  <a:srgbClr val="001864"/>
                </a:solidFill>
                <a:latin typeface="Verdana"/>
                <a:cs typeface="Verdana"/>
              </a:rPr>
              <a:t>o</a:t>
            </a:r>
            <a:r>
              <a:rPr sz="800" spc="-7" dirty="0">
                <a:solidFill>
                  <a:srgbClr val="001864"/>
                </a:solidFill>
                <a:latin typeface="Verdana"/>
                <a:cs typeface="Verdana"/>
              </a:rPr>
              <a:t>,</a:t>
            </a:r>
            <a:r>
              <a:rPr sz="800" spc="-33" dirty="0">
                <a:solidFill>
                  <a:srgbClr val="001864"/>
                </a:solidFill>
                <a:latin typeface="Verdana"/>
                <a:cs typeface="Verdana"/>
              </a:rPr>
              <a:t> </a:t>
            </a:r>
            <a:r>
              <a:rPr sz="800" spc="-7" dirty="0">
                <a:solidFill>
                  <a:srgbClr val="001864"/>
                </a:solidFill>
                <a:latin typeface="Verdana"/>
                <a:cs typeface="Verdana"/>
              </a:rPr>
              <a:t>FL,</a:t>
            </a:r>
            <a:r>
              <a:rPr sz="800" dirty="0">
                <a:solidFill>
                  <a:srgbClr val="001864"/>
                </a:solidFill>
                <a:latin typeface="Verdana"/>
                <a:cs typeface="Verdana"/>
              </a:rPr>
              <a:t> </a:t>
            </a:r>
            <a:r>
              <a:rPr sz="800" spc="-7" dirty="0">
                <a:solidFill>
                  <a:srgbClr val="001864"/>
                </a:solidFill>
                <a:latin typeface="Verdana"/>
                <a:cs typeface="Verdana"/>
              </a:rPr>
              <a:t>U</a:t>
            </a:r>
            <a:r>
              <a:rPr sz="800" spc="-13" dirty="0">
                <a:solidFill>
                  <a:srgbClr val="001864"/>
                </a:solidFill>
                <a:latin typeface="Verdana"/>
                <a:cs typeface="Verdana"/>
              </a:rPr>
              <a:t>S</a:t>
            </a:r>
            <a:r>
              <a:rPr sz="800" spc="-7" dirty="0">
                <a:solidFill>
                  <a:srgbClr val="001864"/>
                </a:solidFill>
                <a:latin typeface="Verdana"/>
                <a:cs typeface="Verdana"/>
              </a:rPr>
              <a:t>A</a:t>
            </a:r>
            <a:endParaRPr sz="800">
              <a:solidFill>
                <a:prstClr val="black"/>
              </a:solidFill>
              <a:latin typeface="Verdana"/>
              <a:cs typeface="Verdana"/>
            </a:endParaRPr>
          </a:p>
        </p:txBody>
      </p:sp>
      <p:sp>
        <p:nvSpPr>
          <p:cNvPr id="58" name="object 58"/>
          <p:cNvSpPr/>
          <p:nvPr/>
        </p:nvSpPr>
        <p:spPr>
          <a:xfrm>
            <a:off x="10668170" y="4919048"/>
            <a:ext cx="1472353" cy="267547"/>
          </a:xfrm>
          <a:custGeom>
            <a:avLst/>
            <a:gdLst/>
            <a:ahLst/>
            <a:cxnLst/>
            <a:rect l="l" t="t" r="r" b="b"/>
            <a:pathLst>
              <a:path w="1104265" h="200660">
                <a:moveTo>
                  <a:pt x="0" y="200050"/>
                </a:moveTo>
                <a:lnTo>
                  <a:pt x="1103731" y="200050"/>
                </a:lnTo>
                <a:lnTo>
                  <a:pt x="1103731" y="0"/>
                </a:lnTo>
                <a:lnTo>
                  <a:pt x="0" y="0"/>
                </a:lnTo>
                <a:lnTo>
                  <a:pt x="0" y="20005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2" name="Title 61">
            <a:extLst>
              <a:ext uri="{FF2B5EF4-FFF2-40B4-BE49-F238E27FC236}">
                <a16:creationId xmlns:a16="http://schemas.microsoft.com/office/drawing/2014/main" id="{6A1758EB-F18A-451A-ABA7-DCEF38AE2065}"/>
              </a:ext>
            </a:extLst>
          </p:cNvPr>
          <p:cNvSpPr>
            <a:spLocks noGrp="1"/>
          </p:cNvSpPr>
          <p:nvPr>
            <p:ph type="title"/>
          </p:nvPr>
        </p:nvSpPr>
        <p:spPr/>
        <p:txBody>
          <a:bodyPr/>
          <a:lstStyle/>
          <a:p>
            <a:r>
              <a:rPr lang="en-US" sz="2400" b="1" dirty="0">
                <a:solidFill>
                  <a:srgbClr val="001864"/>
                </a:solidFill>
                <a:latin typeface="Verdana"/>
                <a:cs typeface="Verdana"/>
              </a:rPr>
              <a:t>CO</a:t>
            </a:r>
            <a:r>
              <a:rPr lang="en-US" sz="2400" b="1" spc="-20" dirty="0">
                <a:solidFill>
                  <a:srgbClr val="001864"/>
                </a:solidFill>
                <a:latin typeface="Verdana"/>
                <a:cs typeface="Verdana"/>
              </a:rPr>
              <a:t>N</a:t>
            </a:r>
            <a:r>
              <a:rPr lang="en-US" sz="2400" b="1" spc="-7" dirty="0">
                <a:solidFill>
                  <a:srgbClr val="001864"/>
                </a:solidFill>
                <a:latin typeface="Verdana"/>
                <a:cs typeface="Verdana"/>
              </a:rPr>
              <a:t>FIR</a:t>
            </a:r>
            <a:r>
              <a:rPr lang="en-US" sz="2400" b="1" dirty="0">
                <a:solidFill>
                  <a:srgbClr val="001864"/>
                </a:solidFill>
                <a:latin typeface="Verdana"/>
                <a:cs typeface="Verdana"/>
              </a:rPr>
              <a:t>M:</a:t>
            </a:r>
            <a:r>
              <a:rPr lang="en-US" sz="2400" b="1" spc="-33" dirty="0">
                <a:solidFill>
                  <a:srgbClr val="001864"/>
                </a:solidFill>
                <a:latin typeface="Verdana"/>
                <a:cs typeface="Verdana"/>
              </a:rPr>
              <a:t> </a:t>
            </a:r>
            <a:r>
              <a:rPr lang="ru-RU" sz="2400" b="1" dirty="0">
                <a:solidFill>
                  <a:srgbClr val="001864"/>
                </a:solidFill>
                <a:latin typeface="Verdana"/>
                <a:cs typeface="Verdana"/>
              </a:rPr>
              <a:t>Тресиба</a:t>
            </a:r>
            <a:r>
              <a:rPr lang="ru-RU" sz="2400" b="1" spc="49" baseline="25641" dirty="0">
                <a:solidFill>
                  <a:srgbClr val="001864"/>
                </a:solidFill>
                <a:latin typeface="Verdana"/>
                <a:cs typeface="Verdana"/>
              </a:rPr>
              <a:t>®</a:t>
            </a:r>
            <a:r>
              <a:rPr lang="ru-RU" sz="2400" b="1" baseline="25641" dirty="0">
                <a:solidFill>
                  <a:srgbClr val="001864"/>
                </a:solidFill>
                <a:latin typeface="Verdana"/>
                <a:cs typeface="Verdana"/>
              </a:rPr>
              <a:t> </a:t>
            </a:r>
            <a:r>
              <a:rPr lang="ru-RU" sz="2400" b="1" spc="-440" baseline="25641" dirty="0">
                <a:solidFill>
                  <a:srgbClr val="001864"/>
                </a:solidFill>
                <a:latin typeface="Verdana"/>
                <a:cs typeface="Verdana"/>
              </a:rPr>
              <a:t> </a:t>
            </a:r>
            <a:r>
              <a:rPr lang="en-US" sz="2400" b="1" spc="-7" dirty="0">
                <a:solidFill>
                  <a:srgbClr val="001864"/>
                </a:solidFill>
                <a:latin typeface="Verdana"/>
                <a:cs typeface="Verdana"/>
              </a:rPr>
              <a:t>vs </a:t>
            </a:r>
            <a:r>
              <a:rPr lang="ru-RU" sz="2400" b="1" spc="-7" dirty="0">
                <a:solidFill>
                  <a:srgbClr val="001864"/>
                </a:solidFill>
                <a:latin typeface="Verdana"/>
                <a:cs typeface="Verdana"/>
              </a:rPr>
              <a:t>Туджео</a:t>
            </a:r>
            <a:endParaRPr lang="ru-RU" dirty="0"/>
          </a:p>
        </p:txBody>
      </p:sp>
      <p:pic>
        <p:nvPicPr>
          <p:cNvPr id="2" name="Picture 1">
            <a:extLst>
              <a:ext uri="{FF2B5EF4-FFF2-40B4-BE49-F238E27FC236}">
                <a16:creationId xmlns:a16="http://schemas.microsoft.com/office/drawing/2014/main" id="{CBBFE80E-D8DA-4AAC-8AFF-2A31FB617F77}"/>
              </a:ext>
            </a:extLst>
          </p:cNvPr>
          <p:cNvPicPr>
            <a:picLocks noChangeAspect="1"/>
          </p:cNvPicPr>
          <p:nvPr/>
        </p:nvPicPr>
        <p:blipFill>
          <a:blip r:embed="rId8"/>
          <a:stretch>
            <a:fillRect/>
          </a:stretch>
        </p:blipFill>
        <p:spPr>
          <a:xfrm>
            <a:off x="1471612" y="762000"/>
            <a:ext cx="9248775" cy="5334000"/>
          </a:xfrm>
          <a:prstGeom prst="rect">
            <a:avLst/>
          </a:prstGeom>
        </p:spPr>
      </p:pic>
      <p:sp>
        <p:nvSpPr>
          <p:cNvPr id="3" name="TextBox 2">
            <a:extLst>
              <a:ext uri="{FF2B5EF4-FFF2-40B4-BE49-F238E27FC236}">
                <a16:creationId xmlns:a16="http://schemas.microsoft.com/office/drawing/2014/main" id="{B5B89D4E-42F0-45FA-8D9B-A16B09184714}"/>
              </a:ext>
            </a:extLst>
          </p:cNvPr>
          <p:cNvSpPr txBox="1">
            <a:spLocks noChangeAspect="1"/>
          </p:cNvSpPr>
          <p:nvPr/>
        </p:nvSpPr>
        <p:spPr>
          <a:xfrm>
            <a:off x="1272208" y="762000"/>
            <a:ext cx="9248775" cy="1008066"/>
          </a:xfrm>
          <a:prstGeom prst="rect">
            <a:avLst/>
          </a:prstGeom>
          <a:solidFill>
            <a:schemeClr val="bg1"/>
          </a:solidFill>
        </p:spPr>
        <p:txBody>
          <a:bodyPr wrap="none" rtlCol="0" anchor="ctr">
            <a:normAutofit/>
          </a:bodyPr>
          <a:lstStyle/>
          <a:p>
            <a:pPr algn="ctr"/>
            <a:r>
              <a:rPr lang="ru-RU" dirty="0"/>
              <a:t>Отношение рисков возникновения гипогликемических эпизодов</a:t>
            </a:r>
          </a:p>
        </p:txBody>
      </p:sp>
      <p:sp>
        <p:nvSpPr>
          <p:cNvPr id="31" name="TextBox 30">
            <a:extLst>
              <a:ext uri="{FF2B5EF4-FFF2-40B4-BE49-F238E27FC236}">
                <a16:creationId xmlns:a16="http://schemas.microsoft.com/office/drawing/2014/main" id="{53B1E99D-BEA3-4D91-B1C2-DD702A90FB24}"/>
              </a:ext>
            </a:extLst>
          </p:cNvPr>
          <p:cNvSpPr txBox="1">
            <a:spLocks noChangeAspect="1"/>
          </p:cNvSpPr>
          <p:nvPr/>
        </p:nvSpPr>
        <p:spPr>
          <a:xfrm>
            <a:off x="3964950" y="5063158"/>
            <a:ext cx="2875722" cy="370910"/>
          </a:xfrm>
          <a:prstGeom prst="rect">
            <a:avLst/>
          </a:prstGeom>
          <a:solidFill>
            <a:schemeClr val="bg1"/>
          </a:solidFill>
        </p:spPr>
        <p:txBody>
          <a:bodyPr wrap="none" rtlCol="0" anchor="ctr">
            <a:normAutofit/>
          </a:bodyPr>
          <a:lstStyle/>
          <a:p>
            <a:pPr algn="ctr"/>
            <a:r>
              <a:rPr lang="ru-RU" dirty="0"/>
              <a:t>В пользу деглудека</a:t>
            </a:r>
          </a:p>
        </p:txBody>
      </p:sp>
      <p:sp>
        <p:nvSpPr>
          <p:cNvPr id="32" name="TextBox 31">
            <a:extLst>
              <a:ext uri="{FF2B5EF4-FFF2-40B4-BE49-F238E27FC236}">
                <a16:creationId xmlns:a16="http://schemas.microsoft.com/office/drawing/2014/main" id="{6A6B59E3-898A-40CF-BFE7-A3E3AE72B2B5}"/>
              </a:ext>
            </a:extLst>
          </p:cNvPr>
          <p:cNvSpPr txBox="1">
            <a:spLocks noChangeAspect="1"/>
          </p:cNvSpPr>
          <p:nvPr/>
        </p:nvSpPr>
        <p:spPr>
          <a:xfrm>
            <a:off x="7116872" y="5080077"/>
            <a:ext cx="2875722" cy="370910"/>
          </a:xfrm>
          <a:prstGeom prst="rect">
            <a:avLst/>
          </a:prstGeom>
          <a:solidFill>
            <a:schemeClr val="bg1"/>
          </a:solidFill>
        </p:spPr>
        <p:txBody>
          <a:bodyPr wrap="none" rtlCol="0" anchor="ctr">
            <a:normAutofit/>
          </a:bodyPr>
          <a:lstStyle/>
          <a:p>
            <a:pPr algn="ctr"/>
            <a:r>
              <a:rPr lang="ru-RU" dirty="0"/>
              <a:t>В пользу </a:t>
            </a:r>
            <a:r>
              <a:rPr lang="ru-RU" dirty="0" err="1"/>
              <a:t>туджео</a:t>
            </a:r>
            <a:endParaRPr lang="ru-RU" dirty="0"/>
          </a:p>
        </p:txBody>
      </p:sp>
      <p:sp>
        <p:nvSpPr>
          <p:cNvPr id="33" name="TextBox 32">
            <a:extLst>
              <a:ext uri="{FF2B5EF4-FFF2-40B4-BE49-F238E27FC236}">
                <a16:creationId xmlns:a16="http://schemas.microsoft.com/office/drawing/2014/main" id="{18FA6DF9-ED77-4BDD-A30F-119109EB9370}"/>
              </a:ext>
            </a:extLst>
          </p:cNvPr>
          <p:cNvSpPr txBox="1">
            <a:spLocks noChangeAspect="1"/>
          </p:cNvSpPr>
          <p:nvPr/>
        </p:nvSpPr>
        <p:spPr>
          <a:xfrm>
            <a:off x="1671017" y="1692460"/>
            <a:ext cx="2685660" cy="757137"/>
          </a:xfrm>
          <a:prstGeom prst="rect">
            <a:avLst/>
          </a:prstGeom>
          <a:solidFill>
            <a:schemeClr val="bg1"/>
          </a:solidFill>
        </p:spPr>
        <p:txBody>
          <a:bodyPr wrap="none" rtlCol="0" anchor="ctr">
            <a:normAutofit/>
          </a:bodyPr>
          <a:lstStyle/>
          <a:p>
            <a:r>
              <a:rPr lang="ru-RU" dirty="0"/>
              <a:t>Гипогликемии</a:t>
            </a:r>
          </a:p>
        </p:txBody>
      </p:sp>
      <p:sp>
        <p:nvSpPr>
          <p:cNvPr id="34" name="TextBox 33">
            <a:extLst>
              <a:ext uri="{FF2B5EF4-FFF2-40B4-BE49-F238E27FC236}">
                <a16:creationId xmlns:a16="http://schemas.microsoft.com/office/drawing/2014/main" id="{2140B321-31AB-4CBA-9E22-0241D9155E85}"/>
              </a:ext>
            </a:extLst>
          </p:cNvPr>
          <p:cNvSpPr txBox="1">
            <a:spLocks noChangeAspect="1"/>
          </p:cNvSpPr>
          <p:nvPr/>
        </p:nvSpPr>
        <p:spPr>
          <a:xfrm>
            <a:off x="1671017" y="3418556"/>
            <a:ext cx="2685660" cy="757137"/>
          </a:xfrm>
          <a:prstGeom prst="rect">
            <a:avLst/>
          </a:prstGeom>
          <a:solidFill>
            <a:schemeClr val="bg1"/>
          </a:solidFill>
        </p:spPr>
        <p:txBody>
          <a:bodyPr wrap="none" rtlCol="0" anchor="ctr">
            <a:normAutofit/>
          </a:bodyPr>
          <a:lstStyle/>
          <a:p>
            <a:r>
              <a:rPr lang="ru-RU" dirty="0"/>
              <a:t>Доля пациентов, перенесших </a:t>
            </a:r>
          </a:p>
          <a:p>
            <a:r>
              <a:rPr lang="ru-RU" dirty="0"/>
              <a:t>гипогликемии</a:t>
            </a:r>
          </a:p>
        </p:txBody>
      </p:sp>
      <p:sp>
        <p:nvSpPr>
          <p:cNvPr id="4" name="Slide Number Placeholder 3">
            <a:extLst>
              <a:ext uri="{FF2B5EF4-FFF2-40B4-BE49-F238E27FC236}">
                <a16:creationId xmlns:a16="http://schemas.microsoft.com/office/drawing/2014/main" id="{81D1C112-F0E4-4E48-B522-C7DBF0C14674}"/>
              </a:ext>
            </a:extLst>
          </p:cNvPr>
          <p:cNvSpPr>
            <a:spLocks noGrp="1"/>
          </p:cNvSpPr>
          <p:nvPr>
            <p:ph type="sldNum" sz="quarter" idx="10"/>
          </p:nvPr>
        </p:nvSpPr>
        <p:spPr/>
        <p:txBody>
          <a:bodyPr/>
          <a:lstStyle/>
          <a:p>
            <a:fld id="{5F3F9096-8ED8-4F14-8F69-892A89853C22}" type="slidenum">
              <a:rPr lang="ru-RU" smtClean="0"/>
              <a:t>74</a:t>
            </a:fld>
            <a:endParaRPr lang="ru-RU" dirty="0"/>
          </a:p>
        </p:txBody>
      </p:sp>
    </p:spTree>
    <p:extLst>
      <p:ext uri="{BB962C8B-B14F-4D97-AF65-F5344CB8AC3E}">
        <p14:creationId xmlns:p14="http://schemas.microsoft.com/office/powerpoint/2010/main" val="2468787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2462657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13" imgW="362" imgH="362" progId="TCLayout.ActiveDocument.1">
                  <p:embed/>
                </p:oleObj>
              </mc:Choice>
              <mc:Fallback>
                <p:oleObj name="think-cell Slide" r:id="rId13"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r>
              <a:rPr lang="ru-RU" altLang="en-US" dirty="0"/>
              <a:t>Программа</a:t>
            </a:r>
            <a:endParaRPr lang="ru-RU" dirty="0"/>
          </a:p>
        </p:txBody>
      </p:sp>
      <p:sp>
        <p:nvSpPr>
          <p:cNvPr id="46" name="Text Placeholder 2">
            <a:hlinkClick r:id="rId15" action="ppaction://hlinksldjump"/>
            <a:extLst>
              <a:ext uri="{FF2B5EF4-FFF2-40B4-BE49-F238E27FC236}">
                <a16:creationId xmlns:a16="http://schemas.microsoft.com/office/drawing/2014/main" id="{4B815686-81C0-4D0F-9521-CF07A53BB8A3}"/>
              </a:ext>
            </a:extLst>
          </p:cNvPr>
          <p:cNvSpPr>
            <a:spLocks noGrp="1"/>
          </p:cNvSpPr>
          <p:nvPr>
            <p:custDataLst>
              <p:tags r:id="rId4"/>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42" name="Text Placeholder 2">
            <a:hlinkClick r:id="rId16" action="ppaction://hlinksldjump"/>
            <a:extLst>
              <a:ext uri="{FF2B5EF4-FFF2-40B4-BE49-F238E27FC236}">
                <a16:creationId xmlns:a16="http://schemas.microsoft.com/office/drawing/2014/main" id="{27335074-82D1-4CD8-92C4-6B29E859ECF3}"/>
              </a:ext>
            </a:extLst>
          </p:cNvPr>
          <p:cNvSpPr>
            <a:spLocks noGrp="1"/>
          </p:cNvSpPr>
          <p:nvPr>
            <p:custDataLst>
              <p:tags r:id="rId5"/>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7" action="ppaction://hlinksldjump"/>
            <a:extLst>
              <a:ext uri="{FF2B5EF4-FFF2-40B4-BE49-F238E27FC236}">
                <a16:creationId xmlns:a16="http://schemas.microsoft.com/office/drawing/2014/main" id="{DC678080-1350-446A-BFE1-9F626A2CE165}"/>
              </a:ext>
            </a:extLst>
          </p:cNvPr>
          <p:cNvSpPr>
            <a:spLocks noGrp="1"/>
          </p:cNvSpPr>
          <p:nvPr>
            <p:custDataLst>
              <p:tags r:id="rId6"/>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9" name="Text Placeholder 2">
            <a:hlinkClick r:id="rId18" action="ppaction://hlinksldjump"/>
            <a:extLst>
              <a:ext uri="{FF2B5EF4-FFF2-40B4-BE49-F238E27FC236}">
                <a16:creationId xmlns:a16="http://schemas.microsoft.com/office/drawing/2014/main" id="{78694296-2176-41DB-AC41-0F266EE00A0B}"/>
              </a:ext>
            </a:extLst>
          </p:cNvPr>
          <p:cNvSpPr>
            <a:spLocks noGrp="1"/>
          </p:cNvSpPr>
          <p:nvPr>
            <p:custDataLst>
              <p:tags r:id="rId7"/>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20" name="Text Placeholder 2">
            <a:hlinkClick r:id="rId19" action="ppaction://hlinksldjump"/>
            <a:extLst>
              <a:ext uri="{FF2B5EF4-FFF2-40B4-BE49-F238E27FC236}">
                <a16:creationId xmlns:a16="http://schemas.microsoft.com/office/drawing/2014/main" id="{888F0C90-0D2A-4077-9D38-341DBA7457BD}"/>
              </a:ext>
            </a:extLst>
          </p:cNvPr>
          <p:cNvSpPr>
            <a:spLocks noGrp="1"/>
          </p:cNvSpPr>
          <p:nvPr>
            <p:custDataLst>
              <p:tags r:id="rId8"/>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8" name="Text Placeholder 2">
            <a:extLst>
              <a:ext uri="{FF2B5EF4-FFF2-40B4-BE49-F238E27FC236}">
                <a16:creationId xmlns:a16="http://schemas.microsoft.com/office/drawing/2014/main" id="{39BC772E-1CD1-4251-A1A5-030813B5A5A5}"/>
              </a:ext>
            </a:extLst>
          </p:cNvPr>
          <p:cNvSpPr>
            <a:spLocks noGrp="1"/>
          </p:cNvSpPr>
          <p:nvPr>
            <p:custDataLst>
              <p:tags r:id="rId9"/>
            </p:custDataLst>
          </p:nvPr>
        </p:nvSpPr>
        <p:spPr bwMode="gray">
          <a:xfrm>
            <a:off x="4183064" y="3763963"/>
            <a:ext cx="3825875" cy="333375"/>
          </a:xfrm>
          <a:prstGeom prst="rect">
            <a:avLst/>
          </a:prstGeom>
          <a:solidFill>
            <a:schemeClr val="accent1"/>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bg1"/>
                </a:solidFill>
              </a:rPr>
              <a:t>BRIGHT</a:t>
            </a:r>
            <a:endParaRPr lang="ru-RU" dirty="0">
              <a:solidFill>
                <a:schemeClr val="bg1"/>
              </a:solidFill>
            </a:endParaRPr>
          </a:p>
        </p:txBody>
      </p:sp>
      <p:sp>
        <p:nvSpPr>
          <p:cNvPr id="31" name="Text Placeholder 2">
            <a:hlinkClick r:id="rId20" action="ppaction://hlinksldjump"/>
            <a:extLst>
              <a:ext uri="{FF2B5EF4-FFF2-40B4-BE49-F238E27FC236}">
                <a16:creationId xmlns:a16="http://schemas.microsoft.com/office/drawing/2014/main" id="{01FE3B23-9A2E-4309-AA7C-009F61EB8346}"/>
              </a:ext>
            </a:extLst>
          </p:cNvPr>
          <p:cNvSpPr>
            <a:spLocks noGrp="1"/>
          </p:cNvSpPr>
          <p:nvPr>
            <p:custDataLst>
              <p:tags r:id="rId10"/>
            </p:custDataLst>
          </p:nvPr>
        </p:nvSpPr>
        <p:spPr bwMode="gray">
          <a:xfrm>
            <a:off x="4183064" y="40973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23" name="Text Placeholder 2">
            <a:hlinkClick r:id="rId21" action="ppaction://hlinksldjump"/>
            <a:extLst>
              <a:ext uri="{FF2B5EF4-FFF2-40B4-BE49-F238E27FC236}">
                <a16:creationId xmlns:a16="http://schemas.microsoft.com/office/drawing/2014/main" id="{161DD721-375B-4A85-8826-15F7A1D52CD4}"/>
              </a:ext>
            </a:extLst>
          </p:cNvPr>
          <p:cNvSpPr>
            <a:spLocks noGrp="1"/>
          </p:cNvSpPr>
          <p:nvPr>
            <p:custDataLst>
              <p:tags r:id="rId11"/>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75</a:t>
            </a:fld>
            <a:endParaRPr lang="ru-RU" dirty="0"/>
          </a:p>
        </p:txBody>
      </p:sp>
    </p:spTree>
    <p:extLst>
      <p:ext uri="{BB962C8B-B14F-4D97-AF65-F5344CB8AC3E}">
        <p14:creationId xmlns:p14="http://schemas.microsoft.com/office/powerpoint/2010/main" val="2949104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23B7649-3F35-4F31-B9A7-5DAED9D4A0F8}"/>
              </a:ext>
            </a:extLst>
          </p:cNvPr>
          <p:cNvGraphicFramePr>
            <a:graphicFrameLocks noChangeAspect="1"/>
          </p:cNvGraphicFramePr>
          <p:nvPr>
            <p:custDataLst>
              <p:tags r:id="rId2"/>
            </p:custDataLst>
            <p:extLst>
              <p:ext uri="{D42A27DB-BD31-4B8C-83A1-F6EECF244321}">
                <p14:modId xmlns:p14="http://schemas.microsoft.com/office/powerpoint/2010/main" val="2231573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49" imgW="362" imgH="362" progId="TCLayout.ActiveDocument.1">
                  <p:embed/>
                </p:oleObj>
              </mc:Choice>
              <mc:Fallback>
                <p:oleObj name="think-cell Slide" r:id="rId49" imgW="362" imgH="362" progId="TCLayout.ActiveDocument.1">
                  <p:embed/>
                  <p:pic>
                    <p:nvPicPr>
                      <p:cNvPr id="12" name="Object 11" hidden="1">
                        <a:extLst>
                          <a:ext uri="{FF2B5EF4-FFF2-40B4-BE49-F238E27FC236}">
                            <a16:creationId xmlns:a16="http://schemas.microsoft.com/office/drawing/2014/main" id="{223B7649-3F35-4F31-B9A7-5DAED9D4A0F8}"/>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AEE6758-EC3B-499E-9F02-DE8A9616861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sym typeface="+mn-lt"/>
            </a:endParaRPr>
          </a:p>
        </p:txBody>
      </p:sp>
      <p:sp>
        <p:nvSpPr>
          <p:cNvPr id="3" name="Text Placeholder 2">
            <a:extLst>
              <a:ext uri="{FF2B5EF4-FFF2-40B4-BE49-F238E27FC236}">
                <a16:creationId xmlns:a16="http://schemas.microsoft.com/office/drawing/2014/main" id="{F0726118-78A3-4A7B-B35C-DE92530D6FE3}"/>
              </a:ext>
            </a:extLst>
          </p:cNvPr>
          <p:cNvSpPr>
            <a:spLocks noGrp="1"/>
          </p:cNvSpPr>
          <p:nvPr>
            <p:ph type="body" sz="quarter" idx="13"/>
          </p:nvPr>
        </p:nvSpPr>
        <p:spPr/>
        <p:txBody>
          <a:bodyPr>
            <a:normAutofit fontScale="40000" lnSpcReduction="20000"/>
          </a:bodyPr>
          <a:lstStyle/>
          <a:p>
            <a:r>
              <a:rPr lang="en-US" b="1" dirty="0">
                <a:solidFill>
                  <a:schemeClr val="tx1"/>
                </a:solidFill>
              </a:rPr>
              <a:t>1032-P — 2018    [Board 1032-P] ADA   </a:t>
            </a:r>
          </a:p>
          <a:p>
            <a:r>
              <a:rPr lang="en-US" b="1" dirty="0">
                <a:solidFill>
                  <a:schemeClr val="tx1"/>
                </a:solidFill>
              </a:rPr>
              <a:t>Lower Hypoglycemia Rates with Insulin Glargine 300 U/mL (Gla-300) vs. Insulin Degludec 100 U/mL (IDeg-100) in Insulin-Naïve Adults with T2DM on Oral Antihyperglycemic Therapy ± GLP-1RA–The </a:t>
            </a:r>
            <a:r>
              <a:rPr lang="en-US" b="1" dirty="0" err="1">
                <a:solidFill>
                  <a:schemeClr val="tx1"/>
                </a:solidFill>
              </a:rPr>
              <a:t>BRIGHTRandomized</a:t>
            </a:r>
            <a:r>
              <a:rPr lang="en-US" b="1" dirty="0">
                <a:solidFill>
                  <a:schemeClr val="tx1"/>
                </a:solidFill>
              </a:rPr>
              <a:t> Study</a:t>
            </a:r>
          </a:p>
          <a:p>
            <a:pPr lvl="0" defTabSz="914400">
              <a:lnSpc>
                <a:spcPct val="100000"/>
              </a:lnSpc>
              <a:spcBef>
                <a:spcPts val="0"/>
              </a:spcBef>
              <a:defRPr/>
            </a:pPr>
            <a:r>
              <a:rPr lang="en-US" dirty="0"/>
              <a:t>https://ada.apprisor.org/epsView.cfm?%2FVyr26JL3hjF8kaWXTogZfsentfAGQdGuwD6sCzP3g2GNlrm1RNPXMtvRrw7zF66</a:t>
            </a:r>
            <a:endParaRPr lang="ru-RU" dirty="0"/>
          </a:p>
          <a:p>
            <a:endParaRPr lang="ru-RU" dirty="0"/>
          </a:p>
        </p:txBody>
      </p:sp>
      <p:sp>
        <p:nvSpPr>
          <p:cNvPr id="4" name="Title 3">
            <a:extLst>
              <a:ext uri="{FF2B5EF4-FFF2-40B4-BE49-F238E27FC236}">
                <a16:creationId xmlns:a16="http://schemas.microsoft.com/office/drawing/2014/main" id="{DDA18AD6-9CCE-4FC1-A04A-570AB48A4A19}"/>
              </a:ext>
            </a:extLst>
          </p:cNvPr>
          <p:cNvSpPr>
            <a:spLocks noGrp="1"/>
          </p:cNvSpPr>
          <p:nvPr>
            <p:ph type="title"/>
          </p:nvPr>
        </p:nvSpPr>
        <p:spPr/>
        <p:txBody>
          <a:bodyPr/>
          <a:lstStyle/>
          <a:p>
            <a:r>
              <a:rPr lang="en-US" sz="2800" b="1" dirty="0">
                <a:solidFill>
                  <a:schemeClr val="tx1"/>
                </a:solidFill>
              </a:rPr>
              <a:t>BRIGHT</a:t>
            </a:r>
            <a:endParaRPr lang="ru-RU" dirty="0"/>
          </a:p>
        </p:txBody>
      </p:sp>
      <p:sp>
        <p:nvSpPr>
          <p:cNvPr id="5" name="Slide Number Placeholder 4">
            <a:extLst>
              <a:ext uri="{FF2B5EF4-FFF2-40B4-BE49-F238E27FC236}">
                <a16:creationId xmlns:a16="http://schemas.microsoft.com/office/drawing/2014/main" id="{3B1ED9BC-1C2E-4F74-A15A-2ED5F17063AB}"/>
              </a:ext>
            </a:extLst>
          </p:cNvPr>
          <p:cNvSpPr>
            <a:spLocks noGrp="1"/>
          </p:cNvSpPr>
          <p:nvPr>
            <p:ph type="sldNum" sz="quarter" idx="12"/>
          </p:nvPr>
        </p:nvSpPr>
        <p:spPr/>
        <p:txBody>
          <a:bodyPr/>
          <a:lstStyle/>
          <a:p>
            <a:fld id="{5F3F9096-8ED8-4F14-8F69-892A89853C22}" type="slidenum">
              <a:rPr lang="ru-RU" smtClean="0"/>
              <a:pPr/>
              <a:t>76</a:t>
            </a:fld>
            <a:endParaRPr lang="ru-RU" dirty="0"/>
          </a:p>
        </p:txBody>
      </p:sp>
      <p:sp>
        <p:nvSpPr>
          <p:cNvPr id="2" name="Rectangle 1">
            <a:extLst>
              <a:ext uri="{FF2B5EF4-FFF2-40B4-BE49-F238E27FC236}">
                <a16:creationId xmlns:a16="http://schemas.microsoft.com/office/drawing/2014/main" id="{C832BD48-4336-4D27-A061-FF24AB93DB57}"/>
              </a:ext>
            </a:extLst>
          </p:cNvPr>
          <p:cNvSpPr/>
          <p:nvPr/>
        </p:nvSpPr>
        <p:spPr>
          <a:xfrm>
            <a:off x="875511" y="1614243"/>
            <a:ext cx="5029197" cy="3416320"/>
          </a:xfrm>
          <a:prstGeom prst="rect">
            <a:avLst/>
          </a:prstGeom>
        </p:spPr>
        <p:txBody>
          <a:bodyPr wrap="square">
            <a:spAutoFit/>
          </a:bodyPr>
          <a:lstStyle/>
          <a:p>
            <a:r>
              <a:rPr lang="ru-RU" dirty="0"/>
              <a:t>24-недельное открытое исследование, по принципу лечение до цели (NCT02738151) </a:t>
            </a:r>
          </a:p>
          <a:p>
            <a:endParaRPr lang="ru-RU" dirty="0"/>
          </a:p>
          <a:p>
            <a:r>
              <a:rPr lang="ru-RU" dirty="0"/>
              <a:t>Цель: оценка эффективности и безопасность Gla-300 по сравнению с IDeg-100 у пациентов с СД2 ранее не получавших инсулин </a:t>
            </a:r>
          </a:p>
          <a:p>
            <a:endParaRPr lang="ru-RU" dirty="0"/>
          </a:p>
          <a:p>
            <a:r>
              <a:rPr lang="ru-RU" dirty="0"/>
              <a:t>Первичная конечная точка: изменение HbA1c, в течение 24 недель Gla-300 </a:t>
            </a:r>
            <a:r>
              <a:rPr lang="en-US" dirty="0"/>
              <a:t>vs</a:t>
            </a:r>
            <a:r>
              <a:rPr lang="ru-RU" dirty="0"/>
              <a:t> IDeg-100 (). </a:t>
            </a:r>
          </a:p>
          <a:p>
            <a:endParaRPr lang="ru-RU" dirty="0"/>
          </a:p>
          <a:p>
            <a:r>
              <a:rPr lang="ru-RU" dirty="0"/>
              <a:t>Вторичные: гипогликемии</a:t>
            </a:r>
          </a:p>
        </p:txBody>
      </p:sp>
      <p:cxnSp>
        <p:nvCxnSpPr>
          <p:cNvPr id="81" name="Straight Connector 80">
            <a:extLst>
              <a:ext uri="{FF2B5EF4-FFF2-40B4-BE49-F238E27FC236}">
                <a16:creationId xmlns:a16="http://schemas.microsoft.com/office/drawing/2014/main" id="{C0E82630-01D0-4658-B8E4-126E41368529}"/>
              </a:ext>
            </a:extLst>
          </p:cNvPr>
          <p:cNvCxnSpPr/>
          <p:nvPr>
            <p:custDataLst>
              <p:tags r:id="rId4"/>
            </p:custDataLst>
          </p:nvPr>
        </p:nvCxnSpPr>
        <p:spPr bwMode="auto">
          <a:xfrm>
            <a:off x="8437563" y="3579813"/>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D8BC93E-66BC-4E77-A4D1-7506125FCBB4}"/>
              </a:ext>
            </a:extLst>
          </p:cNvPr>
          <p:cNvCxnSpPr/>
          <p:nvPr>
            <p:custDataLst>
              <p:tags r:id="rId5"/>
            </p:custDataLst>
          </p:nvPr>
        </p:nvCxnSpPr>
        <p:spPr bwMode="auto">
          <a:xfrm>
            <a:off x="8437563" y="4252913"/>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FF9FE0-42B3-4848-BF9E-DBC0246F4E74}"/>
              </a:ext>
            </a:extLst>
          </p:cNvPr>
          <p:cNvCxnSpPr/>
          <p:nvPr>
            <p:custDataLst>
              <p:tags r:id="rId6"/>
            </p:custDataLst>
          </p:nvPr>
        </p:nvCxnSpPr>
        <p:spPr bwMode="auto">
          <a:xfrm>
            <a:off x="8437563" y="5327650"/>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6089133-0659-4A0B-A3BD-BC8CF9CA215B}"/>
              </a:ext>
            </a:extLst>
          </p:cNvPr>
          <p:cNvCxnSpPr/>
          <p:nvPr>
            <p:custDataLst>
              <p:tags r:id="rId7"/>
            </p:custDataLst>
          </p:nvPr>
        </p:nvCxnSpPr>
        <p:spPr bwMode="auto">
          <a:xfrm>
            <a:off x="8437563" y="4589463"/>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025F241-6972-4E71-B449-EAF520B5FDE1}"/>
              </a:ext>
            </a:extLst>
          </p:cNvPr>
          <p:cNvCxnSpPr/>
          <p:nvPr>
            <p:custDataLst>
              <p:tags r:id="rId8"/>
            </p:custDataLst>
          </p:nvPr>
        </p:nvCxnSpPr>
        <p:spPr bwMode="auto">
          <a:xfrm>
            <a:off x="8437563" y="2571750"/>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435685A-0FA1-4231-B8A5-40979E74C877}"/>
              </a:ext>
            </a:extLst>
          </p:cNvPr>
          <p:cNvCxnSpPr/>
          <p:nvPr>
            <p:custDataLst>
              <p:tags r:id="rId9"/>
            </p:custDataLst>
          </p:nvPr>
        </p:nvCxnSpPr>
        <p:spPr bwMode="auto">
          <a:xfrm>
            <a:off x="8437563" y="2908300"/>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192EBBD-3F04-46AE-B252-1C627C710E10}"/>
              </a:ext>
            </a:extLst>
          </p:cNvPr>
          <p:cNvCxnSpPr/>
          <p:nvPr>
            <p:custDataLst>
              <p:tags r:id="rId10"/>
            </p:custDataLst>
          </p:nvPr>
        </p:nvCxnSpPr>
        <p:spPr bwMode="auto">
          <a:xfrm>
            <a:off x="8437563" y="5664200"/>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3E4DA86-97BD-4976-9EE2-BA344054ED3D}"/>
              </a:ext>
            </a:extLst>
          </p:cNvPr>
          <p:cNvCxnSpPr/>
          <p:nvPr>
            <p:custDataLst>
              <p:tags r:id="rId11"/>
            </p:custDataLst>
          </p:nvPr>
        </p:nvCxnSpPr>
        <p:spPr bwMode="auto">
          <a:xfrm>
            <a:off x="8437563" y="2235200"/>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3768E42-6609-40AC-8892-1B2720C03D92}"/>
              </a:ext>
            </a:extLst>
          </p:cNvPr>
          <p:cNvCxnSpPr/>
          <p:nvPr>
            <p:custDataLst>
              <p:tags r:id="rId12"/>
            </p:custDataLst>
          </p:nvPr>
        </p:nvCxnSpPr>
        <p:spPr bwMode="auto">
          <a:xfrm>
            <a:off x="8437563" y="3243263"/>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C9CD67C-C9A8-441D-842B-8FCC815139C7}"/>
              </a:ext>
            </a:extLst>
          </p:cNvPr>
          <p:cNvCxnSpPr/>
          <p:nvPr>
            <p:custDataLst>
              <p:tags r:id="rId13"/>
            </p:custDataLst>
          </p:nvPr>
        </p:nvCxnSpPr>
        <p:spPr bwMode="auto">
          <a:xfrm>
            <a:off x="8437563" y="3916363"/>
            <a:ext cx="58737"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0" name="Chart 99">
            <a:extLst>
              <a:ext uri="{FF2B5EF4-FFF2-40B4-BE49-F238E27FC236}">
                <a16:creationId xmlns:a16="http://schemas.microsoft.com/office/drawing/2014/main" id="{7FC776CC-3798-49DF-AA6C-AE48BC8CBD40}"/>
              </a:ext>
            </a:extLst>
          </p:cNvPr>
          <p:cNvGraphicFramePr/>
          <p:nvPr>
            <p:custDataLst>
              <p:tags r:id="rId14"/>
            </p:custDataLst>
            <p:extLst>
              <p:ext uri="{D42A27DB-BD31-4B8C-83A1-F6EECF244321}">
                <p14:modId xmlns:p14="http://schemas.microsoft.com/office/powerpoint/2010/main" val="176389154"/>
              </p:ext>
            </p:extLst>
          </p:nvPr>
        </p:nvGraphicFramePr>
        <p:xfrm>
          <a:off x="8413750" y="2152650"/>
          <a:ext cx="2182813" cy="3594100"/>
        </p:xfrm>
        <a:graphic>
          <a:graphicData uri="http://schemas.openxmlformats.org/drawingml/2006/chart">
            <c:chart xmlns:c="http://schemas.openxmlformats.org/drawingml/2006/chart" xmlns:r="http://schemas.openxmlformats.org/officeDocument/2006/relationships" r:id="rId51"/>
          </a:graphicData>
        </a:graphic>
      </p:graphicFrame>
      <p:sp>
        <p:nvSpPr>
          <p:cNvPr id="67" name="Text Placeholder 2">
            <a:extLst>
              <a:ext uri="{FF2B5EF4-FFF2-40B4-BE49-F238E27FC236}">
                <a16:creationId xmlns:a16="http://schemas.microsoft.com/office/drawing/2014/main" id="{EB2DF908-38FE-4DFF-BF64-4E452FAFDC77}"/>
              </a:ext>
            </a:extLst>
          </p:cNvPr>
          <p:cNvSpPr>
            <a:spLocks noGrp="1"/>
          </p:cNvSpPr>
          <p:nvPr>
            <p:custDataLst>
              <p:tags r:id="rId15"/>
            </p:custDataLst>
          </p:nvPr>
        </p:nvSpPr>
        <p:spPr bwMode="gray">
          <a:xfrm>
            <a:off x="7986714" y="2139950"/>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DF66674C-BFCD-4FCC-95B4-1895B4A73D60}" type="datetime'''''''''''''''''0'''''',''''''''''''''''''5''''4'''''''''''''">
              <a:rPr lang="ru-RU" altLang="en-US" sz="1400" smtClean="0">
                <a:latin typeface="+mn-lt"/>
                <a:sym typeface="+mn-lt"/>
              </a:rPr>
              <a:pPr marL="0" lvl="1" indent="0" algn="r">
                <a:spcBef>
                  <a:spcPct val="0"/>
                </a:spcBef>
                <a:spcAft>
                  <a:spcPct val="0"/>
                </a:spcAft>
                <a:buNone/>
              </a:pPr>
              <a:t>0,54</a:t>
            </a:fld>
            <a:endParaRPr lang="ru-RU" sz="1400" dirty="0">
              <a:latin typeface="+mn-lt"/>
              <a:sym typeface="+mn-lt"/>
            </a:endParaRPr>
          </a:p>
        </p:txBody>
      </p:sp>
      <p:sp>
        <p:nvSpPr>
          <p:cNvPr id="59" name="Text Placeholder 2">
            <a:extLst>
              <a:ext uri="{FF2B5EF4-FFF2-40B4-BE49-F238E27FC236}">
                <a16:creationId xmlns:a16="http://schemas.microsoft.com/office/drawing/2014/main" id="{0E910F12-7B8D-4CF1-B534-CDA026A51C27}"/>
              </a:ext>
            </a:extLst>
          </p:cNvPr>
          <p:cNvSpPr>
            <a:spLocks noGrp="1"/>
          </p:cNvSpPr>
          <p:nvPr>
            <p:custDataLst>
              <p:tags r:id="rId16"/>
            </p:custDataLst>
          </p:nvPr>
        </p:nvSpPr>
        <p:spPr bwMode="gray">
          <a:xfrm>
            <a:off x="7986714" y="3821113"/>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58B59586-5CA3-4FC2-9706-4AD175EB17EA}" type="datetime'''''''0'''''''''''',''''4''''4'''''''''''''''">
              <a:rPr lang="ru-RU" altLang="en-US" sz="1400" smtClean="0">
                <a:latin typeface="+mn-lt"/>
                <a:sym typeface="+mn-lt"/>
              </a:rPr>
              <a:pPr marL="0" lvl="1" indent="0" algn="r">
                <a:spcBef>
                  <a:spcPct val="0"/>
                </a:spcBef>
                <a:spcAft>
                  <a:spcPct val="0"/>
                </a:spcAft>
                <a:buNone/>
              </a:pPr>
              <a:t>0,44</a:t>
            </a:fld>
            <a:endParaRPr lang="ru-RU" sz="1400" dirty="0">
              <a:latin typeface="+mn-lt"/>
              <a:sym typeface="+mn-lt"/>
            </a:endParaRPr>
          </a:p>
        </p:txBody>
      </p:sp>
      <p:sp>
        <p:nvSpPr>
          <p:cNvPr id="21" name="Text Placeholder 2">
            <a:extLst>
              <a:ext uri="{FF2B5EF4-FFF2-40B4-BE49-F238E27FC236}">
                <a16:creationId xmlns:a16="http://schemas.microsoft.com/office/drawing/2014/main" id="{42E89CF3-6AAB-47D0-A1ED-DF870C12B252}"/>
              </a:ext>
            </a:extLst>
          </p:cNvPr>
          <p:cNvSpPr>
            <a:spLocks noGrp="1"/>
          </p:cNvSpPr>
          <p:nvPr>
            <p:custDataLst>
              <p:tags r:id="rId17"/>
            </p:custDataLst>
          </p:nvPr>
        </p:nvSpPr>
        <p:spPr bwMode="gray">
          <a:xfrm>
            <a:off x="7986713" y="5568950"/>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746BE3F1-5265-47D9-9AC1-2FF9749A0858}" type="datetime'''''''''''''''''''''''''''0'''''',''''''0''''''0'''''''">
              <a:rPr lang="ru-RU" altLang="en-US" sz="1400" smtClean="0">
                <a:latin typeface="+mn-lt"/>
                <a:sym typeface="+mn-lt"/>
              </a:rPr>
              <a:pPr marL="0" lvl="1" indent="0" algn="r">
                <a:spcBef>
                  <a:spcPct val="0"/>
                </a:spcBef>
                <a:spcAft>
                  <a:spcPct val="0"/>
                </a:spcAft>
                <a:buNone/>
              </a:pPr>
              <a:t>0,00</a:t>
            </a:fld>
            <a:endParaRPr lang="ru-RU" sz="1400" dirty="0">
              <a:latin typeface="+mn-lt"/>
              <a:sym typeface="+mn-lt"/>
            </a:endParaRPr>
          </a:p>
        </p:txBody>
      </p:sp>
      <p:sp>
        <p:nvSpPr>
          <p:cNvPr id="31" name="Text Placeholder 2">
            <a:extLst>
              <a:ext uri="{FF2B5EF4-FFF2-40B4-BE49-F238E27FC236}">
                <a16:creationId xmlns:a16="http://schemas.microsoft.com/office/drawing/2014/main" id="{AD6DB775-2E7C-429A-8AF0-375A3881203A}"/>
              </a:ext>
            </a:extLst>
          </p:cNvPr>
          <p:cNvSpPr>
            <a:spLocks noGrp="1"/>
          </p:cNvSpPr>
          <p:nvPr>
            <p:custDataLst>
              <p:tags r:id="rId18"/>
            </p:custDataLst>
          </p:nvPr>
        </p:nvSpPr>
        <p:spPr bwMode="gray">
          <a:xfrm>
            <a:off x="7986713" y="2813050"/>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7E553E4D-0C6A-4ECE-BCBB-6B2E53E46962}" type="datetime'''''''''''''''''''''''''''''''''0'''''''''''''''',''5''''''0'">
              <a:rPr lang="ru-RU" altLang="en-US" sz="1400" smtClean="0">
                <a:latin typeface="+mn-lt"/>
                <a:sym typeface="+mn-lt"/>
              </a:rPr>
              <a:pPr marL="0" lvl="1" indent="0" algn="r">
                <a:spcBef>
                  <a:spcPct val="0"/>
                </a:spcBef>
                <a:spcAft>
                  <a:spcPct val="0"/>
                </a:spcAft>
                <a:buNone/>
              </a:pPr>
              <a:t>0,50</a:t>
            </a:fld>
            <a:endParaRPr lang="ru-RU" sz="1400" dirty="0">
              <a:latin typeface="+mn-lt"/>
              <a:sym typeface="+mn-lt"/>
            </a:endParaRPr>
          </a:p>
        </p:txBody>
      </p:sp>
      <p:sp>
        <p:nvSpPr>
          <p:cNvPr id="60" name="Text Placeholder 2">
            <a:extLst>
              <a:ext uri="{FF2B5EF4-FFF2-40B4-BE49-F238E27FC236}">
                <a16:creationId xmlns:a16="http://schemas.microsoft.com/office/drawing/2014/main" id="{AB1A8C1D-B076-4BF9-B4B8-9A5C65877731}"/>
              </a:ext>
            </a:extLst>
          </p:cNvPr>
          <p:cNvSpPr>
            <a:spLocks noGrp="1"/>
          </p:cNvSpPr>
          <p:nvPr>
            <p:custDataLst>
              <p:tags r:id="rId19"/>
            </p:custDataLst>
          </p:nvPr>
        </p:nvSpPr>
        <p:spPr bwMode="gray">
          <a:xfrm>
            <a:off x="7986714" y="3484563"/>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894167EF-7943-472C-9040-A2CEA637513A}" type="datetime'''''''''''''''''''0'''''',''''''''''''''''''''''4''''''6'">
              <a:rPr lang="ru-RU" altLang="en-US" sz="1400" smtClean="0">
                <a:latin typeface="+mn-lt"/>
                <a:sym typeface="+mn-lt"/>
              </a:rPr>
              <a:pPr marL="0" lvl="1" indent="0" algn="r">
                <a:spcBef>
                  <a:spcPct val="0"/>
                </a:spcBef>
                <a:spcAft>
                  <a:spcPct val="0"/>
                </a:spcAft>
                <a:buNone/>
              </a:pPr>
              <a:t>0,46</a:t>
            </a:fld>
            <a:endParaRPr lang="ru-RU" sz="1400" dirty="0">
              <a:latin typeface="+mn-lt"/>
              <a:sym typeface="+mn-lt"/>
            </a:endParaRPr>
          </a:p>
        </p:txBody>
      </p:sp>
      <p:sp>
        <p:nvSpPr>
          <p:cNvPr id="65" name="Text Placeholder 2">
            <a:extLst>
              <a:ext uri="{FF2B5EF4-FFF2-40B4-BE49-F238E27FC236}">
                <a16:creationId xmlns:a16="http://schemas.microsoft.com/office/drawing/2014/main" id="{FB9D76AD-60A1-4A00-A148-3D59B9B4267F}"/>
              </a:ext>
            </a:extLst>
          </p:cNvPr>
          <p:cNvSpPr>
            <a:spLocks noGrp="1"/>
          </p:cNvSpPr>
          <p:nvPr>
            <p:custDataLst>
              <p:tags r:id="rId20"/>
            </p:custDataLst>
          </p:nvPr>
        </p:nvSpPr>
        <p:spPr bwMode="gray">
          <a:xfrm>
            <a:off x="7986714" y="2476500"/>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3BE45CE1-3D36-408A-8DA9-97E1A97BDE0A}" type="datetime'0'''''''''''',''''''''5''''''''''''''''''''''''''''''''2'''">
              <a:rPr lang="ru-RU" altLang="en-US" sz="1400" smtClean="0">
                <a:latin typeface="+mn-lt"/>
                <a:sym typeface="+mn-lt"/>
              </a:rPr>
              <a:pPr marL="0" lvl="1" indent="0" algn="r">
                <a:spcBef>
                  <a:spcPct val="0"/>
                </a:spcBef>
                <a:spcAft>
                  <a:spcPct val="0"/>
                </a:spcAft>
                <a:buNone/>
              </a:pPr>
              <a:t>0,52</a:t>
            </a:fld>
            <a:endParaRPr lang="ru-RU" sz="1400" dirty="0">
              <a:latin typeface="+mn-lt"/>
              <a:sym typeface="+mn-lt"/>
            </a:endParaRPr>
          </a:p>
        </p:txBody>
      </p:sp>
      <p:sp>
        <p:nvSpPr>
          <p:cNvPr id="92" name="Text Placeholder 2">
            <a:extLst>
              <a:ext uri="{FF2B5EF4-FFF2-40B4-BE49-F238E27FC236}">
                <a16:creationId xmlns:a16="http://schemas.microsoft.com/office/drawing/2014/main" id="{31FF6A72-BCF7-491A-BCC9-11BA50080692}"/>
              </a:ext>
            </a:extLst>
          </p:cNvPr>
          <p:cNvSpPr>
            <a:spLocks noGrp="1"/>
          </p:cNvSpPr>
          <p:nvPr>
            <p:custDataLst>
              <p:tags r:id="rId21"/>
            </p:custDataLst>
          </p:nvPr>
        </p:nvSpPr>
        <p:spPr bwMode="gray">
          <a:xfrm>
            <a:off x="7986714" y="4494213"/>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3DD11B3A-952F-4C53-8316-84B9A0FCB97E}" type="datetime'''''''''0'''''''''',''''''4''''''''''''''''''''''''''0'''">
              <a:rPr lang="ru-RU" altLang="en-US" sz="1400" smtClean="0">
                <a:latin typeface="+mn-lt"/>
                <a:sym typeface="+mn-lt"/>
              </a:rPr>
              <a:pPr marL="0" lvl="1" indent="0" algn="r">
                <a:spcBef>
                  <a:spcPct val="0"/>
                </a:spcBef>
                <a:spcAft>
                  <a:spcPct val="0"/>
                </a:spcAft>
                <a:buNone/>
              </a:pPr>
              <a:t>0,40</a:t>
            </a:fld>
            <a:endParaRPr lang="ru-RU" sz="1400" dirty="0">
              <a:latin typeface="+mn-lt"/>
              <a:sym typeface="+mn-lt"/>
            </a:endParaRPr>
          </a:p>
        </p:txBody>
      </p:sp>
      <p:sp>
        <p:nvSpPr>
          <p:cNvPr id="93" name="Text Placeholder 2">
            <a:extLst>
              <a:ext uri="{FF2B5EF4-FFF2-40B4-BE49-F238E27FC236}">
                <a16:creationId xmlns:a16="http://schemas.microsoft.com/office/drawing/2014/main" id="{1722A22A-3FFD-42DA-87FA-7D9DE8E2B336}"/>
              </a:ext>
            </a:extLst>
          </p:cNvPr>
          <p:cNvSpPr>
            <a:spLocks noGrp="1"/>
          </p:cNvSpPr>
          <p:nvPr>
            <p:custDataLst>
              <p:tags r:id="rId22"/>
            </p:custDataLst>
          </p:nvPr>
        </p:nvSpPr>
        <p:spPr bwMode="gray">
          <a:xfrm>
            <a:off x="7986714" y="4157663"/>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BD3B7265-20B2-4EB5-A489-524F0EB60AAA}" type="datetime'0'''',''''4''2'''''''">
              <a:rPr lang="ru-RU" altLang="en-US" sz="1400" smtClean="0">
                <a:latin typeface="+mn-lt"/>
                <a:sym typeface="+mn-lt"/>
              </a:rPr>
              <a:pPr marL="0" lvl="1" indent="0" algn="r">
                <a:spcBef>
                  <a:spcPct val="0"/>
                </a:spcBef>
                <a:spcAft>
                  <a:spcPct val="0"/>
                </a:spcAft>
                <a:buNone/>
              </a:pPr>
              <a:t>0,42</a:t>
            </a:fld>
            <a:endParaRPr lang="ru-RU" sz="1400" dirty="0">
              <a:latin typeface="+mn-lt"/>
              <a:sym typeface="+mn-lt"/>
            </a:endParaRPr>
          </a:p>
        </p:txBody>
      </p:sp>
      <p:sp>
        <p:nvSpPr>
          <p:cNvPr id="91" name="Text Placeholder 2">
            <a:extLst>
              <a:ext uri="{FF2B5EF4-FFF2-40B4-BE49-F238E27FC236}">
                <a16:creationId xmlns:a16="http://schemas.microsoft.com/office/drawing/2014/main" id="{0C763C8F-62BF-47C5-8505-0AF5B3FCAD5B}"/>
              </a:ext>
            </a:extLst>
          </p:cNvPr>
          <p:cNvSpPr>
            <a:spLocks noGrp="1"/>
          </p:cNvSpPr>
          <p:nvPr>
            <p:custDataLst>
              <p:tags r:id="rId23"/>
            </p:custDataLst>
          </p:nvPr>
        </p:nvSpPr>
        <p:spPr bwMode="gray">
          <a:xfrm>
            <a:off x="7986714" y="5232400"/>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F5C02DA0-2358-44CA-A1AA-35E24442C553}" type="datetime'''''''''0'''''''''''''''''''''''''''''''',''0''''''2'''">
              <a:rPr lang="ru-RU" altLang="en-US" sz="1400" smtClean="0">
                <a:latin typeface="+mn-lt"/>
                <a:sym typeface="+mn-lt"/>
              </a:rPr>
              <a:pPr marL="0" lvl="1" indent="0" algn="r">
                <a:spcBef>
                  <a:spcPct val="0"/>
                </a:spcBef>
                <a:spcAft>
                  <a:spcPct val="0"/>
                </a:spcAft>
                <a:buNone/>
              </a:pPr>
              <a:t>0,02</a:t>
            </a:fld>
            <a:endParaRPr lang="ru-RU" sz="1400" dirty="0">
              <a:latin typeface="+mn-lt"/>
              <a:sym typeface="+mn-lt"/>
            </a:endParaRPr>
          </a:p>
        </p:txBody>
      </p:sp>
      <p:sp>
        <p:nvSpPr>
          <p:cNvPr id="62" name="Text Placeholder 2">
            <a:extLst>
              <a:ext uri="{FF2B5EF4-FFF2-40B4-BE49-F238E27FC236}">
                <a16:creationId xmlns:a16="http://schemas.microsoft.com/office/drawing/2014/main" id="{4E31E3EE-1D29-4537-A06D-61F234C244C2}"/>
              </a:ext>
            </a:extLst>
          </p:cNvPr>
          <p:cNvSpPr>
            <a:spLocks noGrp="1"/>
          </p:cNvSpPr>
          <p:nvPr>
            <p:custDataLst>
              <p:tags r:id="rId24"/>
            </p:custDataLst>
          </p:nvPr>
        </p:nvSpPr>
        <p:spPr bwMode="gray">
          <a:xfrm>
            <a:off x="7986714" y="3148013"/>
            <a:ext cx="333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924FC703-AE4B-4327-B894-76310FB533D0}" type="datetime'0'',''''''4''''''''''''''''''''''''''''''8'''''''''''">
              <a:rPr lang="ru-RU" altLang="en-US" sz="1400" smtClean="0">
                <a:latin typeface="+mn-lt"/>
                <a:sym typeface="+mn-lt"/>
              </a:rPr>
              <a:pPr marL="0" lvl="1" indent="0" algn="r">
                <a:spcBef>
                  <a:spcPct val="0"/>
                </a:spcBef>
                <a:spcAft>
                  <a:spcPct val="0"/>
                </a:spcAft>
                <a:buNone/>
              </a:pPr>
              <a:t>0,48</a:t>
            </a:fld>
            <a:endParaRPr lang="ru-RU" sz="1400" dirty="0">
              <a:latin typeface="+mn-lt"/>
              <a:sym typeface="+mn-lt"/>
            </a:endParaRPr>
          </a:p>
        </p:txBody>
      </p:sp>
      <p:sp useBgFill="1">
        <p:nvSpPr>
          <p:cNvPr id="70" name="Freeform: Shape 69">
            <a:extLst>
              <a:ext uri="{FF2B5EF4-FFF2-40B4-BE49-F238E27FC236}">
                <a16:creationId xmlns:a16="http://schemas.microsoft.com/office/drawing/2014/main" id="{D2D9A460-1AFB-4605-B9FF-A6F838FEC79F}"/>
              </a:ext>
            </a:extLst>
          </p:cNvPr>
          <p:cNvSpPr/>
          <p:nvPr>
            <p:custDataLst>
              <p:tags r:id="rId25"/>
            </p:custDataLst>
          </p:nvPr>
        </p:nvSpPr>
        <p:spPr bwMode="auto">
          <a:xfrm>
            <a:off x="8423275" y="4827588"/>
            <a:ext cx="146051" cy="96838"/>
          </a:xfrm>
          <a:custGeom>
            <a:avLst/>
            <a:gdLst/>
            <a:ahLst/>
            <a:cxnLst/>
            <a:rect l="0" t="0" r="0" b="0"/>
            <a:pathLst>
              <a:path w="146051" h="96838">
                <a:moveTo>
                  <a:pt x="0" y="39687"/>
                </a:moveTo>
                <a:lnTo>
                  <a:pt x="146050" y="0"/>
                </a:lnTo>
                <a:lnTo>
                  <a:pt x="146050" y="57150"/>
                </a:lnTo>
                <a:lnTo>
                  <a:pt x="0" y="9683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76" name="Freeform: Shape 75">
            <a:extLst>
              <a:ext uri="{FF2B5EF4-FFF2-40B4-BE49-F238E27FC236}">
                <a16:creationId xmlns:a16="http://schemas.microsoft.com/office/drawing/2014/main" id="{89A7299E-7226-4F10-A7C5-69885C0AB3A0}"/>
              </a:ext>
            </a:extLst>
          </p:cNvPr>
          <p:cNvSpPr/>
          <p:nvPr>
            <p:custDataLst>
              <p:tags r:id="rId26"/>
            </p:custDataLst>
          </p:nvPr>
        </p:nvSpPr>
        <p:spPr bwMode="auto">
          <a:xfrm>
            <a:off x="9675813" y="4757738"/>
            <a:ext cx="668338" cy="236538"/>
          </a:xfrm>
          <a:custGeom>
            <a:avLst/>
            <a:gdLst/>
            <a:ahLst/>
            <a:cxnLst/>
            <a:rect l="0" t="0" r="0" b="0"/>
            <a:pathLst>
              <a:path w="668338" h="236538">
                <a:moveTo>
                  <a:pt x="0" y="179387"/>
                </a:moveTo>
                <a:lnTo>
                  <a:pt x="668337" y="0"/>
                </a:lnTo>
                <a:lnTo>
                  <a:pt x="668337" y="57150"/>
                </a:lnTo>
                <a:lnTo>
                  <a:pt x="0" y="23653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useBgFill="1">
        <p:nvSpPr>
          <p:cNvPr id="73" name="Freeform: Shape 72">
            <a:extLst>
              <a:ext uri="{FF2B5EF4-FFF2-40B4-BE49-F238E27FC236}">
                <a16:creationId xmlns:a16="http://schemas.microsoft.com/office/drawing/2014/main" id="{EA201267-F500-4406-BA06-D2604D207881}"/>
              </a:ext>
            </a:extLst>
          </p:cNvPr>
          <p:cNvSpPr/>
          <p:nvPr>
            <p:custDataLst>
              <p:tags r:id="rId27"/>
            </p:custDataLst>
          </p:nvPr>
        </p:nvSpPr>
        <p:spPr bwMode="auto">
          <a:xfrm>
            <a:off x="8666163" y="4756150"/>
            <a:ext cx="669926" cy="238125"/>
          </a:xfrm>
          <a:custGeom>
            <a:avLst/>
            <a:gdLst/>
            <a:ahLst/>
            <a:cxnLst/>
            <a:rect l="0" t="0" r="0" b="0"/>
            <a:pathLst>
              <a:path w="669926" h="238126">
                <a:moveTo>
                  <a:pt x="0" y="180975"/>
                </a:moveTo>
                <a:lnTo>
                  <a:pt x="669925" y="0"/>
                </a:lnTo>
                <a:lnTo>
                  <a:pt x="669925" y="57150"/>
                </a:lnTo>
                <a:lnTo>
                  <a:pt x="0" y="238125"/>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Freeform: Shape 70">
            <a:extLst>
              <a:ext uri="{FF2B5EF4-FFF2-40B4-BE49-F238E27FC236}">
                <a16:creationId xmlns:a16="http://schemas.microsoft.com/office/drawing/2014/main" id="{6E0F6F55-59EF-42B3-9505-8EEEED946B46}"/>
              </a:ext>
            </a:extLst>
          </p:cNvPr>
          <p:cNvSpPr/>
          <p:nvPr>
            <p:custDataLst>
              <p:tags r:id="rId28"/>
            </p:custDataLst>
          </p:nvPr>
        </p:nvSpPr>
        <p:spPr bwMode="auto">
          <a:xfrm>
            <a:off x="8666163" y="4756150"/>
            <a:ext cx="669926" cy="180975"/>
          </a:xfrm>
          <a:custGeom>
            <a:avLst/>
            <a:gdLst/>
            <a:ahLst/>
            <a:cxnLst/>
            <a:rect l="0" t="0" r="0" b="0"/>
            <a:pathLst>
              <a:path w="669926" h="180976">
                <a:moveTo>
                  <a:pt x="0" y="180975"/>
                </a:moveTo>
                <a:lnTo>
                  <a:pt x="669925"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8" name="Freeform: Shape 67">
            <a:extLst>
              <a:ext uri="{FF2B5EF4-FFF2-40B4-BE49-F238E27FC236}">
                <a16:creationId xmlns:a16="http://schemas.microsoft.com/office/drawing/2014/main" id="{4D0FF398-0556-4CB1-A7A7-A780BAC779A7}"/>
              </a:ext>
            </a:extLst>
          </p:cNvPr>
          <p:cNvSpPr/>
          <p:nvPr>
            <p:custDataLst>
              <p:tags r:id="rId29"/>
            </p:custDataLst>
          </p:nvPr>
        </p:nvSpPr>
        <p:spPr bwMode="auto">
          <a:xfrm>
            <a:off x="8423275" y="48275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9" name="Freeform: Shape 68">
            <a:extLst>
              <a:ext uri="{FF2B5EF4-FFF2-40B4-BE49-F238E27FC236}">
                <a16:creationId xmlns:a16="http://schemas.microsoft.com/office/drawing/2014/main" id="{996CA2F6-1437-4739-A973-DD665B0C664F}"/>
              </a:ext>
            </a:extLst>
          </p:cNvPr>
          <p:cNvSpPr/>
          <p:nvPr>
            <p:custDataLst>
              <p:tags r:id="rId30"/>
            </p:custDataLst>
          </p:nvPr>
        </p:nvSpPr>
        <p:spPr bwMode="auto">
          <a:xfrm>
            <a:off x="8423275" y="48847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Freeform: Shape 71">
            <a:extLst>
              <a:ext uri="{FF2B5EF4-FFF2-40B4-BE49-F238E27FC236}">
                <a16:creationId xmlns:a16="http://schemas.microsoft.com/office/drawing/2014/main" id="{B281C0C0-FE5B-4E72-8C93-6C2AE7CFF0F9}"/>
              </a:ext>
            </a:extLst>
          </p:cNvPr>
          <p:cNvSpPr/>
          <p:nvPr>
            <p:custDataLst>
              <p:tags r:id="rId31"/>
            </p:custDataLst>
          </p:nvPr>
        </p:nvSpPr>
        <p:spPr bwMode="auto">
          <a:xfrm>
            <a:off x="8666163" y="4813300"/>
            <a:ext cx="669926" cy="180975"/>
          </a:xfrm>
          <a:custGeom>
            <a:avLst/>
            <a:gdLst/>
            <a:ahLst/>
            <a:cxnLst/>
            <a:rect l="0" t="0" r="0" b="0"/>
            <a:pathLst>
              <a:path w="669926" h="180976">
                <a:moveTo>
                  <a:pt x="0" y="180975"/>
                </a:moveTo>
                <a:lnTo>
                  <a:pt x="669925"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5" name="Freeform: Shape 74">
            <a:extLst>
              <a:ext uri="{FF2B5EF4-FFF2-40B4-BE49-F238E27FC236}">
                <a16:creationId xmlns:a16="http://schemas.microsoft.com/office/drawing/2014/main" id="{98B8FBBD-9810-4CA2-A3F8-4B8EEA8C111A}"/>
              </a:ext>
            </a:extLst>
          </p:cNvPr>
          <p:cNvSpPr/>
          <p:nvPr>
            <p:custDataLst>
              <p:tags r:id="rId32"/>
            </p:custDataLst>
          </p:nvPr>
        </p:nvSpPr>
        <p:spPr bwMode="auto">
          <a:xfrm>
            <a:off x="9675813" y="4814888"/>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4" name="Freeform: Shape 73">
            <a:extLst>
              <a:ext uri="{FF2B5EF4-FFF2-40B4-BE49-F238E27FC236}">
                <a16:creationId xmlns:a16="http://schemas.microsoft.com/office/drawing/2014/main" id="{5D7854CE-546E-4A2A-AD80-C0B53CDD87BE}"/>
              </a:ext>
            </a:extLst>
          </p:cNvPr>
          <p:cNvSpPr/>
          <p:nvPr>
            <p:custDataLst>
              <p:tags r:id="rId33"/>
            </p:custDataLst>
          </p:nvPr>
        </p:nvSpPr>
        <p:spPr bwMode="auto">
          <a:xfrm>
            <a:off x="9675813" y="4757738"/>
            <a:ext cx="668338" cy="179388"/>
          </a:xfrm>
          <a:custGeom>
            <a:avLst/>
            <a:gdLst/>
            <a:ahLst/>
            <a:cxnLst/>
            <a:rect l="0" t="0" r="0" b="0"/>
            <a:pathLst>
              <a:path w="668338" h="179388">
                <a:moveTo>
                  <a:pt x="0" y="179387"/>
                </a:moveTo>
                <a:lnTo>
                  <a:pt x="668337"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53" name="Straight Connector 52">
            <a:extLst>
              <a:ext uri="{FF2B5EF4-FFF2-40B4-BE49-F238E27FC236}">
                <a16:creationId xmlns:a16="http://schemas.microsoft.com/office/drawing/2014/main" id="{EA9B31B9-0757-4D7A-A523-C9F4F86C8B89}"/>
              </a:ext>
            </a:extLst>
          </p:cNvPr>
          <p:cNvCxnSpPr/>
          <p:nvPr>
            <p:custDataLst>
              <p:tags r:id="rId34"/>
            </p:custDataLst>
          </p:nvPr>
        </p:nvCxnSpPr>
        <p:spPr bwMode="auto">
          <a:xfrm>
            <a:off x="10514013" y="2232025"/>
            <a:ext cx="0" cy="1855788"/>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8F22D6E-7E00-4A77-BAF3-53C8C0EBA0E5}"/>
              </a:ext>
            </a:extLst>
          </p:cNvPr>
          <p:cNvCxnSpPr/>
          <p:nvPr>
            <p:custDataLst>
              <p:tags r:id="rId35"/>
            </p:custDataLst>
          </p:nvPr>
        </p:nvCxnSpPr>
        <p:spPr bwMode="auto">
          <a:xfrm>
            <a:off x="10291763" y="4084638"/>
            <a:ext cx="265113"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7DA8D7-B604-4736-B6E8-AB79227BE151}"/>
              </a:ext>
            </a:extLst>
          </p:cNvPr>
          <p:cNvCxnSpPr/>
          <p:nvPr>
            <p:custDataLst>
              <p:tags r:id="rId36"/>
            </p:custDataLst>
          </p:nvPr>
        </p:nvCxnSpPr>
        <p:spPr bwMode="auto">
          <a:xfrm>
            <a:off x="9283700" y="2235200"/>
            <a:ext cx="1273175" cy="0"/>
          </a:xfrm>
          <a:prstGeom prst="line">
            <a:avLst/>
          </a:prstGeom>
          <a:ln w="6350"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0ED9A3-B331-4476-B01A-E5D0B4D7E5AB}"/>
              </a:ext>
            </a:extLst>
          </p:cNvPr>
          <p:cNvCxnSpPr/>
          <p:nvPr>
            <p:custDataLst>
              <p:tags r:id="rId37"/>
            </p:custDataLst>
          </p:nvPr>
        </p:nvCxnSpPr>
        <p:spPr bwMode="auto">
          <a:xfrm>
            <a:off x="10009188" y="1903413"/>
            <a:ext cx="0" cy="192563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FFA5B1A-BD67-4102-AFDE-EAE33D6844DF}"/>
              </a:ext>
            </a:extLst>
          </p:cNvPr>
          <p:cNvCxnSpPr/>
          <p:nvPr>
            <p:custDataLst>
              <p:tags r:id="rId38"/>
            </p:custDataLst>
          </p:nvPr>
        </p:nvCxnSpPr>
        <p:spPr bwMode="auto">
          <a:xfrm>
            <a:off x="9001125" y="1903413"/>
            <a:ext cx="1008063"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C11BCA-809D-4CF9-8122-FCF54CE0ED3F}"/>
              </a:ext>
            </a:extLst>
          </p:cNvPr>
          <p:cNvCxnSpPr/>
          <p:nvPr>
            <p:custDataLst>
              <p:tags r:id="rId39"/>
            </p:custDataLst>
          </p:nvPr>
        </p:nvCxnSpPr>
        <p:spPr bwMode="auto">
          <a:xfrm flipV="1">
            <a:off x="9001125" y="1903413"/>
            <a:ext cx="0" cy="7620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8C4016E-8EEB-42C8-8A8F-EEBFDBD75195}"/>
              </a:ext>
            </a:extLst>
          </p:cNvPr>
          <p:cNvSpPr>
            <a:spLocks noGrp="1"/>
          </p:cNvSpPr>
          <p:nvPr>
            <p:custDataLst>
              <p:tags r:id="rId40"/>
            </p:custDataLst>
          </p:nvPr>
        </p:nvSpPr>
        <p:spPr bwMode="auto">
          <a:xfrm>
            <a:off x="9640888" y="5722938"/>
            <a:ext cx="7381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r>
              <a:rPr lang="ru-RU" sz="1400" dirty="0"/>
              <a:t>IDeg-100</a:t>
            </a:r>
            <a:endParaRPr lang="ru-RU" sz="1400" dirty="0">
              <a:latin typeface="+mn-lt"/>
              <a:sym typeface="+mn-lt"/>
            </a:endParaRPr>
          </a:p>
        </p:txBody>
      </p:sp>
      <p:sp>
        <p:nvSpPr>
          <p:cNvPr id="18" name="Text Placeholder 2">
            <a:extLst>
              <a:ext uri="{FF2B5EF4-FFF2-40B4-BE49-F238E27FC236}">
                <a16:creationId xmlns:a16="http://schemas.microsoft.com/office/drawing/2014/main" id="{1CEA28D3-A21C-4105-94EA-5CA2C091C617}"/>
              </a:ext>
            </a:extLst>
          </p:cNvPr>
          <p:cNvSpPr>
            <a:spLocks noGrp="1"/>
          </p:cNvSpPr>
          <p:nvPr>
            <p:custDataLst>
              <p:tags r:id="rId41"/>
            </p:custDataLst>
          </p:nvPr>
        </p:nvSpPr>
        <p:spPr bwMode="gray">
          <a:xfrm>
            <a:off x="9817100" y="3867150"/>
            <a:ext cx="384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B3F8D581-08A0-4962-B11B-62B60B273550}" type="datetime'''''''''''''''''0'''''''''',''''''''''''''''''''''4''''''''3'">
              <a:rPr lang="ru-RU" altLang="en-US" sz="1400" smtClean="0">
                <a:latin typeface="+mn-lt"/>
                <a:sym typeface="+mn-lt"/>
              </a:rPr>
              <a:pPr marL="0" lvl="1" indent="0" algn="ctr">
                <a:spcBef>
                  <a:spcPct val="0"/>
                </a:spcBef>
                <a:spcAft>
                  <a:spcPct val="0"/>
                </a:spcAft>
                <a:buNone/>
              </a:pPr>
              <a:t>0,43</a:t>
            </a:fld>
            <a:endParaRPr lang="ru-RU" sz="1400" dirty="0">
              <a:latin typeface="+mn-lt"/>
              <a:sym typeface="+mn-lt"/>
            </a:endParaRPr>
          </a:p>
        </p:txBody>
      </p:sp>
      <p:sp>
        <p:nvSpPr>
          <p:cNvPr id="16" name="Text Placeholder 2">
            <a:extLst>
              <a:ext uri="{FF2B5EF4-FFF2-40B4-BE49-F238E27FC236}">
                <a16:creationId xmlns:a16="http://schemas.microsoft.com/office/drawing/2014/main" id="{5F427ECF-E40E-44E7-A994-6CE891BB4E10}"/>
              </a:ext>
            </a:extLst>
          </p:cNvPr>
          <p:cNvSpPr>
            <a:spLocks noGrp="1"/>
          </p:cNvSpPr>
          <p:nvPr>
            <p:custDataLst>
              <p:tags r:id="rId42"/>
            </p:custDataLst>
          </p:nvPr>
        </p:nvSpPr>
        <p:spPr bwMode="gray">
          <a:xfrm>
            <a:off x="8809038" y="2017713"/>
            <a:ext cx="384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6E66BE94-4FE3-4062-B5B2-BF6C1F5FA38E}" type="datetime'''''0'''''''''''',''5''4'''''''''''">
              <a:rPr lang="ru-RU" altLang="en-US" sz="1400" smtClean="0"/>
              <a:pPr marL="0" lvl="1" indent="0" algn="ctr">
                <a:spcBef>
                  <a:spcPct val="0"/>
                </a:spcBef>
                <a:spcAft>
                  <a:spcPct val="0"/>
                </a:spcAft>
                <a:buNone/>
              </a:pPr>
              <a:t>0,54</a:t>
            </a:fld>
            <a:endParaRPr lang="ru-RU" sz="1400" dirty="0">
              <a:latin typeface="+mn-lt"/>
              <a:sym typeface="+mn-lt"/>
            </a:endParaRPr>
          </a:p>
        </p:txBody>
      </p:sp>
      <p:sp>
        <p:nvSpPr>
          <p:cNvPr id="7" name="Text Placeholder 2">
            <a:extLst>
              <a:ext uri="{FF2B5EF4-FFF2-40B4-BE49-F238E27FC236}">
                <a16:creationId xmlns:a16="http://schemas.microsoft.com/office/drawing/2014/main" id="{9B9A6F8A-853E-4465-B268-5A04B6CFCBF6}"/>
              </a:ext>
            </a:extLst>
          </p:cNvPr>
          <p:cNvSpPr>
            <a:spLocks noGrp="1"/>
          </p:cNvSpPr>
          <p:nvPr>
            <p:custDataLst>
              <p:tags r:id="rId43"/>
            </p:custDataLst>
          </p:nvPr>
        </p:nvSpPr>
        <p:spPr bwMode="auto">
          <a:xfrm>
            <a:off x="8682038" y="5722938"/>
            <a:ext cx="6397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r>
              <a:rPr lang="ru-RU" sz="1400" dirty="0"/>
              <a:t>Gla-300</a:t>
            </a:r>
            <a:endParaRPr lang="ru-RU" sz="1400" dirty="0">
              <a:latin typeface="+mn-lt"/>
              <a:sym typeface="+mn-lt"/>
            </a:endParaRPr>
          </a:p>
        </p:txBody>
      </p:sp>
      <p:sp>
        <p:nvSpPr>
          <p:cNvPr id="34" name="Text Placeholder 2">
            <a:extLst>
              <a:ext uri="{FF2B5EF4-FFF2-40B4-BE49-F238E27FC236}">
                <a16:creationId xmlns:a16="http://schemas.microsoft.com/office/drawing/2014/main" id="{667B0675-F058-4AEA-864C-AFA8BFAB2DF2}"/>
              </a:ext>
            </a:extLst>
          </p:cNvPr>
          <p:cNvSpPr>
            <a:spLocks noGrp="1"/>
          </p:cNvSpPr>
          <p:nvPr>
            <p:custDataLst>
              <p:tags r:id="rId44"/>
            </p:custDataLst>
          </p:nvPr>
        </p:nvSpPr>
        <p:spPr bwMode="auto">
          <a:xfrm>
            <a:off x="7986713" y="1804988"/>
            <a:ext cx="4460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spcBef>
                <a:spcPct val="0"/>
              </a:spcBef>
              <a:spcAft>
                <a:spcPct val="0"/>
              </a:spcAft>
              <a:buNone/>
            </a:pPr>
            <a:r>
              <a:rPr lang="ru-RU" altLang="en-US" sz="1400" dirty="0" err="1">
                <a:latin typeface="+mn-lt"/>
                <a:sym typeface="+mn-lt"/>
              </a:rPr>
              <a:t>Ед</a:t>
            </a:r>
            <a:r>
              <a:rPr lang="ru-RU" altLang="en-US" sz="1400" dirty="0">
                <a:latin typeface="+mn-lt"/>
                <a:sym typeface="+mn-lt"/>
              </a:rPr>
              <a:t>/кг</a:t>
            </a:r>
            <a:endParaRPr lang="ru-RU" sz="1400" dirty="0">
              <a:latin typeface="+mn-lt"/>
              <a:sym typeface="+mn-lt"/>
            </a:endParaRPr>
          </a:p>
        </p:txBody>
      </p:sp>
      <p:sp>
        <p:nvSpPr>
          <p:cNvPr id="50" name="Text Placeholder 2">
            <a:extLst>
              <a:ext uri="{FF2B5EF4-FFF2-40B4-BE49-F238E27FC236}">
                <a16:creationId xmlns:a16="http://schemas.microsoft.com/office/drawing/2014/main" id="{227B2588-7FDD-47D2-998A-053071375ADD}"/>
              </a:ext>
            </a:extLst>
          </p:cNvPr>
          <p:cNvSpPr>
            <a:spLocks noGrp="1"/>
          </p:cNvSpPr>
          <p:nvPr>
            <p:custDataLst>
              <p:tags r:id="rId45"/>
            </p:custDataLst>
          </p:nvPr>
        </p:nvSpPr>
        <p:spPr bwMode="auto">
          <a:xfrm>
            <a:off x="10207625" y="2979738"/>
            <a:ext cx="614363"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6361C941-B96A-48C2-AE0B-49F64C975EAB}" type="datetime'''-0'''''''''''''''''''''''''''',1''''''''''''''''1'">
              <a:rPr lang="ru-RU" altLang="en-US" sz="1400" b="1" smtClean="0"/>
              <a:pPr marL="0" lvl="1" indent="0" algn="ctr">
                <a:spcBef>
                  <a:spcPct val="0"/>
                </a:spcBef>
                <a:spcAft>
                  <a:spcPct val="0"/>
                </a:spcAft>
                <a:buNone/>
              </a:pPr>
              <a:t>-0,11</a:t>
            </a:fld>
            <a:endParaRPr lang="ru-RU" sz="1400" b="1" dirty="0">
              <a:latin typeface="+mn-lt"/>
              <a:sym typeface="+mn-lt"/>
            </a:endParaRPr>
          </a:p>
        </p:txBody>
      </p:sp>
      <p:sp>
        <p:nvSpPr>
          <p:cNvPr id="45" name="Text Placeholder 2">
            <a:extLst>
              <a:ext uri="{FF2B5EF4-FFF2-40B4-BE49-F238E27FC236}">
                <a16:creationId xmlns:a16="http://schemas.microsoft.com/office/drawing/2014/main" id="{56A5F017-EA3B-46CF-88B2-344F1CA9CCD3}"/>
              </a:ext>
            </a:extLst>
          </p:cNvPr>
          <p:cNvSpPr>
            <a:spLocks noGrp="1"/>
          </p:cNvSpPr>
          <p:nvPr>
            <p:custDataLst>
              <p:tags r:id="rId46"/>
            </p:custDataLst>
          </p:nvPr>
        </p:nvSpPr>
        <p:spPr bwMode="auto">
          <a:xfrm>
            <a:off x="9196388" y="1766888"/>
            <a:ext cx="6159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A4CFF2DE-55EA-48C2-9473-AB9A347DBC88}" type="datetime'''''''''''''-''2''''''''''''''''''''''''''''''0''%'''">
              <a:rPr lang="ru-RU" altLang="en-US" sz="1400" b="1" smtClean="0">
                <a:latin typeface="+mn-lt"/>
                <a:sym typeface="+mn-lt"/>
              </a:rPr>
              <a:pPr marL="0" lvl="1" indent="0" algn="ctr">
                <a:spcBef>
                  <a:spcPct val="0"/>
                </a:spcBef>
                <a:spcAft>
                  <a:spcPct val="0"/>
                </a:spcAft>
                <a:buNone/>
              </a:pPr>
              <a:t>-20%</a:t>
            </a:fld>
            <a:endParaRPr lang="ru-RU" sz="1400" b="1" dirty="0">
              <a:latin typeface="+mn-lt"/>
              <a:sym typeface="+mn-lt"/>
            </a:endParaRPr>
          </a:p>
        </p:txBody>
      </p:sp>
      <p:sp>
        <p:nvSpPr>
          <p:cNvPr id="99" name="TextBox 98">
            <a:extLst>
              <a:ext uri="{FF2B5EF4-FFF2-40B4-BE49-F238E27FC236}">
                <a16:creationId xmlns:a16="http://schemas.microsoft.com/office/drawing/2014/main" id="{9A9126A3-1D69-4617-BAF9-30D839638FA4}"/>
              </a:ext>
            </a:extLst>
          </p:cNvPr>
          <p:cNvSpPr txBox="1"/>
          <p:nvPr/>
        </p:nvSpPr>
        <p:spPr>
          <a:xfrm>
            <a:off x="8184130" y="965186"/>
            <a:ext cx="2640466" cy="369332"/>
          </a:xfrm>
          <a:prstGeom prst="rect">
            <a:avLst/>
          </a:prstGeom>
          <a:noFill/>
        </p:spPr>
        <p:txBody>
          <a:bodyPr wrap="none" rtlCol="0">
            <a:spAutoFit/>
          </a:bodyPr>
          <a:lstStyle/>
          <a:p>
            <a:r>
              <a:rPr lang="ru-RU" dirty="0"/>
              <a:t>Дозировки препаратов</a:t>
            </a:r>
          </a:p>
        </p:txBody>
      </p:sp>
    </p:spTree>
    <p:extLst>
      <p:ext uri="{BB962C8B-B14F-4D97-AF65-F5344CB8AC3E}">
        <p14:creationId xmlns:p14="http://schemas.microsoft.com/office/powerpoint/2010/main" val="236780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8908550-F4FC-4F44-AD10-BFD6B90D7561}"/>
              </a:ext>
            </a:extLst>
          </p:cNvPr>
          <p:cNvGraphicFramePr>
            <a:graphicFrameLocks noChangeAspect="1"/>
          </p:cNvGraphicFramePr>
          <p:nvPr>
            <p:custDataLst>
              <p:tags r:id="rId2"/>
            </p:custDataLst>
            <p:extLst>
              <p:ext uri="{D42A27DB-BD31-4B8C-83A1-F6EECF244321}">
                <p14:modId xmlns:p14="http://schemas.microsoft.com/office/powerpoint/2010/main" val="342613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48" imgW="362" imgH="362" progId="TCLayout.ActiveDocument.1">
                  <p:embed/>
                </p:oleObj>
              </mc:Choice>
              <mc:Fallback>
                <p:oleObj name="think-cell Slide" r:id="rId48" imgW="362" imgH="362" progId="TCLayout.ActiveDocument.1">
                  <p:embed/>
                  <p:pic>
                    <p:nvPicPr>
                      <p:cNvPr id="12" name="Object 11" hidden="1">
                        <a:extLst>
                          <a:ext uri="{FF2B5EF4-FFF2-40B4-BE49-F238E27FC236}">
                            <a16:creationId xmlns:a16="http://schemas.microsoft.com/office/drawing/2014/main" id="{F8908550-F4FC-4F44-AD10-BFD6B90D7561}"/>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E9E851E-ACCF-496F-A48D-5D3F2550AE9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1400" dirty="0">
              <a:sym typeface="+mn-lt"/>
            </a:endParaRPr>
          </a:p>
        </p:txBody>
      </p:sp>
      <p:sp>
        <p:nvSpPr>
          <p:cNvPr id="3" name="Text Placeholder 2">
            <a:extLst>
              <a:ext uri="{FF2B5EF4-FFF2-40B4-BE49-F238E27FC236}">
                <a16:creationId xmlns:a16="http://schemas.microsoft.com/office/drawing/2014/main" id="{F0726118-78A3-4A7B-B35C-DE92530D6FE3}"/>
              </a:ext>
            </a:extLst>
          </p:cNvPr>
          <p:cNvSpPr>
            <a:spLocks noGrp="1"/>
          </p:cNvSpPr>
          <p:nvPr>
            <p:ph type="body" sz="quarter" idx="13"/>
          </p:nvPr>
        </p:nvSpPr>
        <p:spPr/>
        <p:txBody>
          <a:bodyPr>
            <a:normAutofit fontScale="40000" lnSpcReduction="20000"/>
          </a:bodyPr>
          <a:lstStyle/>
          <a:p>
            <a:r>
              <a:rPr lang="en-US" b="1" dirty="0">
                <a:solidFill>
                  <a:schemeClr val="tx1"/>
                </a:solidFill>
              </a:rPr>
              <a:t>1032-P — 2018    [Board 1032-P] ADA   </a:t>
            </a:r>
          </a:p>
          <a:p>
            <a:r>
              <a:rPr lang="en-US" b="1" dirty="0">
                <a:solidFill>
                  <a:schemeClr val="tx1"/>
                </a:solidFill>
              </a:rPr>
              <a:t>Lower Hypoglycemia Rates with Insulin Glargine 300 U/mL (Gla-300) vs. Insulin Degludec 100 U/mL (IDeg-100) in Insulin-Naïve Adults with T2DM on Oral Antihyperglycemic Therapy ± GLP-1RA–The </a:t>
            </a:r>
            <a:r>
              <a:rPr lang="en-US" b="1" dirty="0" err="1">
                <a:solidFill>
                  <a:schemeClr val="tx1"/>
                </a:solidFill>
              </a:rPr>
              <a:t>BRIGHTRandomized</a:t>
            </a:r>
            <a:r>
              <a:rPr lang="en-US" b="1" dirty="0">
                <a:solidFill>
                  <a:schemeClr val="tx1"/>
                </a:solidFill>
              </a:rPr>
              <a:t> Study</a:t>
            </a:r>
          </a:p>
          <a:p>
            <a:pPr lvl="0" defTabSz="914400">
              <a:lnSpc>
                <a:spcPct val="100000"/>
              </a:lnSpc>
              <a:spcBef>
                <a:spcPts val="0"/>
              </a:spcBef>
              <a:defRPr/>
            </a:pPr>
            <a:r>
              <a:rPr lang="en-US" dirty="0"/>
              <a:t>https://ada.apprisor.org/epsView.cfm?%2FVyr26JL3hjF8kaWXTogZfsentfAGQdGuwD6sCzP3g2GNlrm1RNPXMtvRrw7zF66</a:t>
            </a:r>
            <a:endParaRPr lang="ru-RU" dirty="0"/>
          </a:p>
          <a:p>
            <a:endParaRPr lang="ru-RU" dirty="0"/>
          </a:p>
        </p:txBody>
      </p:sp>
      <p:sp>
        <p:nvSpPr>
          <p:cNvPr id="4" name="Title 3">
            <a:extLst>
              <a:ext uri="{FF2B5EF4-FFF2-40B4-BE49-F238E27FC236}">
                <a16:creationId xmlns:a16="http://schemas.microsoft.com/office/drawing/2014/main" id="{DDA18AD6-9CCE-4FC1-A04A-570AB48A4A19}"/>
              </a:ext>
            </a:extLst>
          </p:cNvPr>
          <p:cNvSpPr>
            <a:spLocks noGrp="1"/>
          </p:cNvSpPr>
          <p:nvPr>
            <p:ph type="title"/>
          </p:nvPr>
        </p:nvSpPr>
        <p:spPr/>
        <p:txBody>
          <a:bodyPr/>
          <a:lstStyle/>
          <a:p>
            <a:r>
              <a:rPr lang="en-US" sz="2800" b="1" dirty="0">
                <a:solidFill>
                  <a:schemeClr val="tx1"/>
                </a:solidFill>
              </a:rPr>
              <a:t>BRIGHT</a:t>
            </a:r>
            <a:endParaRPr lang="ru-RU" dirty="0"/>
          </a:p>
        </p:txBody>
      </p:sp>
      <p:sp>
        <p:nvSpPr>
          <p:cNvPr id="5" name="Slide Number Placeholder 4">
            <a:extLst>
              <a:ext uri="{FF2B5EF4-FFF2-40B4-BE49-F238E27FC236}">
                <a16:creationId xmlns:a16="http://schemas.microsoft.com/office/drawing/2014/main" id="{3B1ED9BC-1C2E-4F74-A15A-2ED5F17063AB}"/>
              </a:ext>
            </a:extLst>
          </p:cNvPr>
          <p:cNvSpPr>
            <a:spLocks noGrp="1"/>
          </p:cNvSpPr>
          <p:nvPr>
            <p:ph type="sldNum" sz="quarter" idx="12"/>
          </p:nvPr>
        </p:nvSpPr>
        <p:spPr/>
        <p:txBody>
          <a:bodyPr/>
          <a:lstStyle/>
          <a:p>
            <a:fld id="{5F3F9096-8ED8-4F14-8F69-892A89853C22}" type="slidenum">
              <a:rPr lang="ru-RU" smtClean="0"/>
              <a:pPr/>
              <a:t>77</a:t>
            </a:fld>
            <a:endParaRPr lang="ru-RU" dirty="0"/>
          </a:p>
        </p:txBody>
      </p:sp>
      <p:graphicFrame>
        <p:nvGraphicFramePr>
          <p:cNvPr id="178" name="Chart 177">
            <a:extLst>
              <a:ext uri="{FF2B5EF4-FFF2-40B4-BE49-F238E27FC236}">
                <a16:creationId xmlns:a16="http://schemas.microsoft.com/office/drawing/2014/main" id="{24342962-DDF9-4916-98B9-AD2AF2EA347C}"/>
              </a:ext>
            </a:extLst>
          </p:cNvPr>
          <p:cNvGraphicFramePr/>
          <p:nvPr>
            <p:custDataLst>
              <p:tags r:id="rId4"/>
            </p:custDataLst>
            <p:extLst>
              <p:ext uri="{D42A27DB-BD31-4B8C-83A1-F6EECF244321}">
                <p14:modId xmlns:p14="http://schemas.microsoft.com/office/powerpoint/2010/main" val="2393011381"/>
              </p:ext>
            </p:extLst>
          </p:nvPr>
        </p:nvGraphicFramePr>
        <p:xfrm>
          <a:off x="1012825" y="2444750"/>
          <a:ext cx="2182813" cy="3022600"/>
        </p:xfrm>
        <a:graphic>
          <a:graphicData uri="http://schemas.openxmlformats.org/drawingml/2006/chart">
            <c:chart xmlns:c="http://schemas.openxmlformats.org/drawingml/2006/chart" xmlns:r="http://schemas.openxmlformats.org/officeDocument/2006/relationships" r:id="rId50"/>
          </a:graphicData>
        </a:graphic>
      </p:graphicFrame>
      <p:sp>
        <p:nvSpPr>
          <p:cNvPr id="38" name="Text Placeholder 2">
            <a:extLst>
              <a:ext uri="{FF2B5EF4-FFF2-40B4-BE49-F238E27FC236}">
                <a16:creationId xmlns:a16="http://schemas.microsoft.com/office/drawing/2014/main" id="{F69B23F8-645E-4382-BA7E-73476E2E7536}"/>
              </a:ext>
            </a:extLst>
          </p:cNvPr>
          <p:cNvSpPr>
            <a:spLocks noGrp="1"/>
          </p:cNvSpPr>
          <p:nvPr>
            <p:custDataLst>
              <p:tags r:id="rId5"/>
            </p:custDataLst>
          </p:nvPr>
        </p:nvSpPr>
        <p:spPr bwMode="gray">
          <a:xfrm>
            <a:off x="681038" y="36226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5D7C3A91-299E-42A9-89B3-765EB04B4255}" type="datetime'''''''''''''''''1'''''''''',4'''''''''">
              <a:rPr lang="ru-RU" altLang="en-US" sz="1400" smtClean="0">
                <a:latin typeface="+mn-lt"/>
                <a:sym typeface="+mn-lt"/>
              </a:rPr>
              <a:pPr marL="0" lvl="1" indent="0" algn="r">
                <a:spcBef>
                  <a:spcPct val="0"/>
                </a:spcBef>
                <a:spcAft>
                  <a:spcPct val="0"/>
                </a:spcAft>
                <a:buNone/>
              </a:pPr>
              <a:t>1,4</a:t>
            </a:fld>
            <a:endParaRPr lang="ru-RU" sz="1400" dirty="0">
              <a:latin typeface="+mn-lt"/>
              <a:sym typeface="+mn-lt"/>
            </a:endParaRPr>
          </a:p>
        </p:txBody>
      </p:sp>
      <p:sp>
        <p:nvSpPr>
          <p:cNvPr id="36" name="Text Placeholder 2">
            <a:extLst>
              <a:ext uri="{FF2B5EF4-FFF2-40B4-BE49-F238E27FC236}">
                <a16:creationId xmlns:a16="http://schemas.microsoft.com/office/drawing/2014/main" id="{D0265E8E-D687-4041-A3EA-B9FF512EF4EB}"/>
              </a:ext>
            </a:extLst>
          </p:cNvPr>
          <p:cNvSpPr>
            <a:spLocks noGrp="1"/>
          </p:cNvSpPr>
          <p:nvPr>
            <p:custDataLst>
              <p:tags r:id="rId6"/>
            </p:custDataLst>
          </p:nvPr>
        </p:nvSpPr>
        <p:spPr bwMode="gray">
          <a:xfrm>
            <a:off x="681038" y="409892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ABC5238C-1BB2-41D1-B7F0-2135054B835C}" type="datetime'1'''''',''''''''0'''''''''''''''''''">
              <a:rPr lang="ru-RU" altLang="en-US" sz="1400" smtClean="0">
                <a:latin typeface="+mn-lt"/>
                <a:sym typeface="+mn-lt"/>
              </a:rPr>
              <a:pPr marL="0" lvl="1" indent="0" algn="r">
                <a:spcBef>
                  <a:spcPct val="0"/>
                </a:spcBef>
                <a:spcAft>
                  <a:spcPct val="0"/>
                </a:spcAft>
                <a:buNone/>
              </a:pPr>
              <a:t>1,0</a:t>
            </a:fld>
            <a:endParaRPr lang="ru-RU" sz="1400" dirty="0">
              <a:latin typeface="+mn-lt"/>
              <a:sym typeface="+mn-lt"/>
            </a:endParaRPr>
          </a:p>
        </p:txBody>
      </p:sp>
      <p:sp>
        <p:nvSpPr>
          <p:cNvPr id="31" name="Text Placeholder 2">
            <a:extLst>
              <a:ext uri="{FF2B5EF4-FFF2-40B4-BE49-F238E27FC236}">
                <a16:creationId xmlns:a16="http://schemas.microsoft.com/office/drawing/2014/main" id="{47CF3DB5-E49D-4713-9383-5B435C5B7C0E}"/>
              </a:ext>
            </a:extLst>
          </p:cNvPr>
          <p:cNvSpPr>
            <a:spLocks noGrp="1"/>
          </p:cNvSpPr>
          <p:nvPr>
            <p:custDataLst>
              <p:tags r:id="rId7"/>
            </p:custDataLst>
          </p:nvPr>
        </p:nvSpPr>
        <p:spPr bwMode="gray">
          <a:xfrm>
            <a:off x="681038" y="528955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E8801BD3-3A3A-41DB-B5F7-686A5613FB7D}" type="datetime'0'''',''''''''''''''''0'">
              <a:rPr lang="ru-RU" altLang="en-US" sz="1400" smtClean="0">
                <a:latin typeface="+mn-lt"/>
                <a:sym typeface="+mn-lt"/>
              </a:rPr>
              <a:pPr marL="0" lvl="1" indent="0" algn="r">
                <a:spcBef>
                  <a:spcPct val="0"/>
                </a:spcBef>
                <a:spcAft>
                  <a:spcPct val="0"/>
                </a:spcAft>
                <a:buNone/>
              </a:pPr>
              <a:t>0,0</a:t>
            </a:fld>
            <a:endParaRPr lang="ru-RU" sz="1400" dirty="0">
              <a:latin typeface="+mn-lt"/>
              <a:sym typeface="+mn-lt"/>
            </a:endParaRPr>
          </a:p>
        </p:txBody>
      </p:sp>
      <p:sp>
        <p:nvSpPr>
          <p:cNvPr id="34" name="Text Placeholder 2">
            <a:extLst>
              <a:ext uri="{FF2B5EF4-FFF2-40B4-BE49-F238E27FC236}">
                <a16:creationId xmlns:a16="http://schemas.microsoft.com/office/drawing/2014/main" id="{83327D1E-BC0F-4153-B7FA-5332DF2FC232}"/>
              </a:ext>
            </a:extLst>
          </p:cNvPr>
          <p:cNvSpPr>
            <a:spLocks noGrp="1"/>
          </p:cNvSpPr>
          <p:nvPr>
            <p:custDataLst>
              <p:tags r:id="rId8"/>
            </p:custDataLst>
          </p:nvPr>
        </p:nvSpPr>
        <p:spPr bwMode="gray">
          <a:xfrm>
            <a:off x="681038" y="45751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B90827A0-D377-4389-8E67-2CF10B93F1B8}" type="datetime'''''''''''0'''''''''',''''''6'''''''''''''''''">
              <a:rPr lang="ru-RU" altLang="en-US" sz="1400" smtClean="0">
                <a:latin typeface="+mn-lt"/>
                <a:sym typeface="+mn-lt"/>
              </a:rPr>
              <a:pPr marL="0" lvl="1" indent="0" algn="r">
                <a:spcBef>
                  <a:spcPct val="0"/>
                </a:spcBef>
                <a:spcAft>
                  <a:spcPct val="0"/>
                </a:spcAft>
                <a:buNone/>
              </a:pPr>
              <a:t>0,6</a:t>
            </a:fld>
            <a:endParaRPr lang="ru-RU" sz="1400" dirty="0">
              <a:latin typeface="+mn-lt"/>
              <a:sym typeface="+mn-lt"/>
            </a:endParaRPr>
          </a:p>
        </p:txBody>
      </p:sp>
      <p:sp>
        <p:nvSpPr>
          <p:cNvPr id="33" name="Text Placeholder 2">
            <a:extLst>
              <a:ext uri="{FF2B5EF4-FFF2-40B4-BE49-F238E27FC236}">
                <a16:creationId xmlns:a16="http://schemas.microsoft.com/office/drawing/2014/main" id="{4052DB6D-3180-463E-8AA6-2154B3AFD664}"/>
              </a:ext>
            </a:extLst>
          </p:cNvPr>
          <p:cNvSpPr>
            <a:spLocks noGrp="1"/>
          </p:cNvSpPr>
          <p:nvPr>
            <p:custDataLst>
              <p:tags r:id="rId9"/>
            </p:custDataLst>
          </p:nvPr>
        </p:nvSpPr>
        <p:spPr bwMode="gray">
          <a:xfrm>
            <a:off x="681038" y="48133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DE04FA60-C59E-4BF4-8B0A-24C2DAB8BCA7}" type="datetime'''''''''''0'''''''''''''''''''''''''''''''''''',''''''''4'''''">
              <a:rPr lang="ru-RU" altLang="en-US" sz="1400" smtClean="0">
                <a:latin typeface="+mn-lt"/>
                <a:sym typeface="+mn-lt"/>
              </a:rPr>
              <a:pPr marL="0" lvl="1" indent="0" algn="r">
                <a:spcBef>
                  <a:spcPct val="0"/>
                </a:spcBef>
                <a:spcAft>
                  <a:spcPct val="0"/>
                </a:spcAft>
                <a:buNone/>
              </a:pPr>
              <a:t>0,4</a:t>
            </a:fld>
            <a:endParaRPr lang="ru-RU" sz="1400" dirty="0">
              <a:latin typeface="+mn-lt"/>
              <a:sym typeface="+mn-lt"/>
            </a:endParaRPr>
          </a:p>
        </p:txBody>
      </p:sp>
      <p:sp>
        <p:nvSpPr>
          <p:cNvPr id="32" name="Text Placeholder 2">
            <a:extLst>
              <a:ext uri="{FF2B5EF4-FFF2-40B4-BE49-F238E27FC236}">
                <a16:creationId xmlns:a16="http://schemas.microsoft.com/office/drawing/2014/main" id="{1906401C-7BF1-461A-B1E6-80415AAA4934}"/>
              </a:ext>
            </a:extLst>
          </p:cNvPr>
          <p:cNvSpPr>
            <a:spLocks noGrp="1"/>
          </p:cNvSpPr>
          <p:nvPr>
            <p:custDataLst>
              <p:tags r:id="rId10"/>
            </p:custDataLst>
          </p:nvPr>
        </p:nvSpPr>
        <p:spPr bwMode="gray">
          <a:xfrm>
            <a:off x="681038" y="505142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557C5DD2-DFF9-4201-A3D6-E80D63A64F41}" type="datetime'''0'''''''''''',''''''''''''''''''''''''''''''''''''''''2'''''">
              <a:rPr lang="ru-RU" altLang="en-US" sz="1400" smtClean="0">
                <a:latin typeface="+mn-lt"/>
                <a:sym typeface="+mn-lt"/>
              </a:rPr>
              <a:pPr marL="0" lvl="1" indent="0" algn="r">
                <a:spcBef>
                  <a:spcPct val="0"/>
                </a:spcBef>
                <a:spcAft>
                  <a:spcPct val="0"/>
                </a:spcAft>
                <a:buNone/>
              </a:pPr>
              <a:t>0,2</a:t>
            </a:fld>
            <a:endParaRPr lang="ru-RU" sz="1400" dirty="0">
              <a:latin typeface="+mn-lt"/>
              <a:sym typeface="+mn-lt"/>
            </a:endParaRPr>
          </a:p>
        </p:txBody>
      </p:sp>
      <p:sp>
        <p:nvSpPr>
          <p:cNvPr id="35" name="Text Placeholder 2">
            <a:extLst>
              <a:ext uri="{FF2B5EF4-FFF2-40B4-BE49-F238E27FC236}">
                <a16:creationId xmlns:a16="http://schemas.microsoft.com/office/drawing/2014/main" id="{619C9097-C378-4B72-BF36-9403C677B87D}"/>
              </a:ext>
            </a:extLst>
          </p:cNvPr>
          <p:cNvSpPr>
            <a:spLocks noGrp="1"/>
          </p:cNvSpPr>
          <p:nvPr>
            <p:custDataLst>
              <p:tags r:id="rId11"/>
            </p:custDataLst>
          </p:nvPr>
        </p:nvSpPr>
        <p:spPr bwMode="gray">
          <a:xfrm>
            <a:off x="681038" y="433705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BBD3BDB4-88A5-4212-BA0E-705296C05657}" type="datetime'''''''''''0'''''''''''''''',''''''''''''''''''''''''8'''''">
              <a:rPr lang="ru-RU" altLang="en-US" sz="1400" smtClean="0">
                <a:latin typeface="+mn-lt"/>
                <a:sym typeface="+mn-lt"/>
              </a:rPr>
              <a:pPr marL="0" lvl="1" indent="0" algn="r">
                <a:spcBef>
                  <a:spcPct val="0"/>
                </a:spcBef>
                <a:spcAft>
                  <a:spcPct val="0"/>
                </a:spcAft>
                <a:buNone/>
              </a:pPr>
              <a:t>0,8</a:t>
            </a:fld>
            <a:endParaRPr lang="ru-RU" sz="1400" dirty="0">
              <a:latin typeface="+mn-lt"/>
              <a:sym typeface="+mn-lt"/>
            </a:endParaRPr>
          </a:p>
        </p:txBody>
      </p:sp>
      <p:sp>
        <p:nvSpPr>
          <p:cNvPr id="37" name="Text Placeholder 2">
            <a:extLst>
              <a:ext uri="{FF2B5EF4-FFF2-40B4-BE49-F238E27FC236}">
                <a16:creationId xmlns:a16="http://schemas.microsoft.com/office/drawing/2014/main" id="{07289CB0-760A-47CC-98E0-750F8230EE9C}"/>
              </a:ext>
            </a:extLst>
          </p:cNvPr>
          <p:cNvSpPr>
            <a:spLocks noGrp="1"/>
          </p:cNvSpPr>
          <p:nvPr>
            <p:custDataLst>
              <p:tags r:id="rId12"/>
            </p:custDataLst>
          </p:nvPr>
        </p:nvSpPr>
        <p:spPr bwMode="gray">
          <a:xfrm>
            <a:off x="681038" y="38608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99EE56C5-D93C-4670-BD8E-562A269471E6}" type="datetime'''''''''''''''1'''''''',''''''2'">
              <a:rPr lang="ru-RU" altLang="en-US" sz="1400" smtClean="0">
                <a:latin typeface="+mn-lt"/>
                <a:sym typeface="+mn-lt"/>
              </a:rPr>
              <a:pPr marL="0" lvl="1" indent="0" algn="r">
                <a:spcBef>
                  <a:spcPct val="0"/>
                </a:spcBef>
                <a:spcAft>
                  <a:spcPct val="0"/>
                </a:spcAft>
                <a:buNone/>
              </a:pPr>
              <a:t>1,2</a:t>
            </a:fld>
            <a:endParaRPr lang="ru-RU" sz="1400" dirty="0">
              <a:latin typeface="+mn-lt"/>
              <a:sym typeface="+mn-lt"/>
            </a:endParaRPr>
          </a:p>
        </p:txBody>
      </p:sp>
      <p:sp>
        <p:nvSpPr>
          <p:cNvPr id="39" name="Text Placeholder 2">
            <a:extLst>
              <a:ext uri="{FF2B5EF4-FFF2-40B4-BE49-F238E27FC236}">
                <a16:creationId xmlns:a16="http://schemas.microsoft.com/office/drawing/2014/main" id="{43FD7D8D-F6E5-489A-8F5C-8675F4A4E7BE}"/>
              </a:ext>
            </a:extLst>
          </p:cNvPr>
          <p:cNvSpPr>
            <a:spLocks noGrp="1"/>
          </p:cNvSpPr>
          <p:nvPr>
            <p:custDataLst>
              <p:tags r:id="rId13"/>
            </p:custDataLst>
          </p:nvPr>
        </p:nvSpPr>
        <p:spPr bwMode="gray">
          <a:xfrm>
            <a:off x="681038" y="338455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431054A9-DB11-4CD1-A3BE-B5663949B602}" type="datetime'''''1'''''''''''''''''''',6'''''''''''">
              <a:rPr lang="ru-RU" altLang="en-US" sz="1400" smtClean="0">
                <a:latin typeface="+mn-lt"/>
                <a:sym typeface="+mn-lt"/>
              </a:rPr>
              <a:pPr marL="0" lvl="1" indent="0" algn="r">
                <a:spcBef>
                  <a:spcPct val="0"/>
                </a:spcBef>
                <a:spcAft>
                  <a:spcPct val="0"/>
                </a:spcAft>
                <a:buNone/>
              </a:pPr>
              <a:t>1,6</a:t>
            </a:fld>
            <a:endParaRPr lang="ru-RU" sz="1400" dirty="0">
              <a:latin typeface="+mn-lt"/>
              <a:sym typeface="+mn-lt"/>
            </a:endParaRPr>
          </a:p>
        </p:txBody>
      </p:sp>
      <p:sp>
        <p:nvSpPr>
          <p:cNvPr id="40" name="Text Placeholder 2">
            <a:extLst>
              <a:ext uri="{FF2B5EF4-FFF2-40B4-BE49-F238E27FC236}">
                <a16:creationId xmlns:a16="http://schemas.microsoft.com/office/drawing/2014/main" id="{DB058CCB-DBD3-44E7-9655-DB003DC3B4C9}"/>
              </a:ext>
            </a:extLst>
          </p:cNvPr>
          <p:cNvSpPr>
            <a:spLocks noGrp="1"/>
          </p:cNvSpPr>
          <p:nvPr>
            <p:custDataLst>
              <p:tags r:id="rId14"/>
            </p:custDataLst>
          </p:nvPr>
        </p:nvSpPr>
        <p:spPr bwMode="gray">
          <a:xfrm>
            <a:off x="681038" y="314642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B05C906D-575E-4AFA-AF84-ADB6DF3DEB2B}" type="datetime'''1'''''''''',''''''''''''''8'''">
              <a:rPr lang="ru-RU" altLang="en-US" sz="1400" smtClean="0">
                <a:latin typeface="+mn-lt"/>
                <a:sym typeface="+mn-lt"/>
              </a:rPr>
              <a:pPr marL="0" lvl="1" indent="0" algn="r">
                <a:spcBef>
                  <a:spcPct val="0"/>
                </a:spcBef>
                <a:spcAft>
                  <a:spcPct val="0"/>
                </a:spcAft>
                <a:buNone/>
              </a:pPr>
              <a:t>1,8</a:t>
            </a:fld>
            <a:endParaRPr lang="ru-RU" sz="1400" dirty="0">
              <a:latin typeface="+mn-lt"/>
              <a:sym typeface="+mn-lt"/>
            </a:endParaRPr>
          </a:p>
        </p:txBody>
      </p:sp>
      <p:sp>
        <p:nvSpPr>
          <p:cNvPr id="41" name="Text Placeholder 2">
            <a:extLst>
              <a:ext uri="{FF2B5EF4-FFF2-40B4-BE49-F238E27FC236}">
                <a16:creationId xmlns:a16="http://schemas.microsoft.com/office/drawing/2014/main" id="{82FB480D-08BC-44B2-B31E-3BDF5F1819C5}"/>
              </a:ext>
            </a:extLst>
          </p:cNvPr>
          <p:cNvSpPr>
            <a:spLocks noGrp="1"/>
          </p:cNvSpPr>
          <p:nvPr>
            <p:custDataLst>
              <p:tags r:id="rId15"/>
            </p:custDataLst>
          </p:nvPr>
        </p:nvSpPr>
        <p:spPr bwMode="gray">
          <a:xfrm>
            <a:off x="681038" y="290830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DDD9EB29-D2E3-4D1B-8017-5E9EEF6217AD}" type="datetime'''''''2'''''''''''''''',''''''''''''''''''''0'">
              <a:rPr lang="ru-RU" altLang="en-US" sz="1400" smtClean="0">
                <a:latin typeface="+mn-lt"/>
                <a:sym typeface="+mn-lt"/>
              </a:rPr>
              <a:pPr marL="0" lvl="1" indent="0" algn="r">
                <a:spcBef>
                  <a:spcPct val="0"/>
                </a:spcBef>
                <a:spcAft>
                  <a:spcPct val="0"/>
                </a:spcAft>
                <a:buNone/>
              </a:pPr>
              <a:t>2,0</a:t>
            </a:fld>
            <a:endParaRPr lang="ru-RU" sz="1400" dirty="0">
              <a:latin typeface="+mn-lt"/>
              <a:sym typeface="+mn-lt"/>
            </a:endParaRPr>
          </a:p>
        </p:txBody>
      </p:sp>
      <p:sp>
        <p:nvSpPr>
          <p:cNvPr id="42" name="Text Placeholder 2">
            <a:extLst>
              <a:ext uri="{FF2B5EF4-FFF2-40B4-BE49-F238E27FC236}">
                <a16:creationId xmlns:a16="http://schemas.microsoft.com/office/drawing/2014/main" id="{E53FB868-9E26-4EE3-AA5D-15E7C8943C54}"/>
              </a:ext>
            </a:extLst>
          </p:cNvPr>
          <p:cNvSpPr>
            <a:spLocks noGrp="1"/>
          </p:cNvSpPr>
          <p:nvPr>
            <p:custDataLst>
              <p:tags r:id="rId16"/>
            </p:custDataLst>
          </p:nvPr>
        </p:nvSpPr>
        <p:spPr bwMode="gray">
          <a:xfrm>
            <a:off x="681038" y="2670175"/>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235C9E08-BE08-4E8F-8B4E-1D4E774B1538}" type="datetime'''''''''''''''2'''''''''''''''''''''''''',''''2'''''''''''">
              <a:rPr lang="ru-RU" altLang="en-US" sz="1400" smtClean="0">
                <a:latin typeface="+mn-lt"/>
                <a:sym typeface="+mn-lt"/>
              </a:rPr>
              <a:pPr marL="0" lvl="1" indent="0" algn="r">
                <a:spcBef>
                  <a:spcPct val="0"/>
                </a:spcBef>
                <a:spcAft>
                  <a:spcPct val="0"/>
                </a:spcAft>
                <a:buNone/>
              </a:pPr>
              <a:t>2,2</a:t>
            </a:fld>
            <a:endParaRPr lang="ru-RU" sz="1400" dirty="0">
              <a:latin typeface="+mn-lt"/>
              <a:sym typeface="+mn-lt"/>
            </a:endParaRPr>
          </a:p>
        </p:txBody>
      </p:sp>
      <p:sp>
        <p:nvSpPr>
          <p:cNvPr id="43" name="Text Placeholder 2">
            <a:extLst>
              <a:ext uri="{FF2B5EF4-FFF2-40B4-BE49-F238E27FC236}">
                <a16:creationId xmlns:a16="http://schemas.microsoft.com/office/drawing/2014/main" id="{D559A126-D729-41C2-8227-FFA223C47DD7}"/>
              </a:ext>
            </a:extLst>
          </p:cNvPr>
          <p:cNvSpPr>
            <a:spLocks noGrp="1"/>
          </p:cNvSpPr>
          <p:nvPr>
            <p:custDataLst>
              <p:tags r:id="rId17"/>
            </p:custDataLst>
          </p:nvPr>
        </p:nvSpPr>
        <p:spPr bwMode="gray">
          <a:xfrm>
            <a:off x="681038" y="2432050"/>
            <a:ext cx="238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fld id="{FE3B80D0-7643-47E9-AE94-2FDDBE4A8375}" type="datetime'''''''''''''''''2'''''''''''',''''''''''4'''''''''''''''''">
              <a:rPr lang="ru-RU" altLang="en-US" sz="1400" smtClean="0">
                <a:latin typeface="+mn-lt"/>
                <a:sym typeface="+mn-lt"/>
              </a:rPr>
              <a:pPr marL="0" lvl="1" indent="0" algn="r">
                <a:spcBef>
                  <a:spcPct val="0"/>
                </a:spcBef>
                <a:spcAft>
                  <a:spcPct val="0"/>
                </a:spcAft>
                <a:buNone/>
              </a:pPr>
              <a:t>2,4</a:t>
            </a:fld>
            <a:endParaRPr lang="ru-RU" sz="1400" dirty="0">
              <a:latin typeface="+mn-lt"/>
              <a:sym typeface="+mn-lt"/>
            </a:endParaRPr>
          </a:p>
        </p:txBody>
      </p:sp>
      <p:sp>
        <p:nvSpPr>
          <p:cNvPr id="45" name="Text Placeholder 2">
            <a:extLst>
              <a:ext uri="{FF2B5EF4-FFF2-40B4-BE49-F238E27FC236}">
                <a16:creationId xmlns:a16="http://schemas.microsoft.com/office/drawing/2014/main" id="{187CD36F-A04E-4885-B80B-25B8EE032341}"/>
              </a:ext>
            </a:extLst>
          </p:cNvPr>
          <p:cNvSpPr>
            <a:spLocks noGrp="1"/>
          </p:cNvSpPr>
          <p:nvPr>
            <p:custDataLst>
              <p:tags r:id="rId18"/>
            </p:custDataLst>
          </p:nvPr>
        </p:nvSpPr>
        <p:spPr bwMode="auto">
          <a:xfrm>
            <a:off x="346075" y="2432050"/>
            <a:ext cx="192088" cy="21209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r>
              <a:rPr lang="ru-RU" altLang="en-US" sz="1400" dirty="0">
                <a:latin typeface="+mn-lt"/>
                <a:sym typeface="+mn-lt"/>
              </a:rPr>
              <a:t>Событий на пациенто-лет</a:t>
            </a:r>
            <a:endParaRPr lang="ru-RU" sz="1400" dirty="0">
              <a:latin typeface="+mn-lt"/>
              <a:sym typeface="+mn-lt"/>
            </a:endParaRPr>
          </a:p>
        </p:txBody>
      </p:sp>
      <p:sp>
        <p:nvSpPr>
          <p:cNvPr id="8" name="Text Placeholder 2">
            <a:extLst>
              <a:ext uri="{FF2B5EF4-FFF2-40B4-BE49-F238E27FC236}">
                <a16:creationId xmlns:a16="http://schemas.microsoft.com/office/drawing/2014/main" id="{44346A70-41EC-4CA1-B4A7-E9A6FB7B1C7F}"/>
              </a:ext>
            </a:extLst>
          </p:cNvPr>
          <p:cNvSpPr>
            <a:spLocks noGrp="1"/>
          </p:cNvSpPr>
          <p:nvPr>
            <p:custDataLst>
              <p:tags r:id="rId19"/>
            </p:custDataLst>
          </p:nvPr>
        </p:nvSpPr>
        <p:spPr bwMode="auto">
          <a:xfrm>
            <a:off x="1290638" y="5443538"/>
            <a:ext cx="620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93282B89-40CE-4803-B0E9-C8B902216D89}" type="datetime'''''''''''''''''''''Т''''''''''''у''''''д''''''ж''е''''''о'">
              <a:rPr lang="ru-RU" altLang="en-US" sz="1400" smtClean="0"/>
              <a:pPr marL="0" lvl="1" indent="0" algn="ctr">
                <a:spcBef>
                  <a:spcPct val="0"/>
                </a:spcBef>
                <a:spcAft>
                  <a:spcPct val="0"/>
                </a:spcAft>
                <a:buNone/>
              </a:pPr>
              <a:t>Туджео</a:t>
            </a:fld>
            <a:endParaRPr lang="ru-RU" sz="1400" dirty="0">
              <a:latin typeface="+mn-lt"/>
              <a:sym typeface="+mn-lt"/>
            </a:endParaRPr>
          </a:p>
        </p:txBody>
      </p:sp>
      <p:sp>
        <p:nvSpPr>
          <p:cNvPr id="24" name="Text Placeholder 2">
            <a:extLst>
              <a:ext uri="{FF2B5EF4-FFF2-40B4-BE49-F238E27FC236}">
                <a16:creationId xmlns:a16="http://schemas.microsoft.com/office/drawing/2014/main" id="{0234258B-D28B-4C3A-8C25-4C16469DD851}"/>
              </a:ext>
            </a:extLst>
          </p:cNvPr>
          <p:cNvSpPr>
            <a:spLocks noGrp="1"/>
          </p:cNvSpPr>
          <p:nvPr>
            <p:custDataLst>
              <p:tags r:id="rId20"/>
            </p:custDataLst>
          </p:nvPr>
        </p:nvSpPr>
        <p:spPr bwMode="auto">
          <a:xfrm>
            <a:off x="2219325" y="5443538"/>
            <a:ext cx="7794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3B9A4279-9F35-4D66-BDFB-557766AB88E4}" type="datetime'Д''ег''''''''''л''''''у''''''д''''е''''''''''''к'''''''''''''">
              <a:rPr lang="ru-RU" altLang="en-US" sz="1400" smtClean="0"/>
              <a:pPr marL="0" lvl="1" indent="0" algn="ctr">
                <a:spcBef>
                  <a:spcPct val="0"/>
                </a:spcBef>
                <a:spcAft>
                  <a:spcPct val="0"/>
                </a:spcAft>
                <a:buNone/>
              </a:pPr>
              <a:t>Деглудек</a:t>
            </a:fld>
            <a:endParaRPr lang="ru-RU" sz="1400" dirty="0">
              <a:latin typeface="+mn-lt"/>
              <a:sym typeface="+mn-lt"/>
            </a:endParaRPr>
          </a:p>
        </p:txBody>
      </p:sp>
      <p:sp>
        <p:nvSpPr>
          <p:cNvPr id="26" name="Text Placeholder 2">
            <a:extLst>
              <a:ext uri="{FF2B5EF4-FFF2-40B4-BE49-F238E27FC236}">
                <a16:creationId xmlns:a16="http://schemas.microsoft.com/office/drawing/2014/main" id="{1049B672-CE5C-40ED-8FC2-22CE1FF2368B}"/>
              </a:ext>
            </a:extLst>
          </p:cNvPr>
          <p:cNvSpPr>
            <a:spLocks noGrp="1"/>
          </p:cNvSpPr>
          <p:nvPr>
            <p:custDataLst>
              <p:tags r:id="rId21"/>
            </p:custDataLst>
          </p:nvPr>
        </p:nvSpPr>
        <p:spPr bwMode="gray">
          <a:xfrm>
            <a:off x="1455738" y="2989263"/>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902809D5-589D-42C7-B3FF-12F2C8EFB5E8}" type="datetime'''''''''''''''1'''''''''''''''''''''',''''''''''''''''''8'">
              <a:rPr lang="ru-RU" altLang="en-US" sz="1400" smtClean="0"/>
              <a:pPr marL="0" lvl="1" indent="0" algn="ctr">
                <a:spcBef>
                  <a:spcPct val="0"/>
                </a:spcBef>
                <a:spcAft>
                  <a:spcPct val="0"/>
                </a:spcAft>
                <a:buNone/>
              </a:pPr>
              <a:t>1,8</a:t>
            </a:fld>
            <a:endParaRPr lang="ru-RU" sz="1400" dirty="0">
              <a:latin typeface="+mn-lt"/>
              <a:sym typeface="+mn-lt"/>
            </a:endParaRPr>
          </a:p>
        </p:txBody>
      </p:sp>
      <p:sp>
        <p:nvSpPr>
          <p:cNvPr id="28" name="Text Placeholder 2">
            <a:extLst>
              <a:ext uri="{FF2B5EF4-FFF2-40B4-BE49-F238E27FC236}">
                <a16:creationId xmlns:a16="http://schemas.microsoft.com/office/drawing/2014/main" id="{045C03D5-2F72-4781-82B0-6BE8497E88D6}"/>
              </a:ext>
            </a:extLst>
          </p:cNvPr>
          <p:cNvSpPr>
            <a:spLocks noGrp="1"/>
          </p:cNvSpPr>
          <p:nvPr>
            <p:custDataLst>
              <p:tags r:id="rId22"/>
            </p:custDataLst>
          </p:nvPr>
        </p:nvSpPr>
        <p:spPr bwMode="gray">
          <a:xfrm>
            <a:off x="2463800" y="2476500"/>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DED4F2E9-CC4D-41CE-809E-28B5134CFCD8}" type="datetime'''''2'''''''',''''''''''''''''''''''''''''''''''''''''''''3'">
              <a:rPr lang="ru-RU" altLang="en-US" sz="1400" smtClean="0">
                <a:latin typeface="+mn-lt"/>
                <a:sym typeface="+mn-lt"/>
              </a:rPr>
              <a:pPr marL="0" lvl="1" indent="0" algn="ctr">
                <a:spcBef>
                  <a:spcPct val="0"/>
                </a:spcBef>
                <a:spcAft>
                  <a:spcPct val="0"/>
                </a:spcAft>
                <a:buNone/>
              </a:pPr>
              <a:t>2,3</a:t>
            </a:fld>
            <a:endParaRPr lang="ru-RU" sz="1400" dirty="0">
              <a:latin typeface="+mn-lt"/>
              <a:sym typeface="+mn-lt"/>
            </a:endParaRPr>
          </a:p>
        </p:txBody>
      </p:sp>
      <p:graphicFrame>
        <p:nvGraphicFramePr>
          <p:cNvPr id="179" name="Chart 178">
            <a:extLst>
              <a:ext uri="{FF2B5EF4-FFF2-40B4-BE49-F238E27FC236}">
                <a16:creationId xmlns:a16="http://schemas.microsoft.com/office/drawing/2014/main" id="{0E5E99BF-C814-47EB-A99A-512B326FF479}"/>
              </a:ext>
            </a:extLst>
          </p:cNvPr>
          <p:cNvGraphicFramePr/>
          <p:nvPr>
            <p:custDataLst>
              <p:tags r:id="rId23"/>
            </p:custDataLst>
            <p:extLst>
              <p:ext uri="{D42A27DB-BD31-4B8C-83A1-F6EECF244321}">
                <p14:modId xmlns:p14="http://schemas.microsoft.com/office/powerpoint/2010/main" val="2199806901"/>
              </p:ext>
            </p:extLst>
          </p:nvPr>
        </p:nvGraphicFramePr>
        <p:xfrm>
          <a:off x="3549650" y="2444750"/>
          <a:ext cx="2182813" cy="3022600"/>
        </p:xfrm>
        <a:graphic>
          <a:graphicData uri="http://schemas.openxmlformats.org/drawingml/2006/chart">
            <c:chart xmlns:c="http://schemas.openxmlformats.org/drawingml/2006/chart" xmlns:r="http://schemas.openxmlformats.org/officeDocument/2006/relationships" r:id="rId51"/>
          </a:graphicData>
        </a:graphic>
      </p:graphicFrame>
      <p:cxnSp>
        <p:nvCxnSpPr>
          <p:cNvPr id="165" name="Straight Connector 164">
            <a:extLst>
              <a:ext uri="{FF2B5EF4-FFF2-40B4-BE49-F238E27FC236}">
                <a16:creationId xmlns:a16="http://schemas.microsoft.com/office/drawing/2014/main" id="{2FC620DB-C925-48D9-8030-3E017AE0F570}"/>
              </a:ext>
            </a:extLst>
          </p:cNvPr>
          <p:cNvCxnSpPr/>
          <p:nvPr>
            <p:custDataLst>
              <p:tags r:id="rId24"/>
            </p:custDataLst>
          </p:nvPr>
        </p:nvCxnSpPr>
        <p:spPr bwMode="auto">
          <a:xfrm flipV="1">
            <a:off x="5145088" y="2195513"/>
            <a:ext cx="0" cy="7620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2C2514B-04D3-442F-95A1-93FA7F58C9FD}"/>
              </a:ext>
            </a:extLst>
          </p:cNvPr>
          <p:cNvCxnSpPr>
            <a:cxnSpLocks/>
          </p:cNvCxnSpPr>
          <p:nvPr>
            <p:custDataLst>
              <p:tags r:id="rId25"/>
            </p:custDataLst>
          </p:nvPr>
        </p:nvCxnSpPr>
        <p:spPr bwMode="auto">
          <a:xfrm flipH="1">
            <a:off x="4137025" y="2195513"/>
            <a:ext cx="1008063"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A09020D-1BA7-4615-99F1-F270D7CCFB86}"/>
              </a:ext>
            </a:extLst>
          </p:cNvPr>
          <p:cNvCxnSpPr/>
          <p:nvPr>
            <p:custDataLst>
              <p:tags r:id="rId26"/>
            </p:custDataLst>
          </p:nvPr>
        </p:nvCxnSpPr>
        <p:spPr bwMode="auto">
          <a:xfrm>
            <a:off x="4137025" y="2195513"/>
            <a:ext cx="0" cy="108902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 Placeholder 2">
            <a:extLst>
              <a:ext uri="{FF2B5EF4-FFF2-40B4-BE49-F238E27FC236}">
                <a16:creationId xmlns:a16="http://schemas.microsoft.com/office/drawing/2014/main" id="{EDB6AB3D-732A-4FDD-AA71-9F784D60EC7E}"/>
              </a:ext>
            </a:extLst>
          </p:cNvPr>
          <p:cNvSpPr>
            <a:spLocks noGrp="1"/>
          </p:cNvSpPr>
          <p:nvPr>
            <p:custDataLst>
              <p:tags r:id="rId27"/>
            </p:custDataLst>
          </p:nvPr>
        </p:nvSpPr>
        <p:spPr bwMode="auto">
          <a:xfrm>
            <a:off x="4756150" y="5443538"/>
            <a:ext cx="7794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B9826069-134E-4BFD-8630-4A3113B5225E}" type="datetime'Д''''е''''г''''''''''''''''''''''л''уде''''''''к'">
              <a:rPr lang="ru-RU" altLang="en-US" sz="1400" smtClean="0"/>
              <a:pPr marL="0" lvl="1" indent="0" algn="ctr">
                <a:spcBef>
                  <a:spcPct val="0"/>
                </a:spcBef>
                <a:spcAft>
                  <a:spcPct val="0"/>
                </a:spcAft>
                <a:buNone/>
              </a:pPr>
              <a:t>Деглудек</a:t>
            </a:fld>
            <a:endParaRPr lang="ru-RU" sz="1400" dirty="0">
              <a:latin typeface="+mn-lt"/>
              <a:sym typeface="+mn-lt"/>
            </a:endParaRPr>
          </a:p>
        </p:txBody>
      </p:sp>
      <p:sp>
        <p:nvSpPr>
          <p:cNvPr id="74" name="Text Placeholder 2">
            <a:extLst>
              <a:ext uri="{FF2B5EF4-FFF2-40B4-BE49-F238E27FC236}">
                <a16:creationId xmlns:a16="http://schemas.microsoft.com/office/drawing/2014/main" id="{A7804FD8-3C32-49BB-A603-5010CE235190}"/>
              </a:ext>
            </a:extLst>
          </p:cNvPr>
          <p:cNvSpPr>
            <a:spLocks noGrp="1"/>
          </p:cNvSpPr>
          <p:nvPr>
            <p:custDataLst>
              <p:tags r:id="rId28"/>
            </p:custDataLst>
          </p:nvPr>
        </p:nvSpPr>
        <p:spPr bwMode="auto">
          <a:xfrm>
            <a:off x="3827463" y="5443538"/>
            <a:ext cx="620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AFFFE835-24FC-4751-AE3B-213646732EA2}" type="datetime'''''''''''Т''''''''''уд''же''''''''''''''''о'''''''''''">
              <a:rPr lang="ru-RU" altLang="en-US" sz="1400" smtClean="0"/>
              <a:pPr marL="0" lvl="1" indent="0" algn="ctr">
                <a:spcBef>
                  <a:spcPct val="0"/>
                </a:spcBef>
                <a:spcAft>
                  <a:spcPct val="0"/>
                </a:spcAft>
                <a:buNone/>
              </a:pPr>
              <a:t>Туджео</a:t>
            </a:fld>
            <a:endParaRPr lang="ru-RU" sz="1400" dirty="0">
              <a:latin typeface="+mn-lt"/>
              <a:sym typeface="+mn-lt"/>
            </a:endParaRPr>
          </a:p>
        </p:txBody>
      </p:sp>
      <p:sp>
        <p:nvSpPr>
          <p:cNvPr id="75" name="Text Placeholder 2">
            <a:extLst>
              <a:ext uri="{FF2B5EF4-FFF2-40B4-BE49-F238E27FC236}">
                <a16:creationId xmlns:a16="http://schemas.microsoft.com/office/drawing/2014/main" id="{D2B82AEE-4240-4E90-B7C1-F9899E6CE29B}"/>
              </a:ext>
            </a:extLst>
          </p:cNvPr>
          <p:cNvSpPr>
            <a:spLocks noGrp="1"/>
          </p:cNvSpPr>
          <p:nvPr>
            <p:custDataLst>
              <p:tags r:id="rId29"/>
            </p:custDataLst>
          </p:nvPr>
        </p:nvSpPr>
        <p:spPr bwMode="gray">
          <a:xfrm>
            <a:off x="3992563" y="3322638"/>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63768B24-E7F3-49DC-93D4-D6B57D501411}" type="datetime'1'''''',''''''''''''''''4'''''''''">
              <a:rPr lang="ru-RU" altLang="en-US" sz="1400" smtClean="0"/>
              <a:pPr marL="0" lvl="1" indent="0" algn="ctr">
                <a:spcBef>
                  <a:spcPct val="0"/>
                </a:spcBef>
                <a:spcAft>
                  <a:spcPct val="0"/>
                </a:spcAft>
                <a:buNone/>
              </a:pPr>
              <a:t>1,4</a:t>
            </a:fld>
            <a:endParaRPr lang="ru-RU" sz="1400" dirty="0">
              <a:latin typeface="+mn-lt"/>
              <a:sym typeface="+mn-lt"/>
            </a:endParaRPr>
          </a:p>
        </p:txBody>
      </p:sp>
      <p:sp>
        <p:nvSpPr>
          <p:cNvPr id="77" name="Text Placeholder 2">
            <a:extLst>
              <a:ext uri="{FF2B5EF4-FFF2-40B4-BE49-F238E27FC236}">
                <a16:creationId xmlns:a16="http://schemas.microsoft.com/office/drawing/2014/main" id="{8C4E2E12-9F36-4FE2-A9BB-B0053576D196}"/>
              </a:ext>
            </a:extLst>
          </p:cNvPr>
          <p:cNvSpPr>
            <a:spLocks noGrp="1"/>
          </p:cNvSpPr>
          <p:nvPr>
            <p:custDataLst>
              <p:tags r:id="rId30"/>
            </p:custDataLst>
          </p:nvPr>
        </p:nvSpPr>
        <p:spPr bwMode="gray">
          <a:xfrm>
            <a:off x="5000625" y="2309813"/>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70FACA86-AD04-42C0-8DB5-10AF57D8762E}" type="datetime'2'',2'''''">
              <a:rPr lang="ru-RU" altLang="en-US" sz="1400" smtClean="0"/>
              <a:pPr marL="0" lvl="1" indent="0" algn="ctr">
                <a:spcBef>
                  <a:spcPct val="0"/>
                </a:spcBef>
                <a:spcAft>
                  <a:spcPct val="0"/>
                </a:spcAft>
                <a:buNone/>
              </a:pPr>
              <a:t>2,2</a:t>
            </a:fld>
            <a:endParaRPr lang="ru-RU" sz="1400" dirty="0">
              <a:latin typeface="+mn-lt"/>
              <a:sym typeface="+mn-lt"/>
            </a:endParaRPr>
          </a:p>
        </p:txBody>
      </p:sp>
      <p:sp>
        <p:nvSpPr>
          <p:cNvPr id="164" name="Text Placeholder 2">
            <a:extLst>
              <a:ext uri="{FF2B5EF4-FFF2-40B4-BE49-F238E27FC236}">
                <a16:creationId xmlns:a16="http://schemas.microsoft.com/office/drawing/2014/main" id="{B84CE5DB-7FF9-4386-9FDD-0AED1A3034B5}"/>
              </a:ext>
            </a:extLst>
          </p:cNvPr>
          <p:cNvSpPr>
            <a:spLocks noGrp="1"/>
          </p:cNvSpPr>
          <p:nvPr>
            <p:custDataLst>
              <p:tags r:id="rId31"/>
            </p:custDataLst>
          </p:nvPr>
        </p:nvSpPr>
        <p:spPr bwMode="auto">
          <a:xfrm>
            <a:off x="4332288" y="2058988"/>
            <a:ext cx="6159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646E1E08-EB7B-4ECD-AA47-3F22735F40B1}" type="datetime'''''''''''''-''3''''''''''''5''%'''''''''''''''''''''''''''">
              <a:rPr lang="ru-RU" altLang="en-US" sz="1400" b="1" smtClean="0"/>
              <a:pPr marL="0" lvl="1" indent="0" algn="ctr">
                <a:spcBef>
                  <a:spcPct val="0"/>
                </a:spcBef>
                <a:spcAft>
                  <a:spcPct val="0"/>
                </a:spcAft>
                <a:buNone/>
              </a:pPr>
              <a:t>-35%</a:t>
            </a:fld>
            <a:endParaRPr lang="ru-RU" sz="1400" b="1" dirty="0">
              <a:latin typeface="+mn-lt"/>
              <a:sym typeface="+mn-lt"/>
            </a:endParaRPr>
          </a:p>
        </p:txBody>
      </p:sp>
      <p:sp>
        <p:nvSpPr>
          <p:cNvPr id="87" name="TextBox 86">
            <a:extLst>
              <a:ext uri="{FF2B5EF4-FFF2-40B4-BE49-F238E27FC236}">
                <a16:creationId xmlns:a16="http://schemas.microsoft.com/office/drawing/2014/main" id="{E9071DEF-2D25-4113-8A7D-C10944FB0CBE}"/>
              </a:ext>
            </a:extLst>
          </p:cNvPr>
          <p:cNvSpPr txBox="1"/>
          <p:nvPr/>
        </p:nvSpPr>
        <p:spPr>
          <a:xfrm>
            <a:off x="275610" y="1295590"/>
            <a:ext cx="3082895" cy="369332"/>
          </a:xfrm>
          <a:prstGeom prst="rect">
            <a:avLst/>
          </a:prstGeom>
          <a:noFill/>
        </p:spPr>
        <p:txBody>
          <a:bodyPr wrap="none" rtlCol="0">
            <a:spAutoFit/>
          </a:bodyPr>
          <a:lstStyle/>
          <a:p>
            <a:pPr algn="ctr"/>
            <a:r>
              <a:rPr lang="ru-RU" dirty="0"/>
              <a:t>Весь период исследования</a:t>
            </a:r>
          </a:p>
        </p:txBody>
      </p:sp>
      <p:sp>
        <p:nvSpPr>
          <p:cNvPr id="88" name="TextBox 87">
            <a:extLst>
              <a:ext uri="{FF2B5EF4-FFF2-40B4-BE49-F238E27FC236}">
                <a16:creationId xmlns:a16="http://schemas.microsoft.com/office/drawing/2014/main" id="{33C61135-5964-4F6D-BAC4-D6F43B895A13}"/>
              </a:ext>
            </a:extLst>
          </p:cNvPr>
          <p:cNvSpPr txBox="1"/>
          <p:nvPr/>
        </p:nvSpPr>
        <p:spPr>
          <a:xfrm>
            <a:off x="3430910" y="1283515"/>
            <a:ext cx="2034531" cy="369332"/>
          </a:xfrm>
          <a:prstGeom prst="rect">
            <a:avLst/>
          </a:prstGeom>
          <a:noFill/>
        </p:spPr>
        <p:txBody>
          <a:bodyPr wrap="none" rtlCol="0">
            <a:spAutoFit/>
          </a:bodyPr>
          <a:lstStyle/>
          <a:p>
            <a:pPr algn="ctr"/>
            <a:r>
              <a:rPr lang="ru-RU" dirty="0"/>
              <a:t>Период титрации</a:t>
            </a:r>
          </a:p>
        </p:txBody>
      </p:sp>
      <p:graphicFrame>
        <p:nvGraphicFramePr>
          <p:cNvPr id="180" name="Chart 179">
            <a:extLst>
              <a:ext uri="{FF2B5EF4-FFF2-40B4-BE49-F238E27FC236}">
                <a16:creationId xmlns:a16="http://schemas.microsoft.com/office/drawing/2014/main" id="{17071256-1670-4A5E-9E2E-643B346764AC}"/>
              </a:ext>
            </a:extLst>
          </p:cNvPr>
          <p:cNvGraphicFramePr/>
          <p:nvPr>
            <p:custDataLst>
              <p:tags r:id="rId32"/>
            </p:custDataLst>
            <p:extLst>
              <p:ext uri="{D42A27DB-BD31-4B8C-83A1-F6EECF244321}">
                <p14:modId xmlns:p14="http://schemas.microsoft.com/office/powerpoint/2010/main" val="4116880169"/>
              </p:ext>
            </p:extLst>
          </p:nvPr>
        </p:nvGraphicFramePr>
        <p:xfrm>
          <a:off x="6203950" y="2398713"/>
          <a:ext cx="2559050" cy="3114675"/>
        </p:xfrm>
        <a:graphic>
          <a:graphicData uri="http://schemas.openxmlformats.org/drawingml/2006/chart">
            <c:chart xmlns:c="http://schemas.openxmlformats.org/drawingml/2006/chart" xmlns:r="http://schemas.openxmlformats.org/officeDocument/2006/relationships" r:id="rId52"/>
          </a:graphicData>
        </a:graphic>
      </p:graphicFrame>
      <p:sp>
        <p:nvSpPr>
          <p:cNvPr id="107" name="Text Placeholder 2">
            <a:extLst>
              <a:ext uri="{FF2B5EF4-FFF2-40B4-BE49-F238E27FC236}">
                <a16:creationId xmlns:a16="http://schemas.microsoft.com/office/drawing/2014/main" id="{81817EF1-6DDA-48C7-8045-97D3C6CF29DB}"/>
              </a:ext>
            </a:extLst>
          </p:cNvPr>
          <p:cNvSpPr>
            <a:spLocks noGrp="1"/>
          </p:cNvSpPr>
          <p:nvPr>
            <p:custDataLst>
              <p:tags r:id="rId33"/>
            </p:custDataLst>
          </p:nvPr>
        </p:nvSpPr>
        <p:spPr bwMode="auto">
          <a:xfrm>
            <a:off x="5961063" y="2432050"/>
            <a:ext cx="192088" cy="21209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r>
              <a:rPr lang="ru-RU" altLang="en-US" sz="1400" dirty="0">
                <a:latin typeface="+mn-lt"/>
                <a:sym typeface="+mn-lt"/>
              </a:rPr>
              <a:t>Событий на пациенто-лет</a:t>
            </a:r>
            <a:endParaRPr lang="ru-RU" sz="1400" dirty="0">
              <a:latin typeface="+mn-lt"/>
              <a:sym typeface="+mn-lt"/>
            </a:endParaRPr>
          </a:p>
        </p:txBody>
      </p:sp>
      <p:sp>
        <p:nvSpPr>
          <p:cNvPr id="104" name="Text Placeholder 2">
            <a:extLst>
              <a:ext uri="{FF2B5EF4-FFF2-40B4-BE49-F238E27FC236}">
                <a16:creationId xmlns:a16="http://schemas.microsoft.com/office/drawing/2014/main" id="{B83619ED-DDCC-44BF-A5EA-BD53F1AE78CD}"/>
              </a:ext>
            </a:extLst>
          </p:cNvPr>
          <p:cNvSpPr>
            <a:spLocks noGrp="1"/>
          </p:cNvSpPr>
          <p:nvPr>
            <p:custDataLst>
              <p:tags r:id="rId34"/>
            </p:custDataLst>
          </p:nvPr>
        </p:nvSpPr>
        <p:spPr bwMode="gray">
          <a:xfrm>
            <a:off x="6975475" y="2549525"/>
            <a:ext cx="38417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br>
              <a:rPr lang="ru-RU" altLang="en-US" sz="1400" dirty="0"/>
            </a:br>
            <a:r>
              <a:rPr lang="ru-RU" altLang="en-US" sz="1400" dirty="0"/>
              <a:t>9,34</a:t>
            </a:r>
            <a:endParaRPr lang="ru-RU" sz="1400" dirty="0">
              <a:latin typeface="+mn-lt"/>
              <a:sym typeface="+mn-lt"/>
            </a:endParaRPr>
          </a:p>
        </p:txBody>
      </p:sp>
      <p:sp>
        <p:nvSpPr>
          <p:cNvPr id="103" name="Text Placeholder 2">
            <a:extLst>
              <a:ext uri="{FF2B5EF4-FFF2-40B4-BE49-F238E27FC236}">
                <a16:creationId xmlns:a16="http://schemas.microsoft.com/office/drawing/2014/main" id="{3158A381-C303-4C2A-ADCB-9DA0EC87E412}"/>
              </a:ext>
            </a:extLst>
          </p:cNvPr>
          <p:cNvSpPr>
            <a:spLocks noGrp="1"/>
          </p:cNvSpPr>
          <p:nvPr>
            <p:custDataLst>
              <p:tags r:id="rId35"/>
            </p:custDataLst>
          </p:nvPr>
        </p:nvSpPr>
        <p:spPr bwMode="auto">
          <a:xfrm>
            <a:off x="6858000" y="5443538"/>
            <a:ext cx="620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5C13FF92-9C62-4E15-979D-30750C1B6814}" type="datetime'Т''у''д''же''''''''''''''''''''о'''">
              <a:rPr lang="ru-RU" altLang="en-US" sz="1400" smtClean="0"/>
              <a:pPr marL="0" lvl="1" indent="0" algn="ctr">
                <a:spcBef>
                  <a:spcPct val="0"/>
                </a:spcBef>
                <a:spcAft>
                  <a:spcPct val="0"/>
                </a:spcAft>
                <a:buNone/>
              </a:pPr>
              <a:t>Туджео</a:t>
            </a:fld>
            <a:endParaRPr lang="ru-RU" sz="1400" dirty="0">
              <a:latin typeface="+mn-lt"/>
              <a:sym typeface="+mn-lt"/>
            </a:endParaRPr>
          </a:p>
        </p:txBody>
      </p:sp>
      <p:sp>
        <p:nvSpPr>
          <p:cNvPr id="105" name="Text Placeholder 2">
            <a:extLst>
              <a:ext uri="{FF2B5EF4-FFF2-40B4-BE49-F238E27FC236}">
                <a16:creationId xmlns:a16="http://schemas.microsoft.com/office/drawing/2014/main" id="{96485F3F-8143-4A9A-932D-D4976FA6997B}"/>
              </a:ext>
            </a:extLst>
          </p:cNvPr>
          <p:cNvSpPr>
            <a:spLocks noGrp="1"/>
          </p:cNvSpPr>
          <p:nvPr>
            <p:custDataLst>
              <p:tags r:id="rId36"/>
            </p:custDataLst>
          </p:nvPr>
        </p:nvSpPr>
        <p:spPr bwMode="auto">
          <a:xfrm>
            <a:off x="7786688" y="5443538"/>
            <a:ext cx="7794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B84DC468-7E9B-4176-A6E3-C278517F0803}" type="datetime'''''''''''Дег''''''лу''''''д''''''''е''''''''''''''''''к'">
              <a:rPr lang="ru-RU" altLang="en-US" sz="1400" smtClean="0"/>
              <a:pPr marL="0" lvl="1" indent="0" algn="ctr">
                <a:spcBef>
                  <a:spcPct val="0"/>
                </a:spcBef>
                <a:spcAft>
                  <a:spcPct val="0"/>
                </a:spcAft>
                <a:buNone/>
              </a:pPr>
              <a:t>Деглудек</a:t>
            </a:fld>
            <a:endParaRPr lang="ru-RU" sz="1400" dirty="0">
              <a:latin typeface="+mn-lt"/>
              <a:sym typeface="+mn-lt"/>
            </a:endParaRPr>
          </a:p>
        </p:txBody>
      </p:sp>
      <p:sp>
        <p:nvSpPr>
          <p:cNvPr id="106" name="Text Placeholder 2">
            <a:extLst>
              <a:ext uri="{FF2B5EF4-FFF2-40B4-BE49-F238E27FC236}">
                <a16:creationId xmlns:a16="http://schemas.microsoft.com/office/drawing/2014/main" id="{6274AC5F-469C-46B9-84DA-BE6A76E054F5}"/>
              </a:ext>
            </a:extLst>
          </p:cNvPr>
          <p:cNvSpPr>
            <a:spLocks noGrp="1"/>
          </p:cNvSpPr>
          <p:nvPr>
            <p:custDataLst>
              <p:tags r:id="rId37"/>
            </p:custDataLst>
          </p:nvPr>
        </p:nvSpPr>
        <p:spPr bwMode="gray">
          <a:xfrm>
            <a:off x="7983538" y="2354263"/>
            <a:ext cx="384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69356160-DC76-469B-A389-225C8C16CFDD}" type="datetime'''''''''''''1''''''''''0'',''''''8'''''''''''''''''''''''''''">
              <a:rPr lang="ru-RU" altLang="en-US" sz="1400" smtClean="0"/>
              <a:pPr marL="0" lvl="1" indent="0" algn="ctr">
                <a:spcBef>
                  <a:spcPct val="0"/>
                </a:spcBef>
                <a:spcAft>
                  <a:spcPct val="0"/>
                </a:spcAft>
                <a:buNone/>
              </a:pPr>
              <a:t>10,8</a:t>
            </a:fld>
            <a:endParaRPr lang="ru-RU" sz="1400" dirty="0">
              <a:latin typeface="+mn-lt"/>
              <a:sym typeface="+mn-lt"/>
            </a:endParaRPr>
          </a:p>
        </p:txBody>
      </p:sp>
      <p:graphicFrame>
        <p:nvGraphicFramePr>
          <p:cNvPr id="181" name="Chart 180">
            <a:extLst>
              <a:ext uri="{FF2B5EF4-FFF2-40B4-BE49-F238E27FC236}">
                <a16:creationId xmlns:a16="http://schemas.microsoft.com/office/drawing/2014/main" id="{F4A4EA96-73DB-4995-9925-1159378AF677}"/>
              </a:ext>
            </a:extLst>
          </p:cNvPr>
          <p:cNvGraphicFramePr/>
          <p:nvPr>
            <p:custDataLst>
              <p:tags r:id="rId38"/>
            </p:custDataLst>
            <p:extLst>
              <p:ext uri="{D42A27DB-BD31-4B8C-83A1-F6EECF244321}">
                <p14:modId xmlns:p14="http://schemas.microsoft.com/office/powerpoint/2010/main" val="3092559567"/>
              </p:ext>
            </p:extLst>
          </p:nvPr>
        </p:nvGraphicFramePr>
        <p:xfrm>
          <a:off x="9715500" y="2398713"/>
          <a:ext cx="2559050" cy="3114675"/>
        </p:xfrm>
        <a:graphic>
          <a:graphicData uri="http://schemas.openxmlformats.org/drawingml/2006/chart">
            <c:chart xmlns:c="http://schemas.openxmlformats.org/drawingml/2006/chart" xmlns:r="http://schemas.openxmlformats.org/officeDocument/2006/relationships" r:id="rId53"/>
          </a:graphicData>
        </a:graphic>
      </p:graphicFrame>
      <p:cxnSp>
        <p:nvCxnSpPr>
          <p:cNvPr id="173" name="Straight Connector 172">
            <a:extLst>
              <a:ext uri="{FF2B5EF4-FFF2-40B4-BE49-F238E27FC236}">
                <a16:creationId xmlns:a16="http://schemas.microsoft.com/office/drawing/2014/main" id="{6D3CF549-E985-4014-B9DE-2A73AD180076}"/>
              </a:ext>
            </a:extLst>
          </p:cNvPr>
          <p:cNvCxnSpPr/>
          <p:nvPr>
            <p:custDataLst>
              <p:tags r:id="rId39"/>
            </p:custDataLst>
          </p:nvPr>
        </p:nvCxnSpPr>
        <p:spPr bwMode="auto">
          <a:xfrm flipV="1">
            <a:off x="11687175" y="2333625"/>
            <a:ext cx="0" cy="7620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55A3469-641D-4FFE-A0D9-D6E57D0E3FF8}"/>
              </a:ext>
            </a:extLst>
          </p:cNvPr>
          <p:cNvCxnSpPr/>
          <p:nvPr>
            <p:custDataLst>
              <p:tags r:id="rId40"/>
            </p:custDataLst>
          </p:nvPr>
        </p:nvCxnSpPr>
        <p:spPr bwMode="auto">
          <a:xfrm flipH="1">
            <a:off x="10679113" y="2333625"/>
            <a:ext cx="1008062"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1FBDFD8-72A0-4419-B7AE-8B520F7563D8}"/>
              </a:ext>
            </a:extLst>
          </p:cNvPr>
          <p:cNvCxnSpPr/>
          <p:nvPr>
            <p:custDataLst>
              <p:tags r:id="rId41"/>
            </p:custDataLst>
          </p:nvPr>
        </p:nvCxnSpPr>
        <p:spPr bwMode="auto">
          <a:xfrm>
            <a:off x="10679113" y="2333625"/>
            <a:ext cx="0" cy="69691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Text Placeholder 2">
            <a:extLst>
              <a:ext uri="{FF2B5EF4-FFF2-40B4-BE49-F238E27FC236}">
                <a16:creationId xmlns:a16="http://schemas.microsoft.com/office/drawing/2014/main" id="{909CD054-B212-47A0-9D89-DC2128CE8645}"/>
              </a:ext>
            </a:extLst>
          </p:cNvPr>
          <p:cNvSpPr>
            <a:spLocks noGrp="1"/>
          </p:cNvSpPr>
          <p:nvPr>
            <p:custDataLst>
              <p:tags r:id="rId42"/>
            </p:custDataLst>
          </p:nvPr>
        </p:nvSpPr>
        <p:spPr bwMode="auto">
          <a:xfrm>
            <a:off x="9472613" y="2432050"/>
            <a:ext cx="192088" cy="21209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r">
              <a:spcBef>
                <a:spcPct val="0"/>
              </a:spcBef>
              <a:spcAft>
                <a:spcPct val="0"/>
              </a:spcAft>
              <a:buNone/>
            </a:pPr>
            <a:r>
              <a:rPr lang="ru-RU" altLang="en-US" sz="1400" dirty="0">
                <a:latin typeface="+mn-lt"/>
                <a:sym typeface="+mn-lt"/>
              </a:rPr>
              <a:t>Событий на пациенто-лет</a:t>
            </a:r>
            <a:endParaRPr lang="ru-RU" sz="1400" dirty="0">
              <a:latin typeface="+mn-lt"/>
              <a:sym typeface="+mn-lt"/>
            </a:endParaRPr>
          </a:p>
        </p:txBody>
      </p:sp>
      <p:sp>
        <p:nvSpPr>
          <p:cNvPr id="122" name="Text Placeholder 2">
            <a:extLst>
              <a:ext uri="{FF2B5EF4-FFF2-40B4-BE49-F238E27FC236}">
                <a16:creationId xmlns:a16="http://schemas.microsoft.com/office/drawing/2014/main" id="{4879B4F0-030E-4699-BF23-E18627E39909}"/>
              </a:ext>
            </a:extLst>
          </p:cNvPr>
          <p:cNvSpPr>
            <a:spLocks noGrp="1"/>
          </p:cNvSpPr>
          <p:nvPr>
            <p:custDataLst>
              <p:tags r:id="rId43"/>
            </p:custDataLst>
          </p:nvPr>
        </p:nvSpPr>
        <p:spPr bwMode="gray">
          <a:xfrm>
            <a:off x="10534650" y="3068638"/>
            <a:ext cx="2889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50EF24BE-E85E-4270-93B6-CFD461F8B53F}" type="datetime'8'''''''''''''''''''''''',''''''''''''''''''1'''''''''''''''">
              <a:rPr lang="ru-RU" altLang="en-US" sz="1400" smtClean="0"/>
              <a:pPr marL="0" lvl="1" indent="0" algn="ctr">
                <a:spcBef>
                  <a:spcPct val="0"/>
                </a:spcBef>
                <a:spcAft>
                  <a:spcPct val="0"/>
                </a:spcAft>
                <a:buNone/>
              </a:pPr>
              <a:t>8,1</a:t>
            </a:fld>
            <a:endParaRPr lang="ru-RU" sz="1400" dirty="0">
              <a:latin typeface="+mn-lt"/>
              <a:sym typeface="+mn-lt"/>
            </a:endParaRPr>
          </a:p>
        </p:txBody>
      </p:sp>
      <p:sp>
        <p:nvSpPr>
          <p:cNvPr id="121" name="Text Placeholder 2">
            <a:extLst>
              <a:ext uri="{FF2B5EF4-FFF2-40B4-BE49-F238E27FC236}">
                <a16:creationId xmlns:a16="http://schemas.microsoft.com/office/drawing/2014/main" id="{296024AE-055E-4D15-AF1E-FD22F374BD55}"/>
              </a:ext>
            </a:extLst>
          </p:cNvPr>
          <p:cNvSpPr>
            <a:spLocks noGrp="1"/>
          </p:cNvSpPr>
          <p:nvPr>
            <p:custDataLst>
              <p:tags r:id="rId44"/>
            </p:custDataLst>
          </p:nvPr>
        </p:nvSpPr>
        <p:spPr bwMode="gray">
          <a:xfrm>
            <a:off x="11495088" y="2447925"/>
            <a:ext cx="384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F5DD0607-28E4-41D9-9ED1-B8A45D7186E7}" type="datetime'''1''''''''''''''''''''''''''''''0'',''''''''5'">
              <a:rPr lang="ru-RU" altLang="en-US" sz="1400" smtClean="0"/>
              <a:pPr marL="0" lvl="1" indent="0" algn="ctr">
                <a:spcBef>
                  <a:spcPct val="0"/>
                </a:spcBef>
                <a:spcAft>
                  <a:spcPct val="0"/>
                </a:spcAft>
                <a:buNone/>
              </a:pPr>
              <a:t>10,5</a:t>
            </a:fld>
            <a:endParaRPr lang="ru-RU" sz="1400" dirty="0">
              <a:latin typeface="+mn-lt"/>
              <a:sym typeface="+mn-lt"/>
            </a:endParaRPr>
          </a:p>
        </p:txBody>
      </p:sp>
      <p:sp>
        <p:nvSpPr>
          <p:cNvPr id="172" name="Text Placeholder 2">
            <a:extLst>
              <a:ext uri="{FF2B5EF4-FFF2-40B4-BE49-F238E27FC236}">
                <a16:creationId xmlns:a16="http://schemas.microsoft.com/office/drawing/2014/main" id="{BCC7333D-22A0-436A-B2E5-85C64CD1B3AB}"/>
              </a:ext>
            </a:extLst>
          </p:cNvPr>
          <p:cNvSpPr>
            <a:spLocks noGrp="1"/>
          </p:cNvSpPr>
          <p:nvPr>
            <p:custDataLst>
              <p:tags r:id="rId45"/>
            </p:custDataLst>
          </p:nvPr>
        </p:nvSpPr>
        <p:spPr bwMode="auto">
          <a:xfrm>
            <a:off x="10874375" y="2197100"/>
            <a:ext cx="615950" cy="273050"/>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lang="en-US" sz="1600" kern="1200" cap="none" baseline="0" dirty="0">
                <a:solidFill>
                  <a:srgbClr val="005DA4"/>
                </a:solidFill>
                <a:latin typeface="DINPro-Medium" panose="02000503030000020004" pitchFamily="50" charset="0"/>
                <a:ea typeface="+mj-ea"/>
                <a:cs typeface="+mj-cs"/>
              </a:defRPr>
            </a:lvl1pPr>
            <a:lvl2pPr marL="545454"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600"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lvl="1" indent="0" algn="ctr">
              <a:spcBef>
                <a:spcPct val="0"/>
              </a:spcBef>
              <a:spcAft>
                <a:spcPct val="0"/>
              </a:spcAft>
              <a:buNone/>
            </a:pPr>
            <a:fld id="{943076D5-C365-4CED-8CAE-F30645629F92}" type="datetime'''''''-''''''''''''''''''''2''''''''3''%'">
              <a:rPr lang="ru-RU" altLang="en-US" sz="1400" b="1" smtClean="0">
                <a:latin typeface="+mn-lt"/>
                <a:sym typeface="+mn-lt"/>
              </a:rPr>
              <a:pPr marL="0" lvl="1" indent="0" algn="ctr">
                <a:spcBef>
                  <a:spcPct val="0"/>
                </a:spcBef>
                <a:spcAft>
                  <a:spcPct val="0"/>
                </a:spcAft>
                <a:buNone/>
              </a:pPr>
              <a:t>-23%</a:t>
            </a:fld>
            <a:endParaRPr lang="ru-RU" sz="1400" b="1" dirty="0">
              <a:latin typeface="+mn-lt"/>
              <a:sym typeface="+mn-lt"/>
            </a:endParaRPr>
          </a:p>
        </p:txBody>
      </p:sp>
      <p:sp>
        <p:nvSpPr>
          <p:cNvPr id="143" name="Rectangle 142">
            <a:extLst>
              <a:ext uri="{FF2B5EF4-FFF2-40B4-BE49-F238E27FC236}">
                <a16:creationId xmlns:a16="http://schemas.microsoft.com/office/drawing/2014/main" id="{15EF9A48-5C12-40F6-A0D7-960F5B0D199C}"/>
              </a:ext>
            </a:extLst>
          </p:cNvPr>
          <p:cNvSpPr/>
          <p:nvPr/>
        </p:nvSpPr>
        <p:spPr>
          <a:xfrm>
            <a:off x="2414815" y="828160"/>
            <a:ext cx="1561646" cy="369332"/>
          </a:xfrm>
          <a:prstGeom prst="rect">
            <a:avLst/>
          </a:prstGeom>
        </p:spPr>
        <p:txBody>
          <a:bodyPr wrap="none">
            <a:spAutoFit/>
          </a:bodyPr>
          <a:lstStyle/>
          <a:p>
            <a:pPr algn="ctr"/>
            <a:r>
              <a:rPr lang="ru-RU" dirty="0"/>
              <a:t>Ночные гипо</a:t>
            </a:r>
          </a:p>
        </p:txBody>
      </p:sp>
      <p:sp>
        <p:nvSpPr>
          <p:cNvPr id="158" name="TextBox 157">
            <a:extLst>
              <a:ext uri="{FF2B5EF4-FFF2-40B4-BE49-F238E27FC236}">
                <a16:creationId xmlns:a16="http://schemas.microsoft.com/office/drawing/2014/main" id="{BB895AAC-A39C-4DD0-8425-4DFE7365BA5C}"/>
              </a:ext>
            </a:extLst>
          </p:cNvPr>
          <p:cNvSpPr txBox="1"/>
          <p:nvPr/>
        </p:nvSpPr>
        <p:spPr>
          <a:xfrm>
            <a:off x="7232738" y="1818646"/>
            <a:ext cx="942887" cy="369332"/>
          </a:xfrm>
          <a:prstGeom prst="rect">
            <a:avLst/>
          </a:prstGeom>
          <a:noFill/>
        </p:spPr>
        <p:txBody>
          <a:bodyPr wrap="none" rtlCol="0">
            <a:spAutoFit/>
          </a:bodyPr>
          <a:lstStyle/>
          <a:p>
            <a:r>
              <a:rPr lang="ru-RU" dirty="0"/>
              <a:t>Р= 0,13</a:t>
            </a:r>
          </a:p>
        </p:txBody>
      </p:sp>
      <p:sp>
        <p:nvSpPr>
          <p:cNvPr id="159" name="TextBox 158">
            <a:extLst>
              <a:ext uri="{FF2B5EF4-FFF2-40B4-BE49-F238E27FC236}">
                <a16:creationId xmlns:a16="http://schemas.microsoft.com/office/drawing/2014/main" id="{6C143084-1396-40C3-95AB-D83F11951186}"/>
              </a:ext>
            </a:extLst>
          </p:cNvPr>
          <p:cNvSpPr txBox="1"/>
          <p:nvPr/>
        </p:nvSpPr>
        <p:spPr>
          <a:xfrm>
            <a:off x="10679112" y="1818646"/>
            <a:ext cx="942887" cy="369332"/>
          </a:xfrm>
          <a:prstGeom prst="rect">
            <a:avLst/>
          </a:prstGeom>
          <a:noFill/>
        </p:spPr>
        <p:txBody>
          <a:bodyPr wrap="none" rtlCol="0">
            <a:spAutoFit/>
          </a:bodyPr>
          <a:lstStyle/>
          <a:p>
            <a:r>
              <a:rPr lang="ru-RU" dirty="0"/>
              <a:t>Р= 0,28</a:t>
            </a:r>
          </a:p>
        </p:txBody>
      </p:sp>
      <p:sp>
        <p:nvSpPr>
          <p:cNvPr id="160" name="TextBox 159">
            <a:extLst>
              <a:ext uri="{FF2B5EF4-FFF2-40B4-BE49-F238E27FC236}">
                <a16:creationId xmlns:a16="http://schemas.microsoft.com/office/drawing/2014/main" id="{691249A3-E075-40C3-95C1-51C28EE25999}"/>
              </a:ext>
            </a:extLst>
          </p:cNvPr>
          <p:cNvSpPr txBox="1"/>
          <p:nvPr/>
        </p:nvSpPr>
        <p:spPr>
          <a:xfrm>
            <a:off x="6689432" y="1256750"/>
            <a:ext cx="3082895" cy="369332"/>
          </a:xfrm>
          <a:prstGeom prst="rect">
            <a:avLst/>
          </a:prstGeom>
          <a:noFill/>
        </p:spPr>
        <p:txBody>
          <a:bodyPr wrap="none" rtlCol="0">
            <a:spAutoFit/>
          </a:bodyPr>
          <a:lstStyle/>
          <a:p>
            <a:pPr algn="ctr"/>
            <a:r>
              <a:rPr lang="ru-RU" dirty="0"/>
              <a:t>Весь период исследования</a:t>
            </a:r>
          </a:p>
        </p:txBody>
      </p:sp>
      <p:sp>
        <p:nvSpPr>
          <p:cNvPr id="161" name="TextBox 160">
            <a:extLst>
              <a:ext uri="{FF2B5EF4-FFF2-40B4-BE49-F238E27FC236}">
                <a16:creationId xmlns:a16="http://schemas.microsoft.com/office/drawing/2014/main" id="{C78C2612-0F49-4F90-A789-B253AD0E079E}"/>
              </a:ext>
            </a:extLst>
          </p:cNvPr>
          <p:cNvSpPr txBox="1"/>
          <p:nvPr/>
        </p:nvSpPr>
        <p:spPr>
          <a:xfrm>
            <a:off x="9844732" y="1244675"/>
            <a:ext cx="2034531" cy="369332"/>
          </a:xfrm>
          <a:prstGeom prst="rect">
            <a:avLst/>
          </a:prstGeom>
          <a:noFill/>
        </p:spPr>
        <p:txBody>
          <a:bodyPr wrap="none" rtlCol="0">
            <a:spAutoFit/>
          </a:bodyPr>
          <a:lstStyle/>
          <a:p>
            <a:pPr algn="ctr"/>
            <a:r>
              <a:rPr lang="ru-RU" dirty="0"/>
              <a:t>Период титрации</a:t>
            </a:r>
          </a:p>
        </p:txBody>
      </p:sp>
      <p:sp>
        <p:nvSpPr>
          <p:cNvPr id="162" name="TextBox 161">
            <a:extLst>
              <a:ext uri="{FF2B5EF4-FFF2-40B4-BE49-F238E27FC236}">
                <a16:creationId xmlns:a16="http://schemas.microsoft.com/office/drawing/2014/main" id="{728E1615-7054-4C39-979C-8DF09B9639BE}"/>
              </a:ext>
            </a:extLst>
          </p:cNvPr>
          <p:cNvSpPr txBox="1"/>
          <p:nvPr/>
        </p:nvSpPr>
        <p:spPr>
          <a:xfrm>
            <a:off x="1606551" y="1714668"/>
            <a:ext cx="819455" cy="369332"/>
          </a:xfrm>
          <a:prstGeom prst="rect">
            <a:avLst/>
          </a:prstGeom>
          <a:noFill/>
        </p:spPr>
        <p:txBody>
          <a:bodyPr wrap="none" rtlCol="0">
            <a:spAutoFit/>
          </a:bodyPr>
          <a:lstStyle/>
          <a:p>
            <a:r>
              <a:rPr lang="ru-RU" dirty="0"/>
              <a:t>Р= 0,2</a:t>
            </a:r>
          </a:p>
        </p:txBody>
      </p:sp>
      <p:sp>
        <p:nvSpPr>
          <p:cNvPr id="163" name="TextBox 162">
            <a:extLst>
              <a:ext uri="{FF2B5EF4-FFF2-40B4-BE49-F238E27FC236}">
                <a16:creationId xmlns:a16="http://schemas.microsoft.com/office/drawing/2014/main" id="{2CD88DDB-68B4-47E3-8621-2E9C6CC2D917}"/>
              </a:ext>
            </a:extLst>
          </p:cNvPr>
          <p:cNvSpPr txBox="1"/>
          <p:nvPr/>
        </p:nvSpPr>
        <p:spPr>
          <a:xfrm>
            <a:off x="4057738" y="1739902"/>
            <a:ext cx="942887" cy="369332"/>
          </a:xfrm>
          <a:prstGeom prst="rect">
            <a:avLst/>
          </a:prstGeom>
          <a:noFill/>
        </p:spPr>
        <p:txBody>
          <a:bodyPr wrap="none" rtlCol="0">
            <a:spAutoFit/>
          </a:bodyPr>
          <a:lstStyle/>
          <a:p>
            <a:r>
              <a:rPr lang="ru-RU" dirty="0"/>
              <a:t>Р= 0,04</a:t>
            </a:r>
          </a:p>
        </p:txBody>
      </p:sp>
      <p:sp>
        <p:nvSpPr>
          <p:cNvPr id="177" name="Rectangle 176">
            <a:extLst>
              <a:ext uri="{FF2B5EF4-FFF2-40B4-BE49-F238E27FC236}">
                <a16:creationId xmlns:a16="http://schemas.microsoft.com/office/drawing/2014/main" id="{F8D5F367-A8FA-4D90-BF77-BC08E9A2E27F}"/>
              </a:ext>
            </a:extLst>
          </p:cNvPr>
          <p:cNvSpPr/>
          <p:nvPr/>
        </p:nvSpPr>
        <p:spPr>
          <a:xfrm>
            <a:off x="9156693" y="828160"/>
            <a:ext cx="1117614" cy="369332"/>
          </a:xfrm>
          <a:prstGeom prst="rect">
            <a:avLst/>
          </a:prstGeom>
        </p:spPr>
        <p:txBody>
          <a:bodyPr wrap="none">
            <a:spAutoFit/>
          </a:bodyPr>
          <a:lstStyle/>
          <a:p>
            <a:pPr algn="ctr"/>
            <a:r>
              <a:rPr lang="ru-RU" dirty="0"/>
              <a:t>Все гипо</a:t>
            </a:r>
          </a:p>
        </p:txBody>
      </p:sp>
    </p:spTree>
    <p:extLst>
      <p:ext uri="{BB962C8B-B14F-4D97-AF65-F5344CB8AC3E}">
        <p14:creationId xmlns:p14="http://schemas.microsoft.com/office/powerpoint/2010/main" val="3477413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1510455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13" imgW="362" imgH="362" progId="TCLayout.ActiveDocument.1">
                  <p:embed/>
                </p:oleObj>
              </mc:Choice>
              <mc:Fallback>
                <p:oleObj name="think-cell Slide" r:id="rId13"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r>
              <a:rPr lang="ru-RU" altLang="en-US" dirty="0"/>
              <a:t>Программа</a:t>
            </a:r>
            <a:endParaRPr lang="ru-RU" dirty="0"/>
          </a:p>
        </p:txBody>
      </p:sp>
      <p:sp>
        <p:nvSpPr>
          <p:cNvPr id="46" name="Text Placeholder 2">
            <a:hlinkClick r:id="rId15" action="ppaction://hlinksldjump"/>
            <a:extLst>
              <a:ext uri="{FF2B5EF4-FFF2-40B4-BE49-F238E27FC236}">
                <a16:creationId xmlns:a16="http://schemas.microsoft.com/office/drawing/2014/main" id="{3749BF05-82E8-473F-BBBB-EB25E3DD7638}"/>
              </a:ext>
            </a:extLst>
          </p:cNvPr>
          <p:cNvSpPr>
            <a:spLocks noGrp="1"/>
          </p:cNvSpPr>
          <p:nvPr>
            <p:custDataLst>
              <p:tags r:id="rId4"/>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42" name="Text Placeholder 2">
            <a:hlinkClick r:id="rId16" action="ppaction://hlinksldjump"/>
            <a:extLst>
              <a:ext uri="{FF2B5EF4-FFF2-40B4-BE49-F238E27FC236}">
                <a16:creationId xmlns:a16="http://schemas.microsoft.com/office/drawing/2014/main" id="{FB96D463-5156-4D4B-8746-FEE9CF4AEC68}"/>
              </a:ext>
            </a:extLst>
          </p:cNvPr>
          <p:cNvSpPr>
            <a:spLocks noGrp="1"/>
          </p:cNvSpPr>
          <p:nvPr>
            <p:custDataLst>
              <p:tags r:id="rId5"/>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7" action="ppaction://hlinksldjump"/>
            <a:extLst>
              <a:ext uri="{FF2B5EF4-FFF2-40B4-BE49-F238E27FC236}">
                <a16:creationId xmlns:a16="http://schemas.microsoft.com/office/drawing/2014/main" id="{05B5571C-64FA-495D-AA5A-4A1C8BDD7B28}"/>
              </a:ext>
            </a:extLst>
          </p:cNvPr>
          <p:cNvSpPr>
            <a:spLocks noGrp="1"/>
          </p:cNvSpPr>
          <p:nvPr>
            <p:custDataLst>
              <p:tags r:id="rId6"/>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9" name="Text Placeholder 2">
            <a:hlinkClick r:id="rId18" action="ppaction://hlinksldjump"/>
            <a:extLst>
              <a:ext uri="{FF2B5EF4-FFF2-40B4-BE49-F238E27FC236}">
                <a16:creationId xmlns:a16="http://schemas.microsoft.com/office/drawing/2014/main" id="{BCD6DCEC-D5B3-48D5-8D11-ABE1D32FFFB1}"/>
              </a:ext>
            </a:extLst>
          </p:cNvPr>
          <p:cNvSpPr>
            <a:spLocks noGrp="1"/>
          </p:cNvSpPr>
          <p:nvPr>
            <p:custDataLst>
              <p:tags r:id="rId7"/>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20" name="Text Placeholder 2">
            <a:hlinkClick r:id="rId19" action="ppaction://hlinksldjump"/>
            <a:extLst>
              <a:ext uri="{FF2B5EF4-FFF2-40B4-BE49-F238E27FC236}">
                <a16:creationId xmlns:a16="http://schemas.microsoft.com/office/drawing/2014/main" id="{3D866C1F-CB32-47E4-A179-3781AD7AE9BA}"/>
              </a:ext>
            </a:extLst>
          </p:cNvPr>
          <p:cNvSpPr>
            <a:spLocks noGrp="1"/>
          </p:cNvSpPr>
          <p:nvPr>
            <p:custDataLst>
              <p:tags r:id="rId8"/>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21" name="Text Placeholder 2">
            <a:hlinkClick r:id="rId20" action="ppaction://hlinksldjump"/>
            <a:extLst>
              <a:ext uri="{FF2B5EF4-FFF2-40B4-BE49-F238E27FC236}">
                <a16:creationId xmlns:a16="http://schemas.microsoft.com/office/drawing/2014/main" id="{D43BB0F8-359D-4C08-8C95-D380D8D46D5B}"/>
              </a:ext>
            </a:extLst>
          </p:cNvPr>
          <p:cNvSpPr>
            <a:spLocks noGrp="1"/>
          </p:cNvSpPr>
          <p:nvPr>
            <p:custDataLst>
              <p:tags r:id="rId9"/>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28" name="Text Placeholder 2">
            <a:extLst>
              <a:ext uri="{FF2B5EF4-FFF2-40B4-BE49-F238E27FC236}">
                <a16:creationId xmlns:a16="http://schemas.microsoft.com/office/drawing/2014/main" id="{A8616E79-2FCE-417C-AA88-0601E65BC395}"/>
              </a:ext>
            </a:extLst>
          </p:cNvPr>
          <p:cNvSpPr>
            <a:spLocks noGrp="1"/>
          </p:cNvSpPr>
          <p:nvPr>
            <p:custDataLst>
              <p:tags r:id="rId10"/>
            </p:custDataLst>
          </p:nvPr>
        </p:nvSpPr>
        <p:spPr bwMode="gray">
          <a:xfrm>
            <a:off x="4183064" y="4097338"/>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bg1"/>
                </a:solidFill>
              </a:rPr>
              <a:t>INTANDEM2</a:t>
            </a:r>
            <a:endParaRPr lang="ru-RU" dirty="0">
              <a:solidFill>
                <a:schemeClr val="bg1"/>
              </a:solidFill>
            </a:endParaRPr>
          </a:p>
        </p:txBody>
      </p:sp>
      <p:sp>
        <p:nvSpPr>
          <p:cNvPr id="23" name="Text Placeholder 2">
            <a:hlinkClick r:id="rId21" action="ppaction://hlinksldjump"/>
            <a:extLst>
              <a:ext uri="{FF2B5EF4-FFF2-40B4-BE49-F238E27FC236}">
                <a16:creationId xmlns:a16="http://schemas.microsoft.com/office/drawing/2014/main" id="{E2C2726E-9109-4FE6-A1AE-D2A89261C20F}"/>
              </a:ext>
            </a:extLst>
          </p:cNvPr>
          <p:cNvSpPr>
            <a:spLocks noGrp="1"/>
          </p:cNvSpPr>
          <p:nvPr>
            <p:custDataLst>
              <p:tags r:id="rId11"/>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a:solidFill>
                  <a:schemeClr val="accent5">
                    <a:lumMod val="75000"/>
                  </a:schemeClr>
                </a:solidFill>
              </a:rPr>
              <a:t>Back-up</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78</a:t>
            </a:fld>
            <a:endParaRPr lang="ru-RU" dirty="0"/>
          </a:p>
        </p:txBody>
      </p:sp>
    </p:spTree>
    <p:extLst>
      <p:ext uri="{BB962C8B-B14F-4D97-AF65-F5344CB8AC3E}">
        <p14:creationId xmlns:p14="http://schemas.microsoft.com/office/powerpoint/2010/main" val="35773132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44D7821-39BD-406E-87D5-A226A4DF271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3" name="think-cell Slide" r:id="rId5" imgW="362" imgH="362" progId="TCLayout.ActiveDocument.1">
                  <p:embed/>
                </p:oleObj>
              </mc:Choice>
              <mc:Fallback>
                <p:oleObj name="think-cell Slide" r:id="rId5" imgW="362" imgH="362" progId="TCLayout.ActiveDocument.1">
                  <p:embed/>
                  <p:pic>
                    <p:nvPicPr>
                      <p:cNvPr id="7" name="Object 6" hidden="1">
                        <a:extLst>
                          <a:ext uri="{FF2B5EF4-FFF2-40B4-BE49-F238E27FC236}">
                            <a16:creationId xmlns:a16="http://schemas.microsoft.com/office/drawing/2014/main" id="{944D7821-39BD-406E-87D5-A226A4DF27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7216BCD-CEE1-4AE1-A725-3059C1B26A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39" dirty="0">
              <a:latin typeface="DINPro-Medium" panose="02000503030000020004" pitchFamily="50" charset="0"/>
              <a:ea typeface="+mj-ea"/>
              <a:cs typeface="+mj-cs"/>
              <a:sym typeface="DINPro-Medium" panose="02000503030000020004" pitchFamily="50" charset="0"/>
            </a:endParaRPr>
          </a:p>
        </p:txBody>
      </p:sp>
      <p:sp>
        <p:nvSpPr>
          <p:cNvPr id="3" name="Text Placeholder 2">
            <a:extLst>
              <a:ext uri="{FF2B5EF4-FFF2-40B4-BE49-F238E27FC236}">
                <a16:creationId xmlns:a16="http://schemas.microsoft.com/office/drawing/2014/main" id="{B6C3B1BA-6B79-41E1-B50D-6E3301B7CBB3}"/>
              </a:ext>
            </a:extLst>
          </p:cNvPr>
          <p:cNvSpPr>
            <a:spLocks noGrp="1"/>
          </p:cNvSpPr>
          <p:nvPr>
            <p:ph type="body" sz="quarter" idx="13"/>
          </p:nvPr>
        </p:nvSpPr>
        <p:spPr/>
        <p:txBody>
          <a:bodyPr>
            <a:normAutofit fontScale="92500" lnSpcReduction="20000"/>
          </a:bodyPr>
          <a:lstStyle/>
          <a:p>
            <a:r>
              <a:rPr lang="pt-BR" dirty="0"/>
              <a:t>Diabetes Care 2018 Jun; dc180342.</a:t>
            </a:r>
            <a:endParaRPr lang="ru-RU" dirty="0"/>
          </a:p>
          <a:p>
            <a:r>
              <a:rPr lang="pt-BR" dirty="0">
                <a:hlinkClick r:id="rId7"/>
              </a:rPr>
              <a:t>https://doi.org/10.2337/dc18-0342</a:t>
            </a:r>
            <a:endParaRPr lang="ru-RU" dirty="0"/>
          </a:p>
        </p:txBody>
      </p:sp>
      <p:sp>
        <p:nvSpPr>
          <p:cNvPr id="4" name="Title 3">
            <a:extLst>
              <a:ext uri="{FF2B5EF4-FFF2-40B4-BE49-F238E27FC236}">
                <a16:creationId xmlns:a16="http://schemas.microsoft.com/office/drawing/2014/main" id="{7B88B67D-DB77-41C4-A995-84EFE168A777}"/>
              </a:ext>
            </a:extLst>
          </p:cNvPr>
          <p:cNvSpPr>
            <a:spLocks noGrp="1"/>
          </p:cNvSpPr>
          <p:nvPr>
            <p:ph type="title"/>
          </p:nvPr>
        </p:nvSpPr>
        <p:spPr/>
        <p:txBody>
          <a:bodyPr/>
          <a:lstStyle/>
          <a:p>
            <a:r>
              <a:rPr lang="en-US" dirty="0"/>
              <a:t>inTandem2 Study</a:t>
            </a:r>
            <a:endParaRPr lang="ru-RU" dirty="0"/>
          </a:p>
        </p:txBody>
      </p:sp>
      <p:sp>
        <p:nvSpPr>
          <p:cNvPr id="5" name="Slide Number Placeholder 4">
            <a:extLst>
              <a:ext uri="{FF2B5EF4-FFF2-40B4-BE49-F238E27FC236}">
                <a16:creationId xmlns:a16="http://schemas.microsoft.com/office/drawing/2014/main" id="{8C33EE09-381A-4666-81C3-555CB302D812}"/>
              </a:ext>
            </a:extLst>
          </p:cNvPr>
          <p:cNvSpPr>
            <a:spLocks noGrp="1"/>
          </p:cNvSpPr>
          <p:nvPr>
            <p:ph type="sldNum" sz="quarter" idx="12"/>
          </p:nvPr>
        </p:nvSpPr>
        <p:spPr/>
        <p:txBody>
          <a:bodyPr/>
          <a:lstStyle/>
          <a:p>
            <a:fld id="{5F3F9096-8ED8-4F14-8F69-892A89853C22}" type="slidenum">
              <a:rPr lang="ru-RU" smtClean="0"/>
              <a:pPr/>
              <a:t>79</a:t>
            </a:fld>
            <a:endParaRPr lang="ru-RU" dirty="0"/>
          </a:p>
        </p:txBody>
      </p:sp>
      <p:pic>
        <p:nvPicPr>
          <p:cNvPr id="8" name="Picture 7">
            <a:extLst>
              <a:ext uri="{FF2B5EF4-FFF2-40B4-BE49-F238E27FC236}">
                <a16:creationId xmlns:a16="http://schemas.microsoft.com/office/drawing/2014/main" id="{6C0A7C55-A35E-4290-AF54-691A06E7C284}"/>
              </a:ext>
            </a:extLst>
          </p:cNvPr>
          <p:cNvPicPr>
            <a:picLocks noChangeAspect="1"/>
          </p:cNvPicPr>
          <p:nvPr/>
        </p:nvPicPr>
        <p:blipFill>
          <a:blip r:embed="rId8"/>
          <a:stretch>
            <a:fillRect/>
          </a:stretch>
        </p:blipFill>
        <p:spPr>
          <a:xfrm>
            <a:off x="4267200" y="1393824"/>
            <a:ext cx="7315200" cy="4858187"/>
          </a:xfrm>
          <a:prstGeom prst="rect">
            <a:avLst/>
          </a:prstGeom>
        </p:spPr>
      </p:pic>
      <p:sp>
        <p:nvSpPr>
          <p:cNvPr id="11" name="Content Placeholder 1">
            <a:extLst>
              <a:ext uri="{FF2B5EF4-FFF2-40B4-BE49-F238E27FC236}">
                <a16:creationId xmlns:a16="http://schemas.microsoft.com/office/drawing/2014/main" id="{F8FA20D0-257E-4B05-BDCC-1C7127410177}"/>
              </a:ext>
            </a:extLst>
          </p:cNvPr>
          <p:cNvSpPr>
            <a:spLocks noGrp="1"/>
          </p:cNvSpPr>
          <p:nvPr>
            <p:ph idx="1"/>
          </p:nvPr>
        </p:nvSpPr>
        <p:spPr>
          <a:xfrm>
            <a:off x="609600" y="847082"/>
            <a:ext cx="3187700" cy="775508"/>
          </a:xfrm>
        </p:spPr>
        <p:txBody>
          <a:bodyPr>
            <a:normAutofit/>
          </a:bodyPr>
          <a:lstStyle/>
          <a:p>
            <a:pPr marL="0" indent="0">
              <a:buNone/>
            </a:pPr>
            <a:r>
              <a:rPr lang="en-US" dirty="0"/>
              <a:t>C</a:t>
            </a:r>
            <a:r>
              <a:rPr lang="ru-RU" dirty="0" err="1"/>
              <a:t>отаглифлозин</a:t>
            </a:r>
            <a:r>
              <a:rPr lang="ru-RU" dirty="0"/>
              <a:t> с инсулином в лечении взрослых с сахарным диабетом 1-го типа</a:t>
            </a:r>
          </a:p>
        </p:txBody>
      </p:sp>
    </p:spTree>
    <p:extLst>
      <p:ext uri="{BB962C8B-B14F-4D97-AF65-F5344CB8AC3E}">
        <p14:creationId xmlns:p14="http://schemas.microsoft.com/office/powerpoint/2010/main" val="171908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5D80945-061A-421A-AEFB-A2C45A1B2DBF}"/>
              </a:ext>
            </a:extLst>
          </p:cNvPr>
          <p:cNvGraphicFramePr>
            <a:graphicFrameLocks noChangeAspect="1"/>
          </p:cNvGraphicFramePr>
          <p:nvPr>
            <p:custDataLst>
              <p:tags r:id="rId2"/>
            </p:custDataLst>
            <p:extLst>
              <p:ext uri="{D42A27DB-BD31-4B8C-83A1-F6EECF244321}">
                <p14:modId xmlns:p14="http://schemas.microsoft.com/office/powerpoint/2010/main" val="617443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62" imgH="362" progId="TCLayout.ActiveDocument.1">
                  <p:embed/>
                </p:oleObj>
              </mc:Choice>
              <mc:Fallback>
                <p:oleObj name="think-cell Slide" r:id="rId5" imgW="362" imgH="362" progId="TCLayout.ActiveDocument.1">
                  <p:embed/>
                  <p:pic>
                    <p:nvPicPr>
                      <p:cNvPr id="6" name="Object 5" hidden="1">
                        <a:extLst>
                          <a:ext uri="{FF2B5EF4-FFF2-40B4-BE49-F238E27FC236}">
                            <a16:creationId xmlns:a16="http://schemas.microsoft.com/office/drawing/2014/main" id="{F5D80945-061A-421A-AEFB-A2C45A1B2D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a:extLst>
              <a:ext uri="{FF2B5EF4-FFF2-40B4-BE49-F238E27FC236}">
                <a16:creationId xmlns:a16="http://schemas.microsoft.com/office/drawing/2014/main" id="{F670F88E-8715-4D20-9B48-ACD6217AEC4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0" name="Arrow1">
            <a:extLst>
              <a:ext uri="{FF2B5EF4-FFF2-40B4-BE49-F238E27FC236}">
                <a16:creationId xmlns:a16="http://schemas.microsoft.com/office/drawing/2014/main" id="{87230357-2CB9-4601-ABF6-C2F699F542F0}"/>
              </a:ext>
            </a:extLst>
          </p:cNvPr>
          <p:cNvSpPr/>
          <p:nvPr/>
        </p:nvSpPr>
        <p:spPr>
          <a:xfrm>
            <a:off x="7135382" y="3491573"/>
            <a:ext cx="1691159" cy="2059871"/>
          </a:xfrm>
          <a:custGeom>
            <a:avLst/>
            <a:gdLst/>
            <a:ahLst/>
            <a:cxnLst/>
            <a:rect l="0" t="0" r="0" b="0"/>
            <a:pathLst>
              <a:path w="1694363" h="2080066">
                <a:moveTo>
                  <a:pt x="1082919" y="536476"/>
                </a:moveTo>
                <a:lnTo>
                  <a:pt x="1666111" y="0"/>
                </a:lnTo>
                <a:cubicBezTo>
                  <a:pt x="1694362" y="672657"/>
                  <a:pt x="1385288" y="1480013"/>
                  <a:pt x="869661" y="1970777"/>
                </a:cubicBezTo>
                <a:lnTo>
                  <a:pt x="973679" y="2080065"/>
                </a:lnTo>
                <a:lnTo>
                  <a:pt x="0" y="1928066"/>
                </a:lnTo>
                <a:lnTo>
                  <a:pt x="21406" y="1079549"/>
                </a:lnTo>
                <a:lnTo>
                  <a:pt x="125424" y="1188836"/>
                </a:lnTo>
                <a:cubicBezTo>
                  <a:pt x="424615" y="904072"/>
                  <a:pt x="585098" y="534376"/>
                  <a:pt x="588816" y="121348"/>
                </a:cubicBezTo>
                <a:close/>
              </a:path>
            </a:pathLst>
          </a:custGeom>
          <a:solidFill>
            <a:schemeClr val="accent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Arrow2">
            <a:extLst>
              <a:ext uri="{FF2B5EF4-FFF2-40B4-BE49-F238E27FC236}">
                <a16:creationId xmlns:a16="http://schemas.microsoft.com/office/drawing/2014/main" id="{3DBEA35D-0D9E-4ED8-BA0E-2C38B2AC8529}"/>
              </a:ext>
            </a:extLst>
          </p:cNvPr>
          <p:cNvSpPr/>
          <p:nvPr/>
        </p:nvSpPr>
        <p:spPr>
          <a:xfrm>
            <a:off x="5375536" y="4762049"/>
            <a:ext cx="2541413" cy="1507362"/>
          </a:xfrm>
          <a:custGeom>
            <a:avLst/>
            <a:gdLst/>
            <a:ahLst/>
            <a:cxnLst/>
            <a:rect l="0" t="0" r="0" b="0"/>
            <a:pathLst>
              <a:path w="2546227" h="1522140">
                <a:moveTo>
                  <a:pt x="1763179" y="645134"/>
                </a:moveTo>
                <a:lnTo>
                  <a:pt x="2546226" y="766604"/>
                </a:lnTo>
                <a:cubicBezTo>
                  <a:pt x="2037937" y="1208087"/>
                  <a:pt x="1214015" y="1469822"/>
                  <a:pt x="508832" y="1372674"/>
                </a:cubicBezTo>
                <a:lnTo>
                  <a:pt x="488242" y="1522139"/>
                </a:lnTo>
                <a:lnTo>
                  <a:pt x="0" y="666116"/>
                </a:lnTo>
                <a:lnTo>
                  <a:pt x="676744" y="153810"/>
                </a:lnTo>
                <a:lnTo>
                  <a:pt x="656154" y="303274"/>
                </a:lnTo>
                <a:cubicBezTo>
                  <a:pt x="1065334" y="359644"/>
                  <a:pt x="1454434" y="254613"/>
                  <a:pt x="1779670" y="0"/>
                </a:cubicBezTo>
                <a:close/>
              </a:path>
            </a:pathLst>
          </a:custGeom>
          <a:solidFill>
            <a:schemeClr val="accent5">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Arrow3">
            <a:extLst>
              <a:ext uri="{FF2B5EF4-FFF2-40B4-BE49-F238E27FC236}">
                <a16:creationId xmlns:a16="http://schemas.microsoft.com/office/drawing/2014/main" id="{60D03691-47B2-41E1-8FF9-9607E5D9BC82}"/>
              </a:ext>
            </a:extLst>
          </p:cNvPr>
          <p:cNvSpPr/>
          <p:nvPr/>
        </p:nvSpPr>
        <p:spPr>
          <a:xfrm>
            <a:off x="3897757" y="4069528"/>
            <a:ext cx="1991477" cy="2033438"/>
          </a:xfrm>
          <a:custGeom>
            <a:avLst/>
            <a:gdLst/>
            <a:ahLst/>
            <a:cxnLst/>
            <a:rect l="0" t="0" r="0" b="0"/>
            <a:pathLst>
              <a:path w="1995249" h="2053374">
                <a:moveTo>
                  <a:pt x="1480580" y="1365427"/>
                </a:moveTo>
                <a:lnTo>
                  <a:pt x="1873833" y="2053373"/>
                </a:lnTo>
                <a:cubicBezTo>
                  <a:pt x="1211755" y="1931236"/>
                  <a:pt x="493416" y="1450258"/>
                  <a:pt x="129694" y="838353"/>
                </a:cubicBezTo>
                <a:lnTo>
                  <a:pt x="0" y="915444"/>
                </a:lnTo>
                <a:lnTo>
                  <a:pt x="364852" y="0"/>
                </a:lnTo>
                <a:lnTo>
                  <a:pt x="1187332" y="209682"/>
                </a:lnTo>
                <a:lnTo>
                  <a:pt x="1057638" y="286774"/>
                </a:lnTo>
                <a:cubicBezTo>
                  <a:pt x="1268687" y="641830"/>
                  <a:pt x="1593403" y="880554"/>
                  <a:pt x="1995248" y="976086"/>
                </a:cubicBezTo>
                <a:close/>
              </a:path>
            </a:pathLst>
          </a:custGeom>
          <a:solidFill>
            <a:schemeClr val="accent6">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Arrow4">
            <a:extLst>
              <a:ext uri="{FF2B5EF4-FFF2-40B4-BE49-F238E27FC236}">
                <a16:creationId xmlns:a16="http://schemas.microsoft.com/office/drawing/2014/main" id="{ED5EDC6E-BDC0-446B-BFDA-0FD7FC1E8A55}"/>
              </a:ext>
            </a:extLst>
          </p:cNvPr>
          <p:cNvSpPr/>
          <p:nvPr/>
        </p:nvSpPr>
        <p:spPr>
          <a:xfrm>
            <a:off x="3581399" y="2362621"/>
            <a:ext cx="1399919" cy="2436143"/>
          </a:xfrm>
          <a:custGeom>
            <a:avLst/>
            <a:gdLst/>
            <a:ahLst/>
            <a:cxnLst/>
            <a:rect l="0" t="0" r="0" b="0"/>
            <a:pathLst>
              <a:path w="1402571" h="2460027">
                <a:moveTo>
                  <a:pt x="681810" y="1723641"/>
                </a:moveTo>
                <a:lnTo>
                  <a:pt x="389141" y="2460026"/>
                </a:lnTo>
                <a:cubicBezTo>
                  <a:pt x="71832" y="1866241"/>
                  <a:pt x="0" y="1004736"/>
                  <a:pt x="251629" y="338850"/>
                </a:cubicBezTo>
                <a:lnTo>
                  <a:pt x="110494" y="285517"/>
                </a:lnTo>
                <a:lnTo>
                  <a:pt x="1053699" y="0"/>
                </a:lnTo>
                <a:lnTo>
                  <a:pt x="1402570" y="773776"/>
                </a:lnTo>
                <a:lnTo>
                  <a:pt x="1261435" y="720443"/>
                </a:lnTo>
                <a:cubicBezTo>
                  <a:pt x="1115428" y="1106821"/>
                  <a:pt x="1131243" y="1509536"/>
                  <a:pt x="1307099" y="1883275"/>
                </a:cubicBezTo>
                <a:close/>
              </a:path>
            </a:pathLst>
          </a:custGeom>
          <a:solidFill>
            <a:schemeClr val="accent4">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Arrow5">
            <a:extLst>
              <a:ext uri="{FF2B5EF4-FFF2-40B4-BE49-F238E27FC236}">
                <a16:creationId xmlns:a16="http://schemas.microsoft.com/office/drawing/2014/main" id="{30004241-501E-42AD-B983-146A273A5147}"/>
              </a:ext>
            </a:extLst>
          </p:cNvPr>
          <p:cNvSpPr/>
          <p:nvPr/>
        </p:nvSpPr>
        <p:spPr>
          <a:xfrm>
            <a:off x="3876334" y="1032336"/>
            <a:ext cx="2333252" cy="1912975"/>
          </a:xfrm>
          <a:custGeom>
            <a:avLst/>
            <a:gdLst/>
            <a:ahLst/>
            <a:cxnLst/>
            <a:rect l="0" t="0" r="0" b="0"/>
            <a:pathLst>
              <a:path w="2337672" h="1931730">
                <a:moveTo>
                  <a:pt x="758205" y="1343328"/>
                </a:moveTo>
                <a:lnTo>
                  <a:pt x="0" y="1573639"/>
                </a:lnTo>
                <a:cubicBezTo>
                  <a:pt x="266401" y="955338"/>
                  <a:pt x="895166" y="362037"/>
                  <a:pt x="1572665" y="143596"/>
                </a:cubicBezTo>
                <a:lnTo>
                  <a:pt x="1526366" y="0"/>
                </a:lnTo>
                <a:lnTo>
                  <a:pt x="2337671" y="559410"/>
                </a:lnTo>
                <a:lnTo>
                  <a:pt x="1950226" y="1314610"/>
                </a:lnTo>
                <a:lnTo>
                  <a:pt x="1903927" y="1171013"/>
                </a:lnTo>
                <a:cubicBezTo>
                  <a:pt x="1510811" y="1297763"/>
                  <a:pt x="1205815" y="1561216"/>
                  <a:pt x="1023260" y="1931729"/>
                </a:cubicBezTo>
                <a:close/>
              </a:path>
            </a:pathLst>
          </a:custGeom>
          <a:solidFill>
            <a:schemeClr val="accent2">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Arrow7">
            <a:extLst>
              <a:ext uri="{FF2B5EF4-FFF2-40B4-BE49-F238E27FC236}">
                <a16:creationId xmlns:a16="http://schemas.microsoft.com/office/drawing/2014/main" id="{B3B30CC7-B086-4393-96D6-0BA7DC91462E}"/>
              </a:ext>
            </a:extLst>
          </p:cNvPr>
          <p:cNvSpPr/>
          <p:nvPr/>
        </p:nvSpPr>
        <p:spPr>
          <a:xfrm>
            <a:off x="7172804" y="1542413"/>
            <a:ext cx="1767997" cy="2480430"/>
          </a:xfrm>
          <a:custGeom>
            <a:avLst/>
            <a:gdLst/>
            <a:ahLst/>
            <a:cxnLst/>
            <a:rect l="0" t="0" r="0" b="0"/>
            <a:pathLst>
              <a:path w="1771346" h="2504748">
                <a:moveTo>
                  <a:pt x="632629" y="790444"/>
                </a:moveTo>
                <a:lnTo>
                  <a:pt x="576809" y="0"/>
                </a:lnTo>
                <a:cubicBezTo>
                  <a:pt x="1120329" y="397307"/>
                  <a:pt x="1558840" y="1142329"/>
                  <a:pt x="1621046" y="1851449"/>
                </a:cubicBezTo>
                <a:lnTo>
                  <a:pt x="1771345" y="1838265"/>
                </a:lnTo>
                <a:lnTo>
                  <a:pt x="1045428" y="2504747"/>
                </a:lnTo>
                <a:lnTo>
                  <a:pt x="395377" y="1958969"/>
                </a:lnTo>
                <a:lnTo>
                  <a:pt x="545676" y="1945784"/>
                </a:lnTo>
                <a:cubicBezTo>
                  <a:pt x="509581" y="1534320"/>
                  <a:pt x="320601" y="1178347"/>
                  <a:pt x="0" y="917922"/>
                </a:cubicBezTo>
                <a:close/>
              </a:path>
            </a:pathLst>
          </a:custGeom>
          <a:solidFill>
            <a:srgbClr val="FF9A94"/>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itle 6">
            <a:extLst>
              <a:ext uri="{FF2B5EF4-FFF2-40B4-BE49-F238E27FC236}">
                <a16:creationId xmlns:a16="http://schemas.microsoft.com/office/drawing/2014/main" id="{DD688E83-05D0-4657-9914-151DFB4F1905}"/>
              </a:ext>
            </a:extLst>
          </p:cNvPr>
          <p:cNvSpPr>
            <a:spLocks noGrp="1"/>
          </p:cNvSpPr>
          <p:nvPr>
            <p:ph type="title"/>
          </p:nvPr>
        </p:nvSpPr>
        <p:spPr>
          <a:xfrm>
            <a:off x="812800" y="63500"/>
            <a:ext cx="10350500" cy="775507"/>
          </a:xfrm>
        </p:spPr>
        <p:txBody>
          <a:bodyPr>
            <a:normAutofit fontScale="90000"/>
          </a:bodyPr>
          <a:lstStyle/>
          <a:p>
            <a:r>
              <a:rPr lang="ru-RU" dirty="0"/>
              <a:t>Пациенто-ориентированное управление гликемическим контролем в пациентов с СД2 </a:t>
            </a:r>
          </a:p>
        </p:txBody>
      </p:sp>
      <p:sp>
        <p:nvSpPr>
          <p:cNvPr id="12" name="Rectangle: Rounded Corners 11">
            <a:extLst>
              <a:ext uri="{FF2B5EF4-FFF2-40B4-BE49-F238E27FC236}">
                <a16:creationId xmlns:a16="http://schemas.microsoft.com/office/drawing/2014/main" id="{81B0477E-847D-431C-B600-18A1CC95D3B9}"/>
              </a:ext>
            </a:extLst>
          </p:cNvPr>
          <p:cNvSpPr/>
          <p:nvPr/>
        </p:nvSpPr>
        <p:spPr>
          <a:xfrm>
            <a:off x="2387600" y="1739900"/>
            <a:ext cx="2590800" cy="91440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Обсудите и согласуйте план лечения</a:t>
            </a:r>
          </a:p>
        </p:txBody>
      </p:sp>
      <p:sp>
        <p:nvSpPr>
          <p:cNvPr id="13" name="Rectangle: Rounded Corners 12">
            <a:extLst>
              <a:ext uri="{FF2B5EF4-FFF2-40B4-BE49-F238E27FC236}">
                <a16:creationId xmlns:a16="http://schemas.microsoft.com/office/drawing/2014/main" id="{A735A44C-9898-4E8B-B022-88A08341B02A}"/>
              </a:ext>
            </a:extLst>
          </p:cNvPr>
          <p:cNvSpPr/>
          <p:nvPr/>
        </p:nvSpPr>
        <p:spPr>
          <a:xfrm>
            <a:off x="1803400" y="2971800"/>
            <a:ext cx="2590800" cy="914400"/>
          </a:xfrm>
          <a:prstGeom prst="roundRect">
            <a:avLst/>
          </a:prstGeom>
          <a:solidFill>
            <a:schemeClr val="bg1"/>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Продолжающийся мониторинг и поддержка</a:t>
            </a:r>
          </a:p>
        </p:txBody>
      </p:sp>
      <p:sp>
        <p:nvSpPr>
          <p:cNvPr id="14" name="Rectangle: Rounded Corners 13">
            <a:extLst>
              <a:ext uri="{FF2B5EF4-FFF2-40B4-BE49-F238E27FC236}">
                <a16:creationId xmlns:a16="http://schemas.microsoft.com/office/drawing/2014/main" id="{23AB8D16-8014-442F-A10E-FD640CD720F4}"/>
              </a:ext>
            </a:extLst>
          </p:cNvPr>
          <p:cNvSpPr/>
          <p:nvPr/>
        </p:nvSpPr>
        <p:spPr>
          <a:xfrm>
            <a:off x="2387600" y="4393393"/>
            <a:ext cx="2590800" cy="914400"/>
          </a:xfrm>
          <a:prstGeom prst="roundRect">
            <a:avLst/>
          </a:prstGeom>
          <a:solidFill>
            <a:schemeClr val="bg1"/>
          </a:solid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Инициация плана лечения</a:t>
            </a:r>
          </a:p>
        </p:txBody>
      </p:sp>
      <p:sp>
        <p:nvSpPr>
          <p:cNvPr id="15" name="Rectangle: Rounded Corners 14">
            <a:extLst>
              <a:ext uri="{FF2B5EF4-FFF2-40B4-BE49-F238E27FC236}">
                <a16:creationId xmlns:a16="http://schemas.microsoft.com/office/drawing/2014/main" id="{E699D58F-D407-4376-BDCE-052E72B29CF6}"/>
              </a:ext>
            </a:extLst>
          </p:cNvPr>
          <p:cNvSpPr/>
          <p:nvPr/>
        </p:nvSpPr>
        <p:spPr>
          <a:xfrm>
            <a:off x="4800600" y="5536393"/>
            <a:ext cx="2590800" cy="914400"/>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Согласование плана лечения</a:t>
            </a:r>
          </a:p>
        </p:txBody>
      </p:sp>
      <p:sp>
        <p:nvSpPr>
          <p:cNvPr id="16" name="Rectangle: Rounded Corners 15">
            <a:extLst>
              <a:ext uri="{FF2B5EF4-FFF2-40B4-BE49-F238E27FC236}">
                <a16:creationId xmlns:a16="http://schemas.microsoft.com/office/drawing/2014/main" id="{1268AA6E-8D20-48A7-896A-BDC9CB58E5D7}"/>
              </a:ext>
            </a:extLst>
          </p:cNvPr>
          <p:cNvSpPr/>
          <p:nvPr/>
        </p:nvSpPr>
        <p:spPr>
          <a:xfrm>
            <a:off x="7543800" y="4393393"/>
            <a:ext cx="3055090" cy="914400"/>
          </a:xfrm>
          <a:prstGeom prst="round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Объединенное принятие решения в создании плана лечения</a:t>
            </a:r>
          </a:p>
        </p:txBody>
      </p:sp>
      <p:sp>
        <p:nvSpPr>
          <p:cNvPr id="17" name="Rectangle: Rounded Corners 16">
            <a:extLst>
              <a:ext uri="{FF2B5EF4-FFF2-40B4-BE49-F238E27FC236}">
                <a16:creationId xmlns:a16="http://schemas.microsoft.com/office/drawing/2014/main" id="{E77C1982-905C-4B2D-A838-9D4077FCA3B8}"/>
              </a:ext>
            </a:extLst>
          </p:cNvPr>
          <p:cNvSpPr/>
          <p:nvPr/>
        </p:nvSpPr>
        <p:spPr>
          <a:xfrm>
            <a:off x="8001000" y="2971800"/>
            <a:ext cx="3055090" cy="914400"/>
          </a:xfrm>
          <a:prstGeom prst="roundRect">
            <a:avLst/>
          </a:prstGeom>
          <a:solidFill>
            <a:schemeClr val="bg1"/>
          </a:solidFill>
          <a:ln w="57150">
            <a:solidFill>
              <a:srgbClr val="FF9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Рассмотрение индивидуальных факторов пациента</a:t>
            </a:r>
          </a:p>
        </p:txBody>
      </p:sp>
      <p:sp>
        <p:nvSpPr>
          <p:cNvPr id="18" name="Rectangle: Rounded Corners 17">
            <a:extLst>
              <a:ext uri="{FF2B5EF4-FFF2-40B4-BE49-F238E27FC236}">
                <a16:creationId xmlns:a16="http://schemas.microsoft.com/office/drawing/2014/main" id="{78E70683-A592-4FA1-A605-C765D20A61F3}"/>
              </a:ext>
            </a:extLst>
          </p:cNvPr>
          <p:cNvSpPr/>
          <p:nvPr/>
        </p:nvSpPr>
        <p:spPr>
          <a:xfrm>
            <a:off x="7543800" y="553085"/>
            <a:ext cx="4406898" cy="1637493"/>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Оценка ключевых характеристик пациента</a:t>
            </a:r>
          </a:p>
          <a:p>
            <a:pPr marL="228600" indent="-228600">
              <a:buAutoNum type="arabicPeriod"/>
            </a:pPr>
            <a:r>
              <a:rPr lang="ru-RU" sz="1200" b="1" dirty="0">
                <a:solidFill>
                  <a:schemeClr val="tx1"/>
                </a:solidFill>
              </a:rPr>
              <a:t>Сопутствующие заболевания таких как АССЗ, ХБП</a:t>
            </a:r>
          </a:p>
          <a:p>
            <a:pPr marL="228600" indent="-228600">
              <a:buAutoNum type="arabicPeriod"/>
            </a:pPr>
            <a:r>
              <a:rPr lang="ru-RU" sz="1200" b="1" dirty="0">
                <a:solidFill>
                  <a:schemeClr val="tx1"/>
                </a:solidFill>
              </a:rPr>
              <a:t>Клинические характеристики (Возраст, </a:t>
            </a:r>
            <a:r>
              <a:rPr lang="en-US" sz="1200" b="1" dirty="0">
                <a:solidFill>
                  <a:schemeClr val="tx1"/>
                </a:solidFill>
              </a:rPr>
              <a:t>A1c</a:t>
            </a:r>
            <a:r>
              <a:rPr lang="ru-RU" sz="1200" b="1" dirty="0">
                <a:solidFill>
                  <a:schemeClr val="tx1"/>
                </a:solidFill>
              </a:rPr>
              <a:t>, вес)</a:t>
            </a:r>
          </a:p>
          <a:p>
            <a:pPr marL="228600" indent="-228600">
              <a:buAutoNum type="arabicPeriod"/>
            </a:pPr>
            <a:r>
              <a:rPr lang="ru-RU" sz="1200" b="1" dirty="0">
                <a:solidFill>
                  <a:schemeClr val="tx1"/>
                </a:solidFill>
              </a:rPr>
              <a:t>Проблемы, такие как с мотивация и депрессия</a:t>
            </a:r>
          </a:p>
          <a:p>
            <a:pPr marL="228600" indent="-228600">
              <a:buAutoNum type="arabicPeriod"/>
            </a:pPr>
            <a:r>
              <a:rPr lang="ru-RU" sz="1200" b="1" dirty="0">
                <a:solidFill>
                  <a:schemeClr val="tx1"/>
                </a:solidFill>
              </a:rPr>
              <a:t>Культурные и социально-экономические аспекты</a:t>
            </a:r>
          </a:p>
        </p:txBody>
      </p:sp>
      <p:sp>
        <p:nvSpPr>
          <p:cNvPr id="28" name="Oval 27">
            <a:extLst>
              <a:ext uri="{FF2B5EF4-FFF2-40B4-BE49-F238E27FC236}">
                <a16:creationId xmlns:a16="http://schemas.microsoft.com/office/drawing/2014/main" id="{E2B05704-0A24-4C30-B82F-ED037DD8F4D2}"/>
              </a:ext>
            </a:extLst>
          </p:cNvPr>
          <p:cNvSpPr/>
          <p:nvPr/>
        </p:nvSpPr>
        <p:spPr>
          <a:xfrm>
            <a:off x="4838548" y="2202284"/>
            <a:ext cx="2772000" cy="2772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Rectangle 28">
            <a:extLst>
              <a:ext uri="{FF2B5EF4-FFF2-40B4-BE49-F238E27FC236}">
                <a16:creationId xmlns:a16="http://schemas.microsoft.com/office/drawing/2014/main" id="{7D6B06BB-696A-4FCA-97E1-E85F0F7C5F1A}"/>
              </a:ext>
            </a:extLst>
          </p:cNvPr>
          <p:cNvSpPr/>
          <p:nvPr/>
        </p:nvSpPr>
        <p:spPr>
          <a:xfrm>
            <a:off x="5405416" y="2447148"/>
            <a:ext cx="1660265" cy="593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ЦЕЛЬ ЛЕЧЕНИЯ</a:t>
            </a:r>
          </a:p>
        </p:txBody>
      </p:sp>
      <p:sp>
        <p:nvSpPr>
          <p:cNvPr id="30" name="TextBox 29">
            <a:extLst>
              <a:ext uri="{FF2B5EF4-FFF2-40B4-BE49-F238E27FC236}">
                <a16:creationId xmlns:a16="http://schemas.microsoft.com/office/drawing/2014/main" id="{93998217-99D4-4923-B57C-37A4D469AB22}"/>
              </a:ext>
            </a:extLst>
          </p:cNvPr>
          <p:cNvSpPr txBox="1"/>
          <p:nvPr/>
        </p:nvSpPr>
        <p:spPr>
          <a:xfrm>
            <a:off x="4838549" y="3179509"/>
            <a:ext cx="2626040" cy="461665"/>
          </a:xfrm>
          <a:prstGeom prst="rect">
            <a:avLst/>
          </a:prstGeom>
          <a:noFill/>
        </p:spPr>
        <p:txBody>
          <a:bodyPr wrap="none" rtlCol="0">
            <a:spAutoFit/>
          </a:bodyPr>
          <a:lstStyle/>
          <a:p>
            <a:pPr marL="285750" indent="-285750">
              <a:buFont typeface="Arial" panose="020B0604020202020204" pitchFamily="34" charset="0"/>
              <a:buChar char="•"/>
            </a:pPr>
            <a:r>
              <a:rPr lang="ru-RU" sz="1200" dirty="0">
                <a:solidFill>
                  <a:schemeClr val="bg1"/>
                </a:solidFill>
              </a:rPr>
              <a:t>Предотвращение осложнений</a:t>
            </a:r>
          </a:p>
          <a:p>
            <a:pPr marL="285750" indent="-285750">
              <a:buFont typeface="Arial" panose="020B0604020202020204" pitchFamily="34" charset="0"/>
              <a:buChar char="•"/>
            </a:pPr>
            <a:r>
              <a:rPr lang="ru-RU" sz="1200" dirty="0">
                <a:solidFill>
                  <a:schemeClr val="bg1"/>
                </a:solidFill>
              </a:rPr>
              <a:t>Оптимизация качества жизни</a:t>
            </a:r>
          </a:p>
        </p:txBody>
      </p:sp>
      <p:sp>
        <p:nvSpPr>
          <p:cNvPr id="33" name="Oval 32">
            <a:extLst>
              <a:ext uri="{FF2B5EF4-FFF2-40B4-BE49-F238E27FC236}">
                <a16:creationId xmlns:a16="http://schemas.microsoft.com/office/drawing/2014/main" id="{96D72F47-2307-47DC-96F3-B1CFD7AD6862}"/>
              </a:ext>
            </a:extLst>
          </p:cNvPr>
          <p:cNvSpPr/>
          <p:nvPr/>
        </p:nvSpPr>
        <p:spPr>
          <a:xfrm>
            <a:off x="5846142" y="4408596"/>
            <a:ext cx="800100" cy="35345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Rectangle 33">
            <a:extLst>
              <a:ext uri="{FF2B5EF4-FFF2-40B4-BE49-F238E27FC236}">
                <a16:creationId xmlns:a16="http://schemas.microsoft.com/office/drawing/2014/main" id="{45DD0005-66D3-4855-8B5F-B8D8784797C9}"/>
              </a:ext>
            </a:extLst>
          </p:cNvPr>
          <p:cNvSpPr/>
          <p:nvPr/>
        </p:nvSpPr>
        <p:spPr>
          <a:xfrm>
            <a:off x="6086954" y="4264284"/>
            <a:ext cx="342900" cy="2589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Graphic 31" descr="Man">
            <a:extLst>
              <a:ext uri="{FF2B5EF4-FFF2-40B4-BE49-F238E27FC236}">
                <a16:creationId xmlns:a16="http://schemas.microsoft.com/office/drawing/2014/main" id="{3CF82686-D3E8-4EB6-8D8B-69AF377C0F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1204" y="3753488"/>
            <a:ext cx="914400" cy="914400"/>
          </a:xfrm>
          <a:prstGeom prst="rect">
            <a:avLst/>
          </a:prstGeom>
        </p:spPr>
      </p:pic>
      <p:sp>
        <p:nvSpPr>
          <p:cNvPr id="25" name="Arrow6">
            <a:extLst>
              <a:ext uri="{FF2B5EF4-FFF2-40B4-BE49-F238E27FC236}">
                <a16:creationId xmlns:a16="http://schemas.microsoft.com/office/drawing/2014/main" id="{9CE714AB-BEA6-48A6-B962-B221D1C2558B}"/>
              </a:ext>
            </a:extLst>
          </p:cNvPr>
          <p:cNvSpPr/>
          <p:nvPr/>
        </p:nvSpPr>
        <p:spPr>
          <a:xfrm rot="4634944" flipV="1">
            <a:off x="6018006" y="798272"/>
            <a:ext cx="1932983" cy="1377682"/>
          </a:xfrm>
          <a:custGeom>
            <a:avLst/>
            <a:gdLst/>
            <a:ahLst/>
            <a:cxnLst/>
            <a:rect l="0" t="0" r="0" b="0"/>
            <a:pathLst>
              <a:path w="2250471" h="1540471">
                <a:moveTo>
                  <a:pt x="652798" y="626416"/>
                </a:moveTo>
                <a:lnTo>
                  <a:pt x="0" y="177223"/>
                </a:lnTo>
                <a:cubicBezTo>
                  <a:pt x="649506" y="0"/>
                  <a:pt x="1505396" y="121672"/>
                  <a:pt x="2098593" y="515166"/>
                </a:cubicBezTo>
                <a:lnTo>
                  <a:pt x="2181995" y="389437"/>
                </a:lnTo>
                <a:lnTo>
                  <a:pt x="2250470" y="1372527"/>
                </a:lnTo>
                <a:lnTo>
                  <a:pt x="1418463" y="1540470"/>
                </a:lnTo>
                <a:lnTo>
                  <a:pt x="1501865" y="1414741"/>
                </a:lnTo>
                <a:cubicBezTo>
                  <a:pt x="1157664" y="1186418"/>
                  <a:pt x="761526" y="1112223"/>
                  <a:pt x="358026" y="1200506"/>
                </a:cubicBezTo>
                <a:close/>
              </a:path>
            </a:pathLst>
          </a:custGeom>
          <a:solidFill>
            <a:srgbClr val="F4B18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Slide Number Placeholder 1">
            <a:extLst>
              <a:ext uri="{FF2B5EF4-FFF2-40B4-BE49-F238E27FC236}">
                <a16:creationId xmlns:a16="http://schemas.microsoft.com/office/drawing/2014/main" id="{DB580FEC-C91E-4EDE-B9DB-3085C30A4391}"/>
              </a:ext>
            </a:extLst>
          </p:cNvPr>
          <p:cNvSpPr>
            <a:spLocks noGrp="1"/>
          </p:cNvSpPr>
          <p:nvPr>
            <p:ph type="sldNum" sz="quarter" idx="12"/>
          </p:nvPr>
        </p:nvSpPr>
        <p:spPr/>
        <p:txBody>
          <a:bodyPr/>
          <a:lstStyle/>
          <a:p>
            <a:fld id="{5F3F9096-8ED8-4F14-8F69-892A89853C22}" type="slidenum">
              <a:rPr lang="ru-RU" smtClean="0"/>
              <a:t>8</a:t>
            </a:fld>
            <a:endParaRPr lang="ru-RU" dirty="0"/>
          </a:p>
        </p:txBody>
      </p:sp>
    </p:spTree>
    <p:extLst>
      <p:ext uri="{BB962C8B-B14F-4D97-AF65-F5344CB8AC3E}">
        <p14:creationId xmlns:p14="http://schemas.microsoft.com/office/powerpoint/2010/main" val="35101764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44D7821-39BD-406E-87D5-A226A4DF27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5" imgW="362" imgH="362" progId="TCLayout.ActiveDocument.1">
                  <p:embed/>
                </p:oleObj>
              </mc:Choice>
              <mc:Fallback>
                <p:oleObj name="think-cell Slide" r:id="rId5" imgW="362" imgH="362" progId="TCLayout.ActiveDocument.1">
                  <p:embed/>
                  <p:pic>
                    <p:nvPicPr>
                      <p:cNvPr id="7" name="Object 6" hidden="1">
                        <a:extLst>
                          <a:ext uri="{FF2B5EF4-FFF2-40B4-BE49-F238E27FC236}">
                            <a16:creationId xmlns:a16="http://schemas.microsoft.com/office/drawing/2014/main" id="{944D7821-39BD-406E-87D5-A226A4DF27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7216BCD-CEE1-4AE1-A725-3059C1B26A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39" dirty="0">
              <a:latin typeface="DINPro-Medium" panose="02000503030000020004" pitchFamily="50" charset="0"/>
              <a:ea typeface="+mj-ea"/>
              <a:cs typeface="+mj-cs"/>
              <a:sym typeface="DINPro-Medium" panose="02000503030000020004" pitchFamily="50" charset="0"/>
            </a:endParaRPr>
          </a:p>
        </p:txBody>
      </p:sp>
      <p:sp>
        <p:nvSpPr>
          <p:cNvPr id="3" name="Text Placeholder 2">
            <a:extLst>
              <a:ext uri="{FF2B5EF4-FFF2-40B4-BE49-F238E27FC236}">
                <a16:creationId xmlns:a16="http://schemas.microsoft.com/office/drawing/2014/main" id="{B6C3B1BA-6B79-41E1-B50D-6E3301B7CBB3}"/>
              </a:ext>
            </a:extLst>
          </p:cNvPr>
          <p:cNvSpPr>
            <a:spLocks noGrp="1"/>
          </p:cNvSpPr>
          <p:nvPr>
            <p:ph type="body" sz="quarter" idx="13"/>
          </p:nvPr>
        </p:nvSpPr>
        <p:spPr/>
        <p:txBody>
          <a:bodyPr>
            <a:normAutofit fontScale="92500" lnSpcReduction="20000"/>
          </a:bodyPr>
          <a:lstStyle/>
          <a:p>
            <a:r>
              <a:rPr lang="pt-BR" dirty="0"/>
              <a:t>Diabetes Care 2018 Jun; dc180342.</a:t>
            </a:r>
            <a:endParaRPr lang="ru-RU" dirty="0"/>
          </a:p>
          <a:p>
            <a:r>
              <a:rPr lang="pt-BR" dirty="0">
                <a:hlinkClick r:id="rId7"/>
              </a:rPr>
              <a:t>https://doi.org/10.2337/dc18-0342</a:t>
            </a:r>
            <a:endParaRPr lang="ru-RU" dirty="0"/>
          </a:p>
        </p:txBody>
      </p:sp>
      <p:sp>
        <p:nvSpPr>
          <p:cNvPr id="4" name="Title 3">
            <a:extLst>
              <a:ext uri="{FF2B5EF4-FFF2-40B4-BE49-F238E27FC236}">
                <a16:creationId xmlns:a16="http://schemas.microsoft.com/office/drawing/2014/main" id="{7B88B67D-DB77-41C4-A995-84EFE168A777}"/>
              </a:ext>
            </a:extLst>
          </p:cNvPr>
          <p:cNvSpPr>
            <a:spLocks noGrp="1"/>
          </p:cNvSpPr>
          <p:nvPr>
            <p:ph type="title"/>
          </p:nvPr>
        </p:nvSpPr>
        <p:spPr/>
        <p:txBody>
          <a:bodyPr/>
          <a:lstStyle/>
          <a:p>
            <a:r>
              <a:rPr lang="en-US" dirty="0"/>
              <a:t>inTandem2 Study</a:t>
            </a:r>
            <a:endParaRPr lang="ru-RU" dirty="0"/>
          </a:p>
        </p:txBody>
      </p:sp>
      <p:sp>
        <p:nvSpPr>
          <p:cNvPr id="5" name="Slide Number Placeholder 4">
            <a:extLst>
              <a:ext uri="{FF2B5EF4-FFF2-40B4-BE49-F238E27FC236}">
                <a16:creationId xmlns:a16="http://schemas.microsoft.com/office/drawing/2014/main" id="{8C33EE09-381A-4666-81C3-555CB302D812}"/>
              </a:ext>
            </a:extLst>
          </p:cNvPr>
          <p:cNvSpPr>
            <a:spLocks noGrp="1"/>
          </p:cNvSpPr>
          <p:nvPr>
            <p:ph type="sldNum" sz="quarter" idx="12"/>
          </p:nvPr>
        </p:nvSpPr>
        <p:spPr/>
        <p:txBody>
          <a:bodyPr/>
          <a:lstStyle/>
          <a:p>
            <a:fld id="{5F3F9096-8ED8-4F14-8F69-892A89853C22}" type="slidenum">
              <a:rPr lang="ru-RU" smtClean="0"/>
              <a:pPr/>
              <a:t>80</a:t>
            </a:fld>
            <a:endParaRPr lang="ru-RU" dirty="0"/>
          </a:p>
        </p:txBody>
      </p:sp>
      <p:pic>
        <p:nvPicPr>
          <p:cNvPr id="9" name="Picture 8">
            <a:extLst>
              <a:ext uri="{FF2B5EF4-FFF2-40B4-BE49-F238E27FC236}">
                <a16:creationId xmlns:a16="http://schemas.microsoft.com/office/drawing/2014/main" id="{22EA8726-74B0-49F6-B9D7-60E7EA32A940}"/>
              </a:ext>
            </a:extLst>
          </p:cNvPr>
          <p:cNvPicPr>
            <a:picLocks noChangeAspect="1"/>
          </p:cNvPicPr>
          <p:nvPr/>
        </p:nvPicPr>
        <p:blipFill rotWithShape="1">
          <a:blip r:embed="rId8"/>
          <a:srcRect l="1111" t="160"/>
          <a:stretch/>
        </p:blipFill>
        <p:spPr>
          <a:xfrm>
            <a:off x="4267200" y="815629"/>
            <a:ext cx="7786778" cy="5750577"/>
          </a:xfrm>
          <a:prstGeom prst="rect">
            <a:avLst/>
          </a:prstGeom>
        </p:spPr>
      </p:pic>
      <p:sp>
        <p:nvSpPr>
          <p:cNvPr id="12" name="Content Placeholder 1">
            <a:extLst>
              <a:ext uri="{FF2B5EF4-FFF2-40B4-BE49-F238E27FC236}">
                <a16:creationId xmlns:a16="http://schemas.microsoft.com/office/drawing/2014/main" id="{1C49639D-AFB6-41DA-A568-D4C7339E19C0}"/>
              </a:ext>
            </a:extLst>
          </p:cNvPr>
          <p:cNvSpPr txBox="1">
            <a:spLocks/>
          </p:cNvSpPr>
          <p:nvPr/>
        </p:nvSpPr>
        <p:spPr>
          <a:xfrm>
            <a:off x="609600" y="847082"/>
            <a:ext cx="2743200" cy="775508"/>
          </a:xfrm>
          <a:prstGeom prst="rect">
            <a:avLst/>
          </a:prstGeom>
        </p:spPr>
        <p:txBody>
          <a:bodyPr vert="horz" lIns="91440" tIns="45720" rIns="91440" bIns="45720" rtlCol="0">
            <a:norm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marL="0" indent="0">
              <a:buFont typeface="Arial" panose="020B0604020202020204" pitchFamily="34" charset="0"/>
              <a:buNone/>
            </a:pPr>
            <a:r>
              <a:rPr lang="en-US"/>
              <a:t>C</a:t>
            </a:r>
            <a:r>
              <a:rPr lang="ru-RU"/>
              <a:t>отаглифлозин с инсулином в лечении взрослых с сахарным диабетом 1-го типа</a:t>
            </a:r>
            <a:endParaRPr lang="ru-RU" dirty="0"/>
          </a:p>
        </p:txBody>
      </p:sp>
    </p:spTree>
    <p:extLst>
      <p:ext uri="{BB962C8B-B14F-4D97-AF65-F5344CB8AC3E}">
        <p14:creationId xmlns:p14="http://schemas.microsoft.com/office/powerpoint/2010/main" val="3610231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44D7821-39BD-406E-87D5-A226A4DF27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5" imgW="362" imgH="362" progId="TCLayout.ActiveDocument.1">
                  <p:embed/>
                </p:oleObj>
              </mc:Choice>
              <mc:Fallback>
                <p:oleObj name="think-cell Slide" r:id="rId5" imgW="362" imgH="362" progId="TCLayout.ActiveDocument.1">
                  <p:embed/>
                  <p:pic>
                    <p:nvPicPr>
                      <p:cNvPr id="7" name="Object 6" hidden="1">
                        <a:extLst>
                          <a:ext uri="{FF2B5EF4-FFF2-40B4-BE49-F238E27FC236}">
                            <a16:creationId xmlns:a16="http://schemas.microsoft.com/office/drawing/2014/main" id="{944D7821-39BD-406E-87D5-A226A4DF27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7216BCD-CEE1-4AE1-A725-3059C1B26A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539" dirty="0">
              <a:latin typeface="DINPro-Medium" panose="02000503030000020004" pitchFamily="50" charset="0"/>
              <a:ea typeface="+mj-ea"/>
              <a:cs typeface="+mj-cs"/>
              <a:sym typeface="DINPro-Medium" panose="02000503030000020004" pitchFamily="50" charset="0"/>
            </a:endParaRPr>
          </a:p>
        </p:txBody>
      </p:sp>
      <p:sp>
        <p:nvSpPr>
          <p:cNvPr id="2" name="Content Placeholder 1">
            <a:extLst>
              <a:ext uri="{FF2B5EF4-FFF2-40B4-BE49-F238E27FC236}">
                <a16:creationId xmlns:a16="http://schemas.microsoft.com/office/drawing/2014/main" id="{0470F46D-6F9E-40B6-80D9-20FBEF59CB1B}"/>
              </a:ext>
            </a:extLst>
          </p:cNvPr>
          <p:cNvSpPr>
            <a:spLocks noGrp="1"/>
          </p:cNvSpPr>
          <p:nvPr>
            <p:ph idx="1"/>
          </p:nvPr>
        </p:nvSpPr>
        <p:spPr>
          <a:xfrm>
            <a:off x="609600" y="847082"/>
            <a:ext cx="2743200" cy="775508"/>
          </a:xfrm>
        </p:spPr>
        <p:txBody>
          <a:bodyPr>
            <a:normAutofit fontScale="92500" lnSpcReduction="20000"/>
          </a:bodyPr>
          <a:lstStyle/>
          <a:p>
            <a:pPr marL="0" indent="0">
              <a:buNone/>
            </a:pPr>
            <a:r>
              <a:rPr lang="en-US" dirty="0"/>
              <a:t>C</a:t>
            </a:r>
            <a:r>
              <a:rPr lang="ru-RU" dirty="0" err="1"/>
              <a:t>отаглифлозин</a:t>
            </a:r>
            <a:r>
              <a:rPr lang="ru-RU" dirty="0"/>
              <a:t> с инсулином в лечении взрослых с сахарным диабетом 1-го типа</a:t>
            </a:r>
          </a:p>
        </p:txBody>
      </p:sp>
      <p:sp>
        <p:nvSpPr>
          <p:cNvPr id="3" name="Text Placeholder 2">
            <a:extLst>
              <a:ext uri="{FF2B5EF4-FFF2-40B4-BE49-F238E27FC236}">
                <a16:creationId xmlns:a16="http://schemas.microsoft.com/office/drawing/2014/main" id="{B6C3B1BA-6B79-41E1-B50D-6E3301B7CBB3}"/>
              </a:ext>
            </a:extLst>
          </p:cNvPr>
          <p:cNvSpPr>
            <a:spLocks noGrp="1"/>
          </p:cNvSpPr>
          <p:nvPr>
            <p:ph type="body" sz="quarter" idx="13"/>
          </p:nvPr>
        </p:nvSpPr>
        <p:spPr/>
        <p:txBody>
          <a:bodyPr>
            <a:normAutofit fontScale="92500" lnSpcReduction="20000"/>
          </a:bodyPr>
          <a:lstStyle/>
          <a:p>
            <a:r>
              <a:rPr lang="pt-BR" dirty="0"/>
              <a:t>Diabetes Care 2018 Jun; dc180342.</a:t>
            </a:r>
            <a:endParaRPr lang="ru-RU" dirty="0"/>
          </a:p>
          <a:p>
            <a:r>
              <a:rPr lang="pt-BR" dirty="0">
                <a:hlinkClick r:id="rId7"/>
              </a:rPr>
              <a:t>https://doi.org/10.2337/dc18-0342</a:t>
            </a:r>
            <a:endParaRPr lang="ru-RU" dirty="0"/>
          </a:p>
        </p:txBody>
      </p:sp>
      <p:sp>
        <p:nvSpPr>
          <p:cNvPr id="4" name="Title 3">
            <a:extLst>
              <a:ext uri="{FF2B5EF4-FFF2-40B4-BE49-F238E27FC236}">
                <a16:creationId xmlns:a16="http://schemas.microsoft.com/office/drawing/2014/main" id="{7B88B67D-DB77-41C4-A995-84EFE168A777}"/>
              </a:ext>
            </a:extLst>
          </p:cNvPr>
          <p:cNvSpPr>
            <a:spLocks noGrp="1"/>
          </p:cNvSpPr>
          <p:nvPr>
            <p:ph type="title"/>
          </p:nvPr>
        </p:nvSpPr>
        <p:spPr/>
        <p:txBody>
          <a:bodyPr/>
          <a:lstStyle/>
          <a:p>
            <a:r>
              <a:rPr lang="en-US" dirty="0"/>
              <a:t>inTandem2 Study</a:t>
            </a:r>
            <a:endParaRPr lang="ru-RU" dirty="0"/>
          </a:p>
        </p:txBody>
      </p:sp>
      <p:sp>
        <p:nvSpPr>
          <p:cNvPr id="5" name="Slide Number Placeholder 4">
            <a:extLst>
              <a:ext uri="{FF2B5EF4-FFF2-40B4-BE49-F238E27FC236}">
                <a16:creationId xmlns:a16="http://schemas.microsoft.com/office/drawing/2014/main" id="{8C33EE09-381A-4666-81C3-555CB302D812}"/>
              </a:ext>
            </a:extLst>
          </p:cNvPr>
          <p:cNvSpPr>
            <a:spLocks noGrp="1"/>
          </p:cNvSpPr>
          <p:nvPr>
            <p:ph type="sldNum" sz="quarter" idx="12"/>
          </p:nvPr>
        </p:nvSpPr>
        <p:spPr/>
        <p:txBody>
          <a:bodyPr/>
          <a:lstStyle/>
          <a:p>
            <a:fld id="{5F3F9096-8ED8-4F14-8F69-892A89853C22}" type="slidenum">
              <a:rPr lang="ru-RU" smtClean="0"/>
              <a:pPr/>
              <a:t>81</a:t>
            </a:fld>
            <a:endParaRPr lang="ru-RU" dirty="0"/>
          </a:p>
        </p:txBody>
      </p:sp>
      <p:pic>
        <p:nvPicPr>
          <p:cNvPr id="8" name="Picture 7">
            <a:extLst>
              <a:ext uri="{FF2B5EF4-FFF2-40B4-BE49-F238E27FC236}">
                <a16:creationId xmlns:a16="http://schemas.microsoft.com/office/drawing/2014/main" id="{3E25DC5C-B8B3-4349-95EE-D6CD424A94CB}"/>
              </a:ext>
            </a:extLst>
          </p:cNvPr>
          <p:cNvPicPr>
            <a:picLocks noChangeAspect="1"/>
          </p:cNvPicPr>
          <p:nvPr/>
        </p:nvPicPr>
        <p:blipFill>
          <a:blip r:embed="rId8"/>
          <a:stretch>
            <a:fillRect/>
          </a:stretch>
        </p:blipFill>
        <p:spPr>
          <a:xfrm>
            <a:off x="3433313" y="847081"/>
            <a:ext cx="8682487" cy="5712681"/>
          </a:xfrm>
          <a:prstGeom prst="rect">
            <a:avLst/>
          </a:prstGeom>
        </p:spPr>
      </p:pic>
      <p:sp>
        <p:nvSpPr>
          <p:cNvPr id="11" name="Rectangle 10">
            <a:extLst>
              <a:ext uri="{FF2B5EF4-FFF2-40B4-BE49-F238E27FC236}">
                <a16:creationId xmlns:a16="http://schemas.microsoft.com/office/drawing/2014/main" id="{87BF2170-A995-49B0-B7EE-2DBC96416C96}"/>
              </a:ext>
            </a:extLst>
          </p:cNvPr>
          <p:cNvSpPr/>
          <p:nvPr/>
        </p:nvSpPr>
        <p:spPr>
          <a:xfrm>
            <a:off x="520460" y="2514600"/>
            <a:ext cx="2832340" cy="1384995"/>
          </a:xfrm>
          <a:prstGeom prst="rect">
            <a:avLst/>
          </a:prstGeom>
        </p:spPr>
        <p:txBody>
          <a:bodyPr wrap="square">
            <a:spAutoFit/>
          </a:bodyPr>
          <a:lstStyle/>
          <a:p>
            <a:r>
              <a:rPr lang="en-US" sz="1400" dirty="0">
                <a:solidFill>
                  <a:schemeClr val="accent1">
                    <a:lumMod val="75000"/>
                  </a:schemeClr>
                </a:solidFill>
              </a:rPr>
              <a:t>B: LSM percentage change from baseline in total daily  insulin dose (TDD) over 52 weeks. C: LSM change from baseline in weight over 52 weeks. PBO, placebo</a:t>
            </a:r>
            <a:endParaRPr lang="ru-RU" sz="1400" dirty="0">
              <a:solidFill>
                <a:schemeClr val="accent1">
                  <a:lumMod val="75000"/>
                </a:schemeClr>
              </a:solidFill>
            </a:endParaRPr>
          </a:p>
        </p:txBody>
      </p:sp>
    </p:spTree>
    <p:extLst>
      <p:ext uri="{BB962C8B-B14F-4D97-AF65-F5344CB8AC3E}">
        <p14:creationId xmlns:p14="http://schemas.microsoft.com/office/powerpoint/2010/main" val="16585128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DA7709-B178-434F-B0C8-EBD2CE9095B4}"/>
              </a:ext>
            </a:extLst>
          </p:cNvPr>
          <p:cNvSpPr>
            <a:spLocks noGrp="1"/>
          </p:cNvSpPr>
          <p:nvPr>
            <p:ph idx="1"/>
          </p:nvPr>
        </p:nvSpPr>
        <p:spPr>
          <a:xfrm>
            <a:off x="609600" y="1600200"/>
            <a:ext cx="2743200" cy="4553710"/>
          </a:xfrm>
        </p:spPr>
        <p:txBody>
          <a:bodyPr>
            <a:normAutofit/>
          </a:bodyPr>
          <a:lstStyle/>
          <a:p>
            <a:r>
              <a:rPr lang="en-US" dirty="0"/>
              <a:t>During the 24-week double-blind (DB) core treatment (CT) period, HbA1c levels</a:t>
            </a:r>
            <a:r>
              <a:rPr lang="ru-RU" dirty="0"/>
              <a:t> </a:t>
            </a:r>
            <a:r>
              <a:rPr lang="en-US" dirty="0"/>
              <a:t>were masked to study staff, and an IDMC reviewed investigators’ insulin titration decisions and</a:t>
            </a:r>
            <a:r>
              <a:rPr lang="ru-RU" dirty="0"/>
              <a:t> </a:t>
            </a:r>
            <a:r>
              <a:rPr lang="en-US" dirty="0"/>
              <a:t>provided feedback. </a:t>
            </a:r>
            <a:endParaRPr lang="ru-RU" dirty="0"/>
          </a:p>
          <a:p>
            <a:r>
              <a:rPr lang="en-US" dirty="0"/>
              <a:t>During the 28-week DB extension (EXT), HbA1c values were unmasked, </a:t>
            </a:r>
            <a:r>
              <a:rPr lang="en-US" dirty="0" err="1"/>
              <a:t>andthe</a:t>
            </a:r>
            <a:r>
              <a:rPr lang="en-US" dirty="0"/>
              <a:t> IDMC did not review insulin titration. </a:t>
            </a:r>
            <a:endParaRPr lang="ru-RU" dirty="0"/>
          </a:p>
          <a:p>
            <a:r>
              <a:rPr lang="en-US" dirty="0"/>
              <a:t>.</a:t>
            </a:r>
            <a:endParaRPr lang="ru-RU" dirty="0"/>
          </a:p>
        </p:txBody>
      </p:sp>
      <p:sp>
        <p:nvSpPr>
          <p:cNvPr id="3" name="Text Placeholder 2">
            <a:extLst>
              <a:ext uri="{FF2B5EF4-FFF2-40B4-BE49-F238E27FC236}">
                <a16:creationId xmlns:a16="http://schemas.microsoft.com/office/drawing/2014/main" id="{F1BC8C8E-7CEC-4A45-94DA-7CE7532D25C1}"/>
              </a:ext>
            </a:extLst>
          </p:cNvPr>
          <p:cNvSpPr>
            <a:spLocks noGrp="1"/>
          </p:cNvSpPr>
          <p:nvPr>
            <p:ph type="body" sz="quarter" idx="13"/>
          </p:nvPr>
        </p:nvSpPr>
        <p:spPr/>
        <p:txBody>
          <a:bodyPr/>
          <a:lstStyle/>
          <a:p>
            <a:endParaRPr lang="ru-RU" dirty="0"/>
          </a:p>
        </p:txBody>
      </p:sp>
      <p:sp>
        <p:nvSpPr>
          <p:cNvPr id="4" name="Title 3">
            <a:extLst>
              <a:ext uri="{FF2B5EF4-FFF2-40B4-BE49-F238E27FC236}">
                <a16:creationId xmlns:a16="http://schemas.microsoft.com/office/drawing/2014/main" id="{7589CFEC-DB67-4950-9340-496ED421CEC3}"/>
              </a:ext>
            </a:extLst>
          </p:cNvPr>
          <p:cNvSpPr>
            <a:spLocks noGrp="1"/>
          </p:cNvSpPr>
          <p:nvPr>
            <p:ph type="title"/>
          </p:nvPr>
        </p:nvSpPr>
        <p:spPr/>
        <p:txBody>
          <a:bodyPr/>
          <a:lstStyle/>
          <a:p>
            <a:endParaRPr lang="ru-RU"/>
          </a:p>
        </p:txBody>
      </p:sp>
      <p:sp>
        <p:nvSpPr>
          <p:cNvPr id="5" name="Slide Number Placeholder 4">
            <a:extLst>
              <a:ext uri="{FF2B5EF4-FFF2-40B4-BE49-F238E27FC236}">
                <a16:creationId xmlns:a16="http://schemas.microsoft.com/office/drawing/2014/main" id="{00171DA1-5F03-4E81-A868-8CB9231D4364}"/>
              </a:ext>
            </a:extLst>
          </p:cNvPr>
          <p:cNvSpPr>
            <a:spLocks noGrp="1"/>
          </p:cNvSpPr>
          <p:nvPr>
            <p:ph type="sldNum" sz="quarter" idx="12"/>
          </p:nvPr>
        </p:nvSpPr>
        <p:spPr/>
        <p:txBody>
          <a:bodyPr/>
          <a:lstStyle/>
          <a:p>
            <a:fld id="{5F3F9096-8ED8-4F14-8F69-892A89853C22}" type="slidenum">
              <a:rPr lang="ru-RU" smtClean="0"/>
              <a:pPr/>
              <a:t>82</a:t>
            </a:fld>
            <a:endParaRPr lang="ru-RU" dirty="0"/>
          </a:p>
        </p:txBody>
      </p:sp>
      <p:pic>
        <p:nvPicPr>
          <p:cNvPr id="6" name="Picture 5">
            <a:extLst>
              <a:ext uri="{FF2B5EF4-FFF2-40B4-BE49-F238E27FC236}">
                <a16:creationId xmlns:a16="http://schemas.microsoft.com/office/drawing/2014/main" id="{B5C3BC51-5F76-4E63-8CB9-6B6DBEB61547}"/>
              </a:ext>
            </a:extLst>
          </p:cNvPr>
          <p:cNvPicPr>
            <a:picLocks noChangeAspect="1"/>
          </p:cNvPicPr>
          <p:nvPr/>
        </p:nvPicPr>
        <p:blipFill>
          <a:blip r:embed="rId2"/>
          <a:stretch>
            <a:fillRect/>
          </a:stretch>
        </p:blipFill>
        <p:spPr>
          <a:xfrm>
            <a:off x="4097743" y="868601"/>
            <a:ext cx="7877175" cy="5667375"/>
          </a:xfrm>
          <a:prstGeom prst="rect">
            <a:avLst/>
          </a:prstGeom>
        </p:spPr>
      </p:pic>
    </p:spTree>
    <p:extLst>
      <p:ext uri="{BB962C8B-B14F-4D97-AF65-F5344CB8AC3E}">
        <p14:creationId xmlns:p14="http://schemas.microsoft.com/office/powerpoint/2010/main" val="3531460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F296D-C45A-4B7C-B177-22F6944CD4FB}"/>
              </a:ext>
            </a:extLst>
          </p:cNvPr>
          <p:cNvSpPr>
            <a:spLocks noGrp="1"/>
          </p:cNvSpPr>
          <p:nvPr>
            <p:ph idx="1"/>
          </p:nvPr>
        </p:nvSpPr>
        <p:spPr/>
        <p:txBody>
          <a:bodyPr/>
          <a:lstStyle/>
          <a:p>
            <a:endParaRPr lang="ru-RU"/>
          </a:p>
        </p:txBody>
      </p:sp>
      <p:sp>
        <p:nvSpPr>
          <p:cNvPr id="3" name="Text Placeholder 2">
            <a:extLst>
              <a:ext uri="{FF2B5EF4-FFF2-40B4-BE49-F238E27FC236}">
                <a16:creationId xmlns:a16="http://schemas.microsoft.com/office/drawing/2014/main" id="{DF0DE438-3BBB-4F76-A706-50D8F27C6F39}"/>
              </a:ext>
            </a:extLst>
          </p:cNvPr>
          <p:cNvSpPr>
            <a:spLocks noGrp="1"/>
          </p:cNvSpPr>
          <p:nvPr>
            <p:ph type="body" sz="quarter" idx="13"/>
          </p:nvPr>
        </p:nvSpPr>
        <p:spPr/>
        <p:txBody>
          <a:bodyPr/>
          <a:lstStyle/>
          <a:p>
            <a:endParaRPr lang="ru-RU"/>
          </a:p>
        </p:txBody>
      </p:sp>
      <p:sp>
        <p:nvSpPr>
          <p:cNvPr id="4" name="Title 3">
            <a:extLst>
              <a:ext uri="{FF2B5EF4-FFF2-40B4-BE49-F238E27FC236}">
                <a16:creationId xmlns:a16="http://schemas.microsoft.com/office/drawing/2014/main" id="{2B80F246-2E3B-467C-B4C9-EC84769EAC87}"/>
              </a:ext>
            </a:extLst>
          </p:cNvPr>
          <p:cNvSpPr>
            <a:spLocks noGrp="1"/>
          </p:cNvSpPr>
          <p:nvPr>
            <p:ph type="title"/>
          </p:nvPr>
        </p:nvSpPr>
        <p:spPr/>
        <p:txBody>
          <a:bodyPr/>
          <a:lstStyle/>
          <a:p>
            <a:endParaRPr lang="ru-RU"/>
          </a:p>
        </p:txBody>
      </p:sp>
      <p:sp>
        <p:nvSpPr>
          <p:cNvPr id="5" name="Slide Number Placeholder 4">
            <a:extLst>
              <a:ext uri="{FF2B5EF4-FFF2-40B4-BE49-F238E27FC236}">
                <a16:creationId xmlns:a16="http://schemas.microsoft.com/office/drawing/2014/main" id="{5C64F507-9608-411D-A039-52BA5F6063C9}"/>
              </a:ext>
            </a:extLst>
          </p:cNvPr>
          <p:cNvSpPr>
            <a:spLocks noGrp="1"/>
          </p:cNvSpPr>
          <p:nvPr>
            <p:ph type="sldNum" sz="quarter" idx="12"/>
          </p:nvPr>
        </p:nvSpPr>
        <p:spPr/>
        <p:txBody>
          <a:bodyPr/>
          <a:lstStyle/>
          <a:p>
            <a:fld id="{5F3F9096-8ED8-4F14-8F69-892A89853C22}" type="slidenum">
              <a:rPr lang="ru-RU" smtClean="0"/>
              <a:pPr/>
              <a:t>83</a:t>
            </a:fld>
            <a:endParaRPr lang="ru-RU" dirty="0"/>
          </a:p>
        </p:txBody>
      </p:sp>
    </p:spTree>
    <p:extLst>
      <p:ext uri="{BB962C8B-B14F-4D97-AF65-F5344CB8AC3E}">
        <p14:creationId xmlns:p14="http://schemas.microsoft.com/office/powerpoint/2010/main" val="15779815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320453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15" imgW="362" imgH="362" progId="TCLayout.ActiveDocument.1">
                  <p:embed/>
                </p:oleObj>
              </mc:Choice>
              <mc:Fallback>
                <p:oleObj name="think-cell Slide" r:id="rId15"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r>
              <a:rPr lang="ru-RU" altLang="en-US" dirty="0"/>
              <a:t>Программа</a:t>
            </a:r>
            <a:endParaRPr lang="ru-RU" dirty="0"/>
          </a:p>
        </p:txBody>
      </p:sp>
      <p:sp>
        <p:nvSpPr>
          <p:cNvPr id="44" name="Text Placeholder 2">
            <a:hlinkClick r:id="rId17" action="ppaction://hlinksldjump"/>
            <a:extLst>
              <a:ext uri="{FF2B5EF4-FFF2-40B4-BE49-F238E27FC236}">
                <a16:creationId xmlns:a16="http://schemas.microsoft.com/office/drawing/2014/main" id="{89BF5F2B-D399-4E48-9943-DD5819F77D14}"/>
              </a:ext>
            </a:extLst>
          </p:cNvPr>
          <p:cNvSpPr>
            <a:spLocks noGrp="1"/>
          </p:cNvSpPr>
          <p:nvPr>
            <p:custDataLst>
              <p:tags r:id="rId4"/>
            </p:custDataLst>
          </p:nvPr>
        </p:nvSpPr>
        <p:spPr bwMode="gray">
          <a:xfrm>
            <a:off x="4183064" y="1757363"/>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40" name="Text Placeholder 2">
            <a:hlinkClick r:id="rId18" action="ppaction://hlinksldjump"/>
            <a:extLst>
              <a:ext uri="{FF2B5EF4-FFF2-40B4-BE49-F238E27FC236}">
                <a16:creationId xmlns:a16="http://schemas.microsoft.com/office/drawing/2014/main" id="{3BCB8BF0-DF73-46A5-986E-0636B8FD632D}"/>
              </a:ext>
            </a:extLst>
          </p:cNvPr>
          <p:cNvSpPr>
            <a:spLocks noGrp="1"/>
          </p:cNvSpPr>
          <p:nvPr>
            <p:custDataLst>
              <p:tags r:id="rId5"/>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9" action="ppaction://hlinksldjump"/>
            <a:extLst>
              <a:ext uri="{FF2B5EF4-FFF2-40B4-BE49-F238E27FC236}">
                <a16:creationId xmlns:a16="http://schemas.microsoft.com/office/drawing/2014/main" id="{05B5571C-64FA-495D-AA5A-4A1C8BDD7B28}"/>
              </a:ext>
            </a:extLst>
          </p:cNvPr>
          <p:cNvSpPr>
            <a:spLocks noGrp="1"/>
          </p:cNvSpPr>
          <p:nvPr>
            <p:custDataLst>
              <p:tags r:id="rId6"/>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9" name="Text Placeholder 2">
            <a:hlinkClick r:id="rId20" action="ppaction://hlinksldjump"/>
            <a:extLst>
              <a:ext uri="{FF2B5EF4-FFF2-40B4-BE49-F238E27FC236}">
                <a16:creationId xmlns:a16="http://schemas.microsoft.com/office/drawing/2014/main" id="{BCD6DCEC-D5B3-48D5-8D11-ABE1D32FFFB1}"/>
              </a:ext>
            </a:extLst>
          </p:cNvPr>
          <p:cNvSpPr>
            <a:spLocks noGrp="1"/>
          </p:cNvSpPr>
          <p:nvPr>
            <p:custDataLst>
              <p:tags r:id="rId7"/>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20" name="Text Placeholder 2">
            <a:hlinkClick r:id="rId21" action="ppaction://hlinksldjump"/>
            <a:extLst>
              <a:ext uri="{FF2B5EF4-FFF2-40B4-BE49-F238E27FC236}">
                <a16:creationId xmlns:a16="http://schemas.microsoft.com/office/drawing/2014/main" id="{3D866C1F-CB32-47E4-A179-3781AD7AE9BA}"/>
              </a:ext>
            </a:extLst>
          </p:cNvPr>
          <p:cNvSpPr>
            <a:spLocks noGrp="1"/>
          </p:cNvSpPr>
          <p:nvPr>
            <p:custDataLst>
              <p:tags r:id="rId8"/>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21" name="Text Placeholder 2">
            <a:hlinkClick r:id="rId22" action="ppaction://hlinksldjump"/>
            <a:extLst>
              <a:ext uri="{FF2B5EF4-FFF2-40B4-BE49-F238E27FC236}">
                <a16:creationId xmlns:a16="http://schemas.microsoft.com/office/drawing/2014/main" id="{D43BB0F8-359D-4C08-8C95-D380D8D46D5B}"/>
              </a:ext>
            </a:extLst>
          </p:cNvPr>
          <p:cNvSpPr>
            <a:spLocks noGrp="1"/>
          </p:cNvSpPr>
          <p:nvPr>
            <p:custDataLst>
              <p:tags r:id="rId9"/>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29" name="Text Placeholder 2">
            <a:hlinkClick r:id="rId23" action="ppaction://hlinksldjump"/>
            <a:extLst>
              <a:ext uri="{FF2B5EF4-FFF2-40B4-BE49-F238E27FC236}">
                <a16:creationId xmlns:a16="http://schemas.microsoft.com/office/drawing/2014/main" id="{C11380C0-4BAD-4E58-850B-785B8BACD9B3}"/>
              </a:ext>
            </a:extLst>
          </p:cNvPr>
          <p:cNvSpPr>
            <a:spLocks noGrp="1"/>
          </p:cNvSpPr>
          <p:nvPr>
            <p:custDataLst>
              <p:tags r:id="rId10"/>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12" name="Text Placeholder 2">
            <a:extLst>
              <a:ext uri="{FF2B5EF4-FFF2-40B4-BE49-F238E27FC236}">
                <a16:creationId xmlns:a16="http://schemas.microsoft.com/office/drawing/2014/main" id="{AA8B2B68-BEE5-4538-BB8D-341F0C901306}"/>
              </a:ext>
            </a:extLst>
          </p:cNvPr>
          <p:cNvSpPr>
            <a:spLocks noGrp="1"/>
          </p:cNvSpPr>
          <p:nvPr>
            <p:custDataLst>
              <p:tags r:id="rId11"/>
            </p:custDataLst>
          </p:nvPr>
        </p:nvSpPr>
        <p:spPr bwMode="gray">
          <a:xfrm>
            <a:off x="4183064" y="4097338"/>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dirty="0">
                <a:solidFill>
                  <a:schemeClr val="bg1"/>
                </a:solidFill>
              </a:rPr>
              <a:t>Back-up</a:t>
            </a:r>
            <a:endParaRPr lang="ru-RU" dirty="0">
              <a:solidFill>
                <a:schemeClr val="bg1"/>
              </a:solidFill>
            </a:endParaRPr>
          </a:p>
        </p:txBody>
      </p:sp>
      <p:sp>
        <p:nvSpPr>
          <p:cNvPr id="25" name="Text Placeholder 2">
            <a:hlinkClick r:id="rId24" action="ppaction://hlinksldjump"/>
            <a:extLst>
              <a:ext uri="{FF2B5EF4-FFF2-40B4-BE49-F238E27FC236}">
                <a16:creationId xmlns:a16="http://schemas.microsoft.com/office/drawing/2014/main" id="{3078652B-4F67-4EF1-A024-CD024D823422}"/>
              </a:ext>
            </a:extLst>
          </p:cNvPr>
          <p:cNvSpPr>
            <a:spLocks noGrp="1"/>
          </p:cNvSpPr>
          <p:nvPr>
            <p:custDataLst>
              <p:tags r:id="rId12"/>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lvl="1">
              <a:spcBef>
                <a:spcPct val="0"/>
              </a:spcBef>
              <a:spcAft>
                <a:spcPct val="0"/>
              </a:spcAft>
            </a:pPr>
            <a:r>
              <a:rPr lang="en-US" altLang="en-US">
                <a:solidFill>
                  <a:schemeClr val="accent5">
                    <a:lumMod val="75000"/>
                  </a:schemeClr>
                </a:solidFill>
              </a:rPr>
              <a:t>InTandem3</a:t>
            </a:r>
            <a:endParaRPr lang="ru-RU" dirty="0">
              <a:solidFill>
                <a:schemeClr val="accent5">
                  <a:lumMod val="75000"/>
                </a:schemeClr>
              </a:solidFill>
            </a:endParaRPr>
          </a:p>
        </p:txBody>
      </p:sp>
      <p:sp>
        <p:nvSpPr>
          <p:cNvPr id="27" name="Text Placeholder 2">
            <a:hlinkClick r:id="rId25" action="ppaction://hlinksldjump"/>
            <a:extLst>
              <a:ext uri="{FF2B5EF4-FFF2-40B4-BE49-F238E27FC236}">
                <a16:creationId xmlns:a16="http://schemas.microsoft.com/office/drawing/2014/main" id="{683564E2-E377-45EF-9B16-7AB5C1BE390D}"/>
              </a:ext>
            </a:extLst>
          </p:cNvPr>
          <p:cNvSpPr>
            <a:spLocks noGrp="1"/>
          </p:cNvSpPr>
          <p:nvPr>
            <p:custDataLst>
              <p:tags r:id="rId13"/>
            </p:custDataLst>
          </p:nvPr>
        </p:nvSpPr>
        <p:spPr bwMode="gray">
          <a:xfrm>
            <a:off x="4183064" y="4765675"/>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lvl="1">
              <a:spcBef>
                <a:spcPct val="0"/>
              </a:spcBef>
              <a:spcAft>
                <a:spcPct val="0"/>
              </a:spcAft>
            </a:pPr>
            <a:r>
              <a:rPr lang="en-US">
                <a:solidFill>
                  <a:schemeClr val="accent5">
                    <a:lumMod val="75000"/>
                  </a:schemeClr>
                </a:solidFill>
              </a:rPr>
              <a:t>DEPICT-1</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84</a:t>
            </a:fld>
            <a:endParaRPr lang="ru-RU" dirty="0"/>
          </a:p>
        </p:txBody>
      </p:sp>
    </p:spTree>
    <p:extLst>
      <p:ext uri="{BB962C8B-B14F-4D97-AF65-F5344CB8AC3E}">
        <p14:creationId xmlns:p14="http://schemas.microsoft.com/office/powerpoint/2010/main" val="42848007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3112200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15" imgW="362" imgH="362" progId="TCLayout.ActiveDocument.1">
                  <p:embed/>
                </p:oleObj>
              </mc:Choice>
              <mc:Fallback>
                <p:oleObj name="think-cell Slide" r:id="rId15"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r>
              <a:rPr lang="ru-RU" altLang="en-US" dirty="0"/>
              <a:t>Программа</a:t>
            </a:r>
            <a:endParaRPr lang="ru-RU" dirty="0"/>
          </a:p>
        </p:txBody>
      </p:sp>
      <p:sp>
        <p:nvSpPr>
          <p:cNvPr id="37" name="Text Placeholder 2">
            <a:hlinkClick r:id="rId17" action="ppaction://hlinksldjump"/>
            <a:extLst>
              <a:ext uri="{FF2B5EF4-FFF2-40B4-BE49-F238E27FC236}">
                <a16:creationId xmlns:a16="http://schemas.microsoft.com/office/drawing/2014/main" id="{4231C28C-1F7C-4A4D-B820-B3D08B5B3B45}"/>
              </a:ext>
            </a:extLst>
          </p:cNvPr>
          <p:cNvSpPr>
            <a:spLocks noGrp="1"/>
          </p:cNvSpPr>
          <p:nvPr>
            <p:custDataLst>
              <p:tags r:id="rId4"/>
            </p:custDataLst>
          </p:nvPr>
        </p:nvSpPr>
        <p:spPr bwMode="gray">
          <a:xfrm>
            <a:off x="4183064" y="1757363"/>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33" name="Text Placeholder 2">
            <a:hlinkClick r:id="rId18" action="ppaction://hlinksldjump"/>
            <a:extLst>
              <a:ext uri="{FF2B5EF4-FFF2-40B4-BE49-F238E27FC236}">
                <a16:creationId xmlns:a16="http://schemas.microsoft.com/office/drawing/2014/main" id="{618C47DB-2FB7-4D54-A17C-05148CA41844}"/>
              </a:ext>
            </a:extLst>
          </p:cNvPr>
          <p:cNvSpPr>
            <a:spLocks noGrp="1"/>
          </p:cNvSpPr>
          <p:nvPr>
            <p:custDataLst>
              <p:tags r:id="rId5"/>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9" action="ppaction://hlinksldjump"/>
            <a:extLst>
              <a:ext uri="{FF2B5EF4-FFF2-40B4-BE49-F238E27FC236}">
                <a16:creationId xmlns:a16="http://schemas.microsoft.com/office/drawing/2014/main" id="{05B5571C-64FA-495D-AA5A-4A1C8BDD7B28}"/>
              </a:ext>
            </a:extLst>
          </p:cNvPr>
          <p:cNvSpPr>
            <a:spLocks noGrp="1"/>
          </p:cNvSpPr>
          <p:nvPr>
            <p:custDataLst>
              <p:tags r:id="rId6"/>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9" name="Text Placeholder 2">
            <a:hlinkClick r:id="rId20" action="ppaction://hlinksldjump"/>
            <a:extLst>
              <a:ext uri="{FF2B5EF4-FFF2-40B4-BE49-F238E27FC236}">
                <a16:creationId xmlns:a16="http://schemas.microsoft.com/office/drawing/2014/main" id="{BCD6DCEC-D5B3-48D5-8D11-ABE1D32FFFB1}"/>
              </a:ext>
            </a:extLst>
          </p:cNvPr>
          <p:cNvSpPr>
            <a:spLocks noGrp="1"/>
          </p:cNvSpPr>
          <p:nvPr>
            <p:custDataLst>
              <p:tags r:id="rId7"/>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20" name="Text Placeholder 2">
            <a:hlinkClick r:id="rId21" action="ppaction://hlinksldjump"/>
            <a:extLst>
              <a:ext uri="{FF2B5EF4-FFF2-40B4-BE49-F238E27FC236}">
                <a16:creationId xmlns:a16="http://schemas.microsoft.com/office/drawing/2014/main" id="{3D866C1F-CB32-47E4-A179-3781AD7AE9BA}"/>
              </a:ext>
            </a:extLst>
          </p:cNvPr>
          <p:cNvSpPr>
            <a:spLocks noGrp="1"/>
          </p:cNvSpPr>
          <p:nvPr>
            <p:custDataLst>
              <p:tags r:id="rId8"/>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21" name="Text Placeholder 2">
            <a:hlinkClick r:id="rId22" action="ppaction://hlinksldjump"/>
            <a:extLst>
              <a:ext uri="{FF2B5EF4-FFF2-40B4-BE49-F238E27FC236}">
                <a16:creationId xmlns:a16="http://schemas.microsoft.com/office/drawing/2014/main" id="{D43BB0F8-359D-4C08-8C95-D380D8D46D5B}"/>
              </a:ext>
            </a:extLst>
          </p:cNvPr>
          <p:cNvSpPr>
            <a:spLocks noGrp="1"/>
          </p:cNvSpPr>
          <p:nvPr>
            <p:custDataLst>
              <p:tags r:id="rId9"/>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6" name="Text Placeholder 2">
            <a:hlinkClick r:id="rId23" action="ppaction://hlinksldjump"/>
            <a:extLst>
              <a:ext uri="{FF2B5EF4-FFF2-40B4-BE49-F238E27FC236}">
                <a16:creationId xmlns:a16="http://schemas.microsoft.com/office/drawing/2014/main" id="{61C8B206-4583-4423-BD8C-1F1AF802F008}"/>
              </a:ext>
            </a:extLst>
          </p:cNvPr>
          <p:cNvSpPr>
            <a:spLocks noGrp="1"/>
          </p:cNvSpPr>
          <p:nvPr>
            <p:custDataLst>
              <p:tags r:id="rId10"/>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12" name="Text Placeholder 2">
            <a:hlinkClick r:id="rId24" action="ppaction://hlinksldjump"/>
            <a:extLst>
              <a:ext uri="{FF2B5EF4-FFF2-40B4-BE49-F238E27FC236}">
                <a16:creationId xmlns:a16="http://schemas.microsoft.com/office/drawing/2014/main" id="{AA8B2B68-BEE5-4538-BB8D-341F0C901306}"/>
              </a:ext>
            </a:extLst>
          </p:cNvPr>
          <p:cNvSpPr>
            <a:spLocks noGrp="1"/>
          </p:cNvSpPr>
          <p:nvPr>
            <p:custDataLst>
              <p:tags r:id="rId11"/>
            </p:custDataLst>
          </p:nvPr>
        </p:nvSpPr>
        <p:spPr bwMode="gray">
          <a:xfrm>
            <a:off x="4183064" y="4097338"/>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dirty="0">
                <a:solidFill>
                  <a:schemeClr val="bg1"/>
                </a:solidFill>
              </a:rPr>
              <a:t>Back-up</a:t>
            </a:r>
            <a:endParaRPr lang="ru-RU" dirty="0">
              <a:solidFill>
                <a:schemeClr val="bg1"/>
              </a:solidFill>
            </a:endParaRPr>
          </a:p>
        </p:txBody>
      </p:sp>
      <p:sp>
        <p:nvSpPr>
          <p:cNvPr id="13" name="Text Placeholder 2">
            <a:extLst>
              <a:ext uri="{FF2B5EF4-FFF2-40B4-BE49-F238E27FC236}">
                <a16:creationId xmlns:a16="http://schemas.microsoft.com/office/drawing/2014/main" id="{FAA0C760-9E6F-4F5F-BF8B-1DB314E7F037}"/>
              </a:ext>
            </a:extLst>
          </p:cNvPr>
          <p:cNvSpPr>
            <a:spLocks noGrp="1"/>
          </p:cNvSpPr>
          <p:nvPr>
            <p:custDataLst>
              <p:tags r:id="rId12"/>
            </p:custDataLst>
          </p:nvPr>
        </p:nvSpPr>
        <p:spPr bwMode="gray">
          <a:xfrm>
            <a:off x="4183064" y="4432300"/>
            <a:ext cx="3825875" cy="333375"/>
          </a:xfrm>
          <a:prstGeom prst="rect">
            <a:avLst/>
          </a:prstGeom>
          <a:solidFill>
            <a:schemeClr val="accent1"/>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lvl="1">
              <a:spcBef>
                <a:spcPct val="0"/>
              </a:spcBef>
              <a:spcAft>
                <a:spcPct val="0"/>
              </a:spcAft>
            </a:pPr>
            <a:r>
              <a:rPr lang="en-US" altLang="en-US" b="1" dirty="0">
                <a:solidFill>
                  <a:schemeClr val="bg1"/>
                </a:solidFill>
              </a:rPr>
              <a:t>InTandem3</a:t>
            </a:r>
            <a:endParaRPr lang="ru-RU" b="1" dirty="0">
              <a:solidFill>
                <a:schemeClr val="bg1"/>
              </a:solidFill>
            </a:endParaRPr>
          </a:p>
        </p:txBody>
      </p:sp>
      <p:sp>
        <p:nvSpPr>
          <p:cNvPr id="15" name="Text Placeholder 2">
            <a:hlinkClick r:id="rId25" action="ppaction://hlinksldjump"/>
            <a:extLst>
              <a:ext uri="{FF2B5EF4-FFF2-40B4-BE49-F238E27FC236}">
                <a16:creationId xmlns:a16="http://schemas.microsoft.com/office/drawing/2014/main" id="{07E4DF1A-0ECC-4323-8DC5-F2DC445488D1}"/>
              </a:ext>
            </a:extLst>
          </p:cNvPr>
          <p:cNvSpPr>
            <a:spLocks noGrp="1"/>
          </p:cNvSpPr>
          <p:nvPr>
            <p:custDataLst>
              <p:tags r:id="rId13"/>
            </p:custDataLst>
          </p:nvPr>
        </p:nvSpPr>
        <p:spPr bwMode="gray">
          <a:xfrm>
            <a:off x="4183064" y="4765675"/>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lvl="1">
              <a:spcBef>
                <a:spcPct val="0"/>
              </a:spcBef>
              <a:spcAft>
                <a:spcPct val="0"/>
              </a:spcAft>
            </a:pPr>
            <a:r>
              <a:rPr lang="en-US">
                <a:solidFill>
                  <a:schemeClr val="accent5">
                    <a:lumMod val="75000"/>
                  </a:schemeClr>
                </a:solidFill>
              </a:rPr>
              <a:t>DEPICT-1</a:t>
            </a:r>
            <a:endParaRPr lang="ru-RU" dirty="0">
              <a:solidFill>
                <a:schemeClr val="accent5">
                  <a:lumMod val="75000"/>
                </a:schemeClr>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85</a:t>
            </a:fld>
            <a:endParaRPr lang="ru-RU" dirty="0"/>
          </a:p>
        </p:txBody>
      </p:sp>
    </p:spTree>
    <p:extLst>
      <p:ext uri="{BB962C8B-B14F-4D97-AF65-F5344CB8AC3E}">
        <p14:creationId xmlns:p14="http://schemas.microsoft.com/office/powerpoint/2010/main" val="1115092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4A1EC-A8CB-4226-9EF5-A45A7AD45AD0}"/>
              </a:ext>
            </a:extLst>
          </p:cNvPr>
          <p:cNvSpPr>
            <a:spLocks noGrp="1"/>
          </p:cNvSpPr>
          <p:nvPr>
            <p:ph type="title"/>
          </p:nvPr>
        </p:nvSpPr>
        <p:spPr/>
        <p:txBody>
          <a:bodyPr/>
          <a:lstStyle/>
          <a:p>
            <a:r>
              <a:rPr lang="en-US" dirty="0"/>
              <a:t>InTandem3</a:t>
            </a:r>
          </a:p>
        </p:txBody>
      </p:sp>
      <p:sp>
        <p:nvSpPr>
          <p:cNvPr id="5" name="Text Placeholder 4">
            <a:extLst>
              <a:ext uri="{FF2B5EF4-FFF2-40B4-BE49-F238E27FC236}">
                <a16:creationId xmlns:a16="http://schemas.microsoft.com/office/drawing/2014/main" id="{FBBAEE8F-2E9A-4749-847F-275B1D8F35D6}"/>
              </a:ext>
            </a:extLst>
          </p:cNvPr>
          <p:cNvSpPr>
            <a:spLocks noGrp="1"/>
          </p:cNvSpPr>
          <p:nvPr>
            <p:ph type="body" idx="1"/>
          </p:nvPr>
        </p:nvSpPr>
        <p:spPr/>
        <p:txBody>
          <a:bodyPr/>
          <a:lstStyle/>
          <a:p>
            <a:endParaRPr lang="en-US"/>
          </a:p>
        </p:txBody>
      </p:sp>
      <p:sp>
        <p:nvSpPr>
          <p:cNvPr id="6" name="Rectangle 5">
            <a:extLst>
              <a:ext uri="{FF2B5EF4-FFF2-40B4-BE49-F238E27FC236}">
                <a16:creationId xmlns:a16="http://schemas.microsoft.com/office/drawing/2014/main" id="{5DB472C5-C617-48C7-8566-33D7A3144579}"/>
              </a:ext>
            </a:extLst>
          </p:cNvPr>
          <p:cNvSpPr/>
          <p:nvPr/>
        </p:nvSpPr>
        <p:spPr>
          <a:xfrm>
            <a:off x="1321466" y="6414734"/>
            <a:ext cx="9335018" cy="245773"/>
          </a:xfrm>
          <a:prstGeom prst="rect">
            <a:avLst/>
          </a:prstGeom>
        </p:spPr>
        <p:txBody>
          <a:bodyPr wrap="square">
            <a:spAutoFit/>
          </a:bodyPr>
          <a:lstStyle/>
          <a:p>
            <a:pPr defTabSz="829178">
              <a:defRPr/>
            </a:pPr>
            <a:r>
              <a:rPr lang="en-US" sz="997" dirty="0">
                <a:solidFill>
                  <a:prstClr val="black"/>
                </a:solidFill>
                <a:latin typeface="DINPro-Medium"/>
              </a:rPr>
              <a:t>S. K. Garg </a:t>
            </a:r>
            <a:r>
              <a:rPr lang="en-US" sz="997" i="1" dirty="0">
                <a:solidFill>
                  <a:prstClr val="black"/>
                </a:solidFill>
                <a:latin typeface="DINPro-Medium"/>
              </a:rPr>
              <a:t>et al.</a:t>
            </a:r>
            <a:r>
              <a:rPr lang="en-US" sz="997" dirty="0">
                <a:solidFill>
                  <a:prstClr val="black"/>
                </a:solidFill>
                <a:latin typeface="DINPro-Medium"/>
              </a:rPr>
              <a:t>, “Effects of </a:t>
            </a:r>
            <a:r>
              <a:rPr lang="en-US" sz="997" dirty="0" err="1">
                <a:solidFill>
                  <a:prstClr val="black"/>
                </a:solidFill>
                <a:latin typeface="DINPro-Medium"/>
              </a:rPr>
              <a:t>Sotagliflozin</a:t>
            </a:r>
            <a:r>
              <a:rPr lang="en-US" sz="997" dirty="0">
                <a:solidFill>
                  <a:prstClr val="black"/>
                </a:solidFill>
                <a:latin typeface="DINPro-Medium"/>
              </a:rPr>
              <a:t> Added to Insulin in Patients with Type 1 Diabetes,” </a:t>
            </a:r>
            <a:r>
              <a:rPr lang="en-US" sz="997" i="1" dirty="0">
                <a:solidFill>
                  <a:prstClr val="black"/>
                </a:solidFill>
                <a:latin typeface="DINPro-Medium"/>
              </a:rPr>
              <a:t>N. Engl. J. Med.</a:t>
            </a:r>
            <a:r>
              <a:rPr lang="en-US" sz="997" dirty="0">
                <a:solidFill>
                  <a:prstClr val="black"/>
                </a:solidFill>
                <a:latin typeface="DINPro-Medium"/>
              </a:rPr>
              <a:t>, p. NEJMoa1708337, 2017.</a:t>
            </a:r>
          </a:p>
        </p:txBody>
      </p:sp>
      <p:sp>
        <p:nvSpPr>
          <p:cNvPr id="2" name="Slide Number Placeholder 1">
            <a:extLst>
              <a:ext uri="{FF2B5EF4-FFF2-40B4-BE49-F238E27FC236}">
                <a16:creationId xmlns:a16="http://schemas.microsoft.com/office/drawing/2014/main" id="{37CEB651-6061-46A7-B16C-088E20C2E637}"/>
              </a:ext>
            </a:extLst>
          </p:cNvPr>
          <p:cNvSpPr>
            <a:spLocks noGrp="1"/>
          </p:cNvSpPr>
          <p:nvPr>
            <p:ph type="sldNum" sz="quarter" idx="12"/>
          </p:nvPr>
        </p:nvSpPr>
        <p:spPr/>
        <p:txBody>
          <a:bodyPr/>
          <a:lstStyle/>
          <a:p>
            <a:fld id="{5F3F9096-8ED8-4F14-8F69-892A89853C22}" type="slidenum">
              <a:rPr lang="ru-RU" smtClean="0"/>
              <a:t>86</a:t>
            </a:fld>
            <a:endParaRPr lang="ru-RU" dirty="0"/>
          </a:p>
        </p:txBody>
      </p:sp>
    </p:spTree>
    <p:extLst>
      <p:ext uri="{BB962C8B-B14F-4D97-AF65-F5344CB8AC3E}">
        <p14:creationId xmlns:p14="http://schemas.microsoft.com/office/powerpoint/2010/main" val="4285535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3A99-4AB5-4A98-80FC-1259C57CAE1B}"/>
              </a:ext>
            </a:extLst>
          </p:cNvPr>
          <p:cNvSpPr>
            <a:spLocks noGrp="1"/>
          </p:cNvSpPr>
          <p:nvPr>
            <p:ph type="title"/>
          </p:nvPr>
        </p:nvSpPr>
        <p:spPr/>
        <p:txBody>
          <a:bodyPr/>
          <a:lstStyle/>
          <a:p>
            <a:r>
              <a:rPr lang="en-US" dirty="0"/>
              <a:t>InTandem3</a:t>
            </a:r>
          </a:p>
        </p:txBody>
      </p:sp>
      <p:cxnSp>
        <p:nvCxnSpPr>
          <p:cNvPr id="6" name="Straight Arrow Connector 5">
            <a:extLst>
              <a:ext uri="{FF2B5EF4-FFF2-40B4-BE49-F238E27FC236}">
                <a16:creationId xmlns:a16="http://schemas.microsoft.com/office/drawing/2014/main" id="{E0A990C5-B1F9-450B-9C98-8B6E4B5A9BF5}"/>
              </a:ext>
            </a:extLst>
          </p:cNvPr>
          <p:cNvCxnSpPr>
            <a:cxnSpLocks/>
          </p:cNvCxnSpPr>
          <p:nvPr/>
        </p:nvCxnSpPr>
        <p:spPr>
          <a:xfrm>
            <a:off x="5221038" y="1630820"/>
            <a:ext cx="562285" cy="0"/>
          </a:xfrm>
          <a:prstGeom prst="straightConnector1">
            <a:avLst/>
          </a:prstGeom>
          <a:ln w="19050">
            <a:solidFill>
              <a:srgbClr val="2F528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BE6BD78-D32B-40DF-90A5-DA44E7E50756}"/>
              </a:ext>
            </a:extLst>
          </p:cNvPr>
          <p:cNvCxnSpPr>
            <a:cxnSpLocks/>
          </p:cNvCxnSpPr>
          <p:nvPr/>
        </p:nvCxnSpPr>
        <p:spPr>
          <a:xfrm>
            <a:off x="5221038" y="2952876"/>
            <a:ext cx="535315" cy="0"/>
          </a:xfrm>
          <a:prstGeom prst="straightConnector1">
            <a:avLst/>
          </a:prstGeom>
          <a:ln w="19050">
            <a:solidFill>
              <a:srgbClr val="2F528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A40222F-6863-4579-AC74-3D42A84FE6A1}"/>
              </a:ext>
            </a:extLst>
          </p:cNvPr>
          <p:cNvSpPr/>
          <p:nvPr/>
        </p:nvSpPr>
        <p:spPr>
          <a:xfrm>
            <a:off x="1504582" y="1356319"/>
            <a:ext cx="2304206" cy="1887683"/>
          </a:xfrm>
          <a:prstGeom prst="rect">
            <a:avLst/>
          </a:prstGeom>
          <a:solidFill>
            <a:schemeClr val="bg1"/>
          </a:solidFill>
          <a:ln w="19050">
            <a:solidFill>
              <a:srgbClr val="2F528F"/>
            </a:solidFill>
          </a:ln>
        </p:spPr>
        <p:style>
          <a:lnRef idx="2">
            <a:schemeClr val="accent1"/>
          </a:lnRef>
          <a:fillRef idx="1">
            <a:schemeClr val="lt1"/>
          </a:fillRef>
          <a:effectRef idx="0">
            <a:schemeClr val="accent1"/>
          </a:effectRef>
          <a:fontRef idx="minor">
            <a:schemeClr val="dk1"/>
          </a:fontRef>
        </p:style>
        <p:txBody>
          <a:bodyPr wrap="square">
            <a:noAutofit/>
          </a:bodyPr>
          <a:lstStyle/>
          <a:p>
            <a:pPr defTabSz="829178">
              <a:defRPr/>
            </a:pPr>
            <a:endParaRPr lang="en-US" sz="1451" dirty="0">
              <a:solidFill>
                <a:prstClr val="black"/>
              </a:solidFill>
              <a:latin typeface="DINPro-Medium"/>
            </a:endParaRPr>
          </a:p>
        </p:txBody>
      </p:sp>
      <p:sp>
        <p:nvSpPr>
          <p:cNvPr id="9" name="Rectangle 8">
            <a:extLst>
              <a:ext uri="{FF2B5EF4-FFF2-40B4-BE49-F238E27FC236}">
                <a16:creationId xmlns:a16="http://schemas.microsoft.com/office/drawing/2014/main" id="{4F7FE117-8C1B-42C9-A3C2-C855528B7D30}"/>
              </a:ext>
            </a:extLst>
          </p:cNvPr>
          <p:cNvSpPr/>
          <p:nvPr/>
        </p:nvSpPr>
        <p:spPr>
          <a:xfrm>
            <a:off x="1321466" y="1427990"/>
            <a:ext cx="2367376" cy="538865"/>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829178">
              <a:defRPr/>
            </a:pPr>
            <a:r>
              <a:rPr lang="en-US" sz="1451" dirty="0">
                <a:solidFill>
                  <a:prstClr val="black"/>
                </a:solidFill>
                <a:latin typeface="DINPro-Medium"/>
              </a:rPr>
              <a:t>1402 </a:t>
            </a:r>
            <a:r>
              <a:rPr lang="ru-RU" sz="1451" dirty="0">
                <a:solidFill>
                  <a:prstClr val="black"/>
                </a:solidFill>
                <a:latin typeface="DINPro-Medium"/>
              </a:rPr>
              <a:t> пациента с СД1 </a:t>
            </a:r>
            <a:r>
              <a:rPr lang="en-US" sz="1451" dirty="0">
                <a:solidFill>
                  <a:prstClr val="black"/>
                </a:solidFill>
                <a:latin typeface="DINPro-Medium"/>
              </a:rPr>
              <a:t>HbA1c  ≥7·</a:t>
            </a:r>
            <a:r>
              <a:rPr lang="ru-RU" sz="1451" dirty="0">
                <a:solidFill>
                  <a:prstClr val="black"/>
                </a:solidFill>
                <a:latin typeface="DINPro-Medium"/>
              </a:rPr>
              <a:t>0</a:t>
            </a:r>
            <a:r>
              <a:rPr lang="en-US" sz="1451" dirty="0">
                <a:solidFill>
                  <a:prstClr val="black"/>
                </a:solidFill>
                <a:latin typeface="DINPro-Medium"/>
              </a:rPr>
              <a:t>% ≤11·0%</a:t>
            </a:r>
          </a:p>
        </p:txBody>
      </p:sp>
      <p:sp>
        <p:nvSpPr>
          <p:cNvPr id="10" name="Rectangle 9">
            <a:extLst>
              <a:ext uri="{FF2B5EF4-FFF2-40B4-BE49-F238E27FC236}">
                <a16:creationId xmlns:a16="http://schemas.microsoft.com/office/drawing/2014/main" id="{DF8DB973-72F9-4291-9676-CFF76620A90C}"/>
              </a:ext>
            </a:extLst>
          </p:cNvPr>
          <p:cNvSpPr/>
          <p:nvPr/>
        </p:nvSpPr>
        <p:spPr>
          <a:xfrm>
            <a:off x="5791750" y="1356319"/>
            <a:ext cx="1575440" cy="53886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829178">
              <a:defRPr/>
            </a:pPr>
            <a:r>
              <a:rPr lang="ru-RU" sz="1451" dirty="0">
                <a:solidFill>
                  <a:prstClr val="white"/>
                </a:solidFill>
                <a:latin typeface="DINPro-Medium"/>
              </a:rPr>
              <a:t>Сотаглифлозин400 мг</a:t>
            </a:r>
            <a:endParaRPr lang="en-US" sz="1451" dirty="0">
              <a:solidFill>
                <a:prstClr val="white"/>
              </a:solidFill>
              <a:latin typeface="DINPro-Medium"/>
            </a:endParaRPr>
          </a:p>
        </p:txBody>
      </p:sp>
      <p:sp>
        <p:nvSpPr>
          <p:cNvPr id="11" name="Rectangle 10">
            <a:extLst>
              <a:ext uri="{FF2B5EF4-FFF2-40B4-BE49-F238E27FC236}">
                <a16:creationId xmlns:a16="http://schemas.microsoft.com/office/drawing/2014/main" id="{7F81CF69-5AD5-4955-B110-9E0152D32C30}"/>
              </a:ext>
            </a:extLst>
          </p:cNvPr>
          <p:cNvSpPr/>
          <p:nvPr/>
        </p:nvSpPr>
        <p:spPr>
          <a:xfrm>
            <a:off x="5778469" y="2686711"/>
            <a:ext cx="1575440" cy="538865"/>
          </a:xfrm>
          <a:prstGeom prst="rect">
            <a:avLst/>
          </a:prstGeom>
          <a:solidFill>
            <a:srgbClr val="B30838"/>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829178">
              <a:defRPr/>
            </a:pPr>
            <a:r>
              <a:rPr lang="ru-RU" sz="1451" dirty="0">
                <a:solidFill>
                  <a:prstClr val="white"/>
                </a:solidFill>
                <a:latin typeface="DINPro-Medium"/>
              </a:rPr>
              <a:t>Плацебо</a:t>
            </a:r>
          </a:p>
          <a:p>
            <a:pPr algn="ctr" defTabSz="829178">
              <a:defRPr/>
            </a:pPr>
            <a:endParaRPr lang="en-US" sz="1451" dirty="0">
              <a:solidFill>
                <a:prstClr val="white"/>
              </a:solidFill>
              <a:latin typeface="DINPro-Medium"/>
            </a:endParaRPr>
          </a:p>
        </p:txBody>
      </p:sp>
      <p:sp>
        <p:nvSpPr>
          <p:cNvPr id="12" name="Rectangle 11">
            <a:extLst>
              <a:ext uri="{FF2B5EF4-FFF2-40B4-BE49-F238E27FC236}">
                <a16:creationId xmlns:a16="http://schemas.microsoft.com/office/drawing/2014/main" id="{83562BCA-1822-4C4D-9330-1779B380016F}"/>
              </a:ext>
            </a:extLst>
          </p:cNvPr>
          <p:cNvSpPr/>
          <p:nvPr/>
        </p:nvSpPr>
        <p:spPr>
          <a:xfrm>
            <a:off x="8203759" y="1302121"/>
            <a:ext cx="2660020" cy="1208664"/>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829178">
              <a:defRPr/>
            </a:pPr>
            <a:r>
              <a:rPr lang="ru-RU" sz="1451" u="sng" dirty="0">
                <a:solidFill>
                  <a:prstClr val="black"/>
                </a:solidFill>
                <a:latin typeface="DINPro-Medium"/>
              </a:rPr>
              <a:t>П</a:t>
            </a:r>
            <a:r>
              <a:rPr lang="en-US" sz="1451" u="sng" dirty="0">
                <a:solidFill>
                  <a:prstClr val="black"/>
                </a:solidFill>
                <a:latin typeface="DINPro-Medium"/>
              </a:rPr>
              <a:t>ЕРВИЧН</a:t>
            </a:r>
            <a:r>
              <a:rPr lang="ru-RU" sz="1451" u="sng" dirty="0">
                <a:solidFill>
                  <a:prstClr val="black"/>
                </a:solidFill>
                <a:latin typeface="DINPro-Medium"/>
              </a:rPr>
              <a:t>АЯ КОНЕЧНАЯ ТОЧКА: </a:t>
            </a:r>
          </a:p>
          <a:p>
            <a:pPr marL="259118" indent="-259118" defTabSz="829178">
              <a:buFont typeface="Arial" panose="020B0604020202020204" pitchFamily="34" charset="0"/>
              <a:buChar char="•"/>
              <a:defRPr/>
            </a:pPr>
            <a:r>
              <a:rPr lang="en-US" sz="1451" dirty="0">
                <a:solidFill>
                  <a:prstClr val="black"/>
                </a:solidFill>
                <a:latin typeface="DINPro-Medium"/>
              </a:rPr>
              <a:t> </a:t>
            </a:r>
            <a:r>
              <a:rPr lang="ru-RU" sz="1451" dirty="0">
                <a:solidFill>
                  <a:prstClr val="black"/>
                </a:solidFill>
                <a:latin typeface="DINPro-Medium"/>
              </a:rPr>
              <a:t>доля пациентов с HbA1c</a:t>
            </a:r>
            <a:r>
              <a:rPr lang="en-US" sz="1451" dirty="0">
                <a:solidFill>
                  <a:prstClr val="black"/>
                </a:solidFill>
                <a:latin typeface="DINPro-Medium"/>
              </a:rPr>
              <a:t>&lt;7% </a:t>
            </a:r>
            <a:r>
              <a:rPr lang="ru-RU" sz="1451" dirty="0">
                <a:solidFill>
                  <a:prstClr val="black"/>
                </a:solidFill>
                <a:latin typeface="DINPro-Medium"/>
              </a:rPr>
              <a:t>без тяж гипо или ДКА</a:t>
            </a:r>
            <a:endParaRPr lang="ru-RU" sz="1088" dirty="0">
              <a:solidFill>
                <a:prstClr val="black"/>
              </a:solidFill>
              <a:latin typeface="DINPro-Medium"/>
            </a:endParaRPr>
          </a:p>
        </p:txBody>
      </p:sp>
      <p:sp>
        <p:nvSpPr>
          <p:cNvPr id="13" name="Rectangle 12">
            <a:extLst>
              <a:ext uri="{FF2B5EF4-FFF2-40B4-BE49-F238E27FC236}">
                <a16:creationId xmlns:a16="http://schemas.microsoft.com/office/drawing/2014/main" id="{3AECF5A8-FD50-4D46-A8E9-AB7A93752A77}"/>
              </a:ext>
            </a:extLst>
          </p:cNvPr>
          <p:cNvSpPr/>
          <p:nvPr/>
        </p:nvSpPr>
        <p:spPr>
          <a:xfrm>
            <a:off x="5602303" y="3603556"/>
            <a:ext cx="1946367" cy="315599"/>
          </a:xfrm>
          <a:prstGeom prst="rect">
            <a:avLst/>
          </a:prstGeom>
        </p:spPr>
        <p:txBody>
          <a:bodyPr wrap="none">
            <a:spAutoFit/>
          </a:bodyPr>
          <a:lstStyle/>
          <a:p>
            <a:pPr defTabSz="829178">
              <a:defRPr/>
            </a:pPr>
            <a:r>
              <a:rPr lang="ru-RU" sz="1451" dirty="0">
                <a:solidFill>
                  <a:prstClr val="black"/>
                </a:solidFill>
                <a:latin typeface="DINPro-Medium"/>
              </a:rPr>
              <a:t>Период наблюдения</a:t>
            </a:r>
            <a:endParaRPr lang="en-US" sz="1451" dirty="0">
              <a:solidFill>
                <a:prstClr val="black"/>
              </a:solidFill>
              <a:latin typeface="DINPro-Medium"/>
            </a:endParaRPr>
          </a:p>
        </p:txBody>
      </p:sp>
      <p:cxnSp>
        <p:nvCxnSpPr>
          <p:cNvPr id="15" name="Straight Arrow Connector 14">
            <a:extLst>
              <a:ext uri="{FF2B5EF4-FFF2-40B4-BE49-F238E27FC236}">
                <a16:creationId xmlns:a16="http://schemas.microsoft.com/office/drawing/2014/main" id="{A51D57DF-A37D-4E73-8BC4-546A944122C1}"/>
              </a:ext>
            </a:extLst>
          </p:cNvPr>
          <p:cNvCxnSpPr>
            <a:cxnSpLocks/>
            <a:stCxn id="8" idx="3"/>
          </p:cNvCxnSpPr>
          <p:nvPr/>
        </p:nvCxnSpPr>
        <p:spPr>
          <a:xfrm flipV="1">
            <a:off x="3808788" y="2291125"/>
            <a:ext cx="1982963" cy="9036"/>
          </a:xfrm>
          <a:prstGeom prst="straightConnector1">
            <a:avLst/>
          </a:prstGeom>
          <a:ln w="19050">
            <a:solidFill>
              <a:srgbClr val="2F528F"/>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80E8D58-05B5-4509-8AB9-47584CA32130}"/>
              </a:ext>
            </a:extLst>
          </p:cNvPr>
          <p:cNvSpPr/>
          <p:nvPr/>
        </p:nvSpPr>
        <p:spPr>
          <a:xfrm>
            <a:off x="3782783" y="3556220"/>
            <a:ext cx="1345841" cy="315599"/>
          </a:xfrm>
          <a:prstGeom prst="rect">
            <a:avLst/>
          </a:prstGeom>
        </p:spPr>
        <p:txBody>
          <a:bodyPr wrap="square">
            <a:spAutoFit/>
          </a:bodyPr>
          <a:lstStyle/>
          <a:p>
            <a:pPr algn="ctr" defTabSz="829178">
              <a:defRPr/>
            </a:pPr>
            <a:r>
              <a:rPr lang="ru-RU" sz="1451" dirty="0">
                <a:solidFill>
                  <a:prstClr val="black"/>
                </a:solidFill>
                <a:latin typeface="DINPro-Medium"/>
              </a:rPr>
              <a:t>плацебо</a:t>
            </a:r>
            <a:endParaRPr lang="en-US" sz="1451" dirty="0">
              <a:solidFill>
                <a:prstClr val="black"/>
              </a:solidFill>
              <a:latin typeface="DINPro-Medium"/>
            </a:endParaRPr>
          </a:p>
        </p:txBody>
      </p:sp>
      <p:cxnSp>
        <p:nvCxnSpPr>
          <p:cNvPr id="17" name="Straight Connector 16">
            <a:extLst>
              <a:ext uri="{FF2B5EF4-FFF2-40B4-BE49-F238E27FC236}">
                <a16:creationId xmlns:a16="http://schemas.microsoft.com/office/drawing/2014/main" id="{A95CAC67-9329-44F3-8402-1889EA5F2B46}"/>
              </a:ext>
            </a:extLst>
          </p:cNvPr>
          <p:cNvCxnSpPr>
            <a:cxnSpLocks/>
          </p:cNvCxnSpPr>
          <p:nvPr/>
        </p:nvCxnSpPr>
        <p:spPr>
          <a:xfrm>
            <a:off x="5221038" y="1630820"/>
            <a:ext cx="0" cy="1322056"/>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310B173-EEF0-4433-B87C-A2014743C477}"/>
              </a:ext>
            </a:extLst>
          </p:cNvPr>
          <p:cNvSpPr/>
          <p:nvPr/>
        </p:nvSpPr>
        <p:spPr>
          <a:xfrm>
            <a:off x="4099802" y="3271072"/>
            <a:ext cx="675185" cy="315599"/>
          </a:xfrm>
          <a:prstGeom prst="rect">
            <a:avLst/>
          </a:prstGeom>
        </p:spPr>
        <p:txBody>
          <a:bodyPr wrap="none">
            <a:spAutoFit/>
          </a:bodyPr>
          <a:lstStyle/>
          <a:p>
            <a:pPr defTabSz="829178">
              <a:defRPr/>
            </a:pPr>
            <a:r>
              <a:rPr lang="ru-RU" sz="1451" dirty="0">
                <a:solidFill>
                  <a:prstClr val="black"/>
                </a:solidFill>
                <a:latin typeface="DINPro-Medium"/>
              </a:rPr>
              <a:t>2-нед</a:t>
            </a:r>
            <a:endParaRPr lang="en-US" sz="1451" dirty="0">
              <a:solidFill>
                <a:prstClr val="black"/>
              </a:solidFill>
              <a:latin typeface="DINPro-Medium"/>
            </a:endParaRPr>
          </a:p>
        </p:txBody>
      </p:sp>
      <p:sp>
        <p:nvSpPr>
          <p:cNvPr id="19" name="Rectangle 18">
            <a:extLst>
              <a:ext uri="{FF2B5EF4-FFF2-40B4-BE49-F238E27FC236}">
                <a16:creationId xmlns:a16="http://schemas.microsoft.com/office/drawing/2014/main" id="{86056628-B79C-4ACC-BD90-0B6E0908203F}"/>
              </a:ext>
            </a:extLst>
          </p:cNvPr>
          <p:cNvSpPr/>
          <p:nvPr/>
        </p:nvSpPr>
        <p:spPr>
          <a:xfrm>
            <a:off x="6158578" y="3277240"/>
            <a:ext cx="1096775" cy="343492"/>
          </a:xfrm>
          <a:prstGeom prst="rect">
            <a:avLst/>
          </a:prstGeom>
        </p:spPr>
        <p:txBody>
          <a:bodyPr wrap="none">
            <a:spAutoFit/>
          </a:bodyPr>
          <a:lstStyle/>
          <a:p>
            <a:pPr defTabSz="829178">
              <a:defRPr/>
            </a:pPr>
            <a:r>
              <a:rPr lang="en-US" sz="1632" dirty="0">
                <a:solidFill>
                  <a:srgbClr val="333333"/>
                </a:solidFill>
                <a:latin typeface="Source Sans Pro" panose="020B0503030403020204" pitchFamily="34" charset="0"/>
              </a:rPr>
              <a:t> </a:t>
            </a:r>
            <a:r>
              <a:rPr lang="en-US" sz="1451" dirty="0">
                <a:solidFill>
                  <a:prstClr val="black"/>
                </a:solidFill>
                <a:latin typeface="DINPro-Medium"/>
              </a:rPr>
              <a:t>24 </a:t>
            </a:r>
            <a:r>
              <a:rPr lang="ru-RU" sz="1451" dirty="0">
                <a:solidFill>
                  <a:prstClr val="black"/>
                </a:solidFill>
                <a:latin typeface="DINPro-Medium"/>
              </a:rPr>
              <a:t>недели</a:t>
            </a:r>
            <a:endParaRPr lang="en-US" sz="1451" dirty="0">
              <a:solidFill>
                <a:prstClr val="black"/>
              </a:solidFill>
              <a:latin typeface="DINPro-Medium"/>
            </a:endParaRPr>
          </a:p>
        </p:txBody>
      </p:sp>
      <p:sp>
        <p:nvSpPr>
          <p:cNvPr id="20" name="Rectangle 19">
            <a:extLst>
              <a:ext uri="{FF2B5EF4-FFF2-40B4-BE49-F238E27FC236}">
                <a16:creationId xmlns:a16="http://schemas.microsoft.com/office/drawing/2014/main" id="{30D8C62A-B753-423A-8CA9-CAA361770E27}"/>
              </a:ext>
            </a:extLst>
          </p:cNvPr>
          <p:cNvSpPr/>
          <p:nvPr/>
        </p:nvSpPr>
        <p:spPr>
          <a:xfrm>
            <a:off x="7353909" y="1637031"/>
            <a:ext cx="726481" cy="343492"/>
          </a:xfrm>
          <a:prstGeom prst="rect">
            <a:avLst/>
          </a:prstGeom>
        </p:spPr>
        <p:txBody>
          <a:bodyPr wrap="none">
            <a:spAutoFit/>
          </a:bodyPr>
          <a:lstStyle/>
          <a:p>
            <a:pPr defTabSz="829178">
              <a:defRPr/>
            </a:pPr>
            <a:r>
              <a:rPr lang="en-US" sz="1451" dirty="0">
                <a:solidFill>
                  <a:prstClr val="black"/>
                </a:solidFill>
                <a:latin typeface="DINPro-Medium"/>
              </a:rPr>
              <a:t>n=</a:t>
            </a:r>
            <a:r>
              <a:rPr lang="en-US" sz="1632" dirty="0">
                <a:solidFill>
                  <a:prstClr val="black"/>
                </a:solidFill>
                <a:latin typeface="DINPro-Medium"/>
              </a:rPr>
              <a:t>699</a:t>
            </a:r>
            <a:endParaRPr lang="en-US" sz="1451" dirty="0">
              <a:solidFill>
                <a:prstClr val="black"/>
              </a:solidFill>
              <a:latin typeface="DINPro-Medium"/>
            </a:endParaRPr>
          </a:p>
        </p:txBody>
      </p:sp>
      <p:sp>
        <p:nvSpPr>
          <p:cNvPr id="22" name="Rectangle 21">
            <a:extLst>
              <a:ext uri="{FF2B5EF4-FFF2-40B4-BE49-F238E27FC236}">
                <a16:creationId xmlns:a16="http://schemas.microsoft.com/office/drawing/2014/main" id="{39202895-CBCF-44EA-A63B-D54DD8824715}"/>
              </a:ext>
            </a:extLst>
          </p:cNvPr>
          <p:cNvSpPr/>
          <p:nvPr/>
        </p:nvSpPr>
        <p:spPr>
          <a:xfrm>
            <a:off x="7376025" y="2995704"/>
            <a:ext cx="726481" cy="343492"/>
          </a:xfrm>
          <a:prstGeom prst="rect">
            <a:avLst/>
          </a:prstGeom>
        </p:spPr>
        <p:txBody>
          <a:bodyPr wrap="none">
            <a:spAutoFit/>
          </a:bodyPr>
          <a:lstStyle/>
          <a:p>
            <a:pPr defTabSz="829178">
              <a:defRPr/>
            </a:pPr>
            <a:r>
              <a:rPr lang="en-US" sz="1451" dirty="0">
                <a:solidFill>
                  <a:prstClr val="black"/>
                </a:solidFill>
                <a:latin typeface="DINPro-Medium"/>
              </a:rPr>
              <a:t>n=</a:t>
            </a:r>
            <a:r>
              <a:rPr lang="en-US" sz="1632" dirty="0">
                <a:solidFill>
                  <a:prstClr val="black"/>
                </a:solidFill>
                <a:latin typeface="DINPro-Medium"/>
              </a:rPr>
              <a:t>703</a:t>
            </a:r>
            <a:endParaRPr lang="en-US" sz="1451" dirty="0">
              <a:solidFill>
                <a:prstClr val="black"/>
              </a:solidFill>
              <a:latin typeface="DINPro-Medium"/>
            </a:endParaRPr>
          </a:p>
        </p:txBody>
      </p:sp>
      <p:cxnSp>
        <p:nvCxnSpPr>
          <p:cNvPr id="23" name="Straight Connector 22">
            <a:extLst>
              <a:ext uri="{FF2B5EF4-FFF2-40B4-BE49-F238E27FC236}">
                <a16:creationId xmlns:a16="http://schemas.microsoft.com/office/drawing/2014/main" id="{7B70C8A6-C6AC-46FE-B533-167CC9A9C4C0}"/>
              </a:ext>
            </a:extLst>
          </p:cNvPr>
          <p:cNvCxnSpPr>
            <a:cxnSpLocks/>
          </p:cNvCxnSpPr>
          <p:nvPr/>
        </p:nvCxnSpPr>
        <p:spPr>
          <a:xfrm>
            <a:off x="5221038" y="3545674"/>
            <a:ext cx="29849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B11B47-E4AD-43C7-9618-0B01B63DEC16}"/>
              </a:ext>
            </a:extLst>
          </p:cNvPr>
          <p:cNvCxnSpPr/>
          <p:nvPr/>
        </p:nvCxnSpPr>
        <p:spPr>
          <a:xfrm flipV="1">
            <a:off x="8205975" y="3429000"/>
            <a:ext cx="0" cy="116674"/>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909708-AAA1-494C-84BF-A276BC105919}"/>
              </a:ext>
            </a:extLst>
          </p:cNvPr>
          <p:cNvCxnSpPr/>
          <p:nvPr/>
        </p:nvCxnSpPr>
        <p:spPr>
          <a:xfrm flipV="1">
            <a:off x="5223516" y="3424572"/>
            <a:ext cx="0" cy="116674"/>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CCDBABB-23AD-476A-AC12-3F93852FE65E}"/>
              </a:ext>
            </a:extLst>
          </p:cNvPr>
          <p:cNvGrpSpPr/>
          <p:nvPr/>
        </p:nvGrpSpPr>
        <p:grpSpPr>
          <a:xfrm>
            <a:off x="3808789" y="3433119"/>
            <a:ext cx="1367577" cy="99579"/>
            <a:chOff x="4534211" y="3928942"/>
            <a:chExt cx="3291722" cy="133548"/>
          </a:xfrm>
        </p:grpSpPr>
        <p:cxnSp>
          <p:nvCxnSpPr>
            <p:cNvPr id="27" name="Straight Connector 26">
              <a:extLst>
                <a:ext uri="{FF2B5EF4-FFF2-40B4-BE49-F238E27FC236}">
                  <a16:creationId xmlns:a16="http://schemas.microsoft.com/office/drawing/2014/main" id="{EB4A7791-07B9-4D26-8628-6F1BD6EEA1B1}"/>
                </a:ext>
              </a:extLst>
            </p:cNvPr>
            <p:cNvCxnSpPr>
              <a:cxnSpLocks/>
            </p:cNvCxnSpPr>
            <p:nvPr/>
          </p:nvCxnSpPr>
          <p:spPr>
            <a:xfrm>
              <a:off x="4534211" y="4062490"/>
              <a:ext cx="3291722"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633116-50DE-4330-92E1-B7729CBB048E}"/>
                </a:ext>
              </a:extLst>
            </p:cNvPr>
            <p:cNvCxnSpPr/>
            <p:nvPr/>
          </p:nvCxnSpPr>
          <p:spPr>
            <a:xfrm flipV="1">
              <a:off x="7825933" y="3933825"/>
              <a:ext cx="0" cy="128665"/>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0ECFFB-AA25-4704-A514-D48506BC74EB}"/>
                </a:ext>
              </a:extLst>
            </p:cNvPr>
            <p:cNvCxnSpPr/>
            <p:nvPr/>
          </p:nvCxnSpPr>
          <p:spPr>
            <a:xfrm flipV="1">
              <a:off x="4536944" y="3928942"/>
              <a:ext cx="0" cy="128665"/>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FBDB55C2-4B22-42BC-B0FB-7A08F6567C15}"/>
              </a:ext>
            </a:extLst>
          </p:cNvPr>
          <p:cNvSpPr/>
          <p:nvPr/>
        </p:nvSpPr>
        <p:spPr>
          <a:xfrm>
            <a:off x="4700649" y="2062732"/>
            <a:ext cx="504633" cy="45678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r>
              <a:rPr lang="en-US" sz="1632" dirty="0">
                <a:solidFill>
                  <a:prstClr val="white"/>
                </a:solidFill>
                <a:latin typeface="DINPro-Medium"/>
              </a:rPr>
              <a:t>R</a:t>
            </a:r>
          </a:p>
        </p:txBody>
      </p:sp>
      <p:sp>
        <p:nvSpPr>
          <p:cNvPr id="31" name="Rectangle 30">
            <a:extLst>
              <a:ext uri="{FF2B5EF4-FFF2-40B4-BE49-F238E27FC236}">
                <a16:creationId xmlns:a16="http://schemas.microsoft.com/office/drawing/2014/main" id="{62AED123-6321-4732-AA6A-14A5DC89DF82}"/>
              </a:ext>
            </a:extLst>
          </p:cNvPr>
          <p:cNvSpPr/>
          <p:nvPr/>
        </p:nvSpPr>
        <p:spPr>
          <a:xfrm>
            <a:off x="1571870" y="1981784"/>
            <a:ext cx="2246969" cy="1208664"/>
          </a:xfrm>
          <a:prstGeom prst="rect">
            <a:avLst/>
          </a:prstGeom>
        </p:spPr>
        <p:txBody>
          <a:bodyPr wrap="square">
            <a:spAutoFit/>
          </a:bodyPr>
          <a:lstStyle/>
          <a:p>
            <a:pPr defTabSz="829178">
              <a:defRPr/>
            </a:pPr>
            <a:r>
              <a:rPr lang="ru-RU" sz="1451" dirty="0">
                <a:solidFill>
                  <a:prstClr val="black"/>
                </a:solidFill>
                <a:latin typeface="DINPro-Medium"/>
              </a:rPr>
              <a:t>Двойное слепое, рандомизированное, контролируемое параллельное, исследование 3 фазы</a:t>
            </a:r>
            <a:endParaRPr lang="en-US" sz="1451" dirty="0">
              <a:solidFill>
                <a:prstClr val="black"/>
              </a:solidFill>
              <a:latin typeface="DINPro-Medium"/>
            </a:endParaRPr>
          </a:p>
        </p:txBody>
      </p:sp>
      <p:sp>
        <p:nvSpPr>
          <p:cNvPr id="32" name="Rectangle 31">
            <a:extLst>
              <a:ext uri="{FF2B5EF4-FFF2-40B4-BE49-F238E27FC236}">
                <a16:creationId xmlns:a16="http://schemas.microsoft.com/office/drawing/2014/main" id="{163BA75C-49BF-4B5F-A750-DB3EA3C2B4EA}"/>
              </a:ext>
            </a:extLst>
          </p:cNvPr>
          <p:cNvSpPr/>
          <p:nvPr/>
        </p:nvSpPr>
        <p:spPr>
          <a:xfrm>
            <a:off x="8274960" y="2581720"/>
            <a:ext cx="2740635" cy="4279441"/>
          </a:xfrm>
          <a:prstGeom prst="rect">
            <a:avLst/>
          </a:prstGeom>
        </p:spPr>
        <p:txBody>
          <a:bodyPr wrap="square">
            <a:spAutoFit/>
          </a:bodyPr>
          <a:lstStyle/>
          <a:p>
            <a:pPr defTabSz="829178">
              <a:defRPr/>
            </a:pPr>
            <a:r>
              <a:rPr lang="ru-RU" sz="1451" u="sng" dirty="0">
                <a:solidFill>
                  <a:prstClr val="black"/>
                </a:solidFill>
                <a:latin typeface="DINPro-Medium"/>
              </a:rPr>
              <a:t>ДРУГИЕ КОНЕЧНЫЕ ТОЧКИ: </a:t>
            </a:r>
          </a:p>
          <a:p>
            <a:pPr defTabSz="829178">
              <a:defRPr/>
            </a:pPr>
            <a:endParaRPr lang="ru-RU" sz="1451" dirty="0">
              <a:solidFill>
                <a:prstClr val="black"/>
              </a:solidFill>
              <a:latin typeface="DINPro-Medium"/>
            </a:endParaRPr>
          </a:p>
          <a:p>
            <a:pPr marL="259118" indent="-259118" defTabSz="829178">
              <a:buFont typeface="Arial" panose="020B0604020202020204" pitchFamily="34" charset="0"/>
              <a:buChar char="•"/>
              <a:defRPr/>
            </a:pPr>
            <a:r>
              <a:rPr lang="en-US" sz="1451" dirty="0">
                <a:solidFill>
                  <a:prstClr val="black"/>
                </a:solidFill>
                <a:latin typeface="DINPro-Medium"/>
              </a:rPr>
              <a:t>∆</a:t>
            </a:r>
            <a:r>
              <a:rPr lang="ru-RU" sz="1451" dirty="0">
                <a:solidFill>
                  <a:prstClr val="black"/>
                </a:solidFill>
                <a:latin typeface="DINPro-Medium"/>
              </a:rPr>
              <a:t> </a:t>
            </a:r>
            <a:r>
              <a:rPr lang="en-US" sz="1451" dirty="0" err="1">
                <a:solidFill>
                  <a:prstClr val="black"/>
                </a:solidFill>
                <a:latin typeface="DINPro-Medium"/>
              </a:rPr>
              <a:t>общей</a:t>
            </a:r>
            <a:r>
              <a:rPr lang="en-US" sz="1451" dirty="0">
                <a:solidFill>
                  <a:prstClr val="black"/>
                </a:solidFill>
                <a:latin typeface="DINPro-Medium"/>
              </a:rPr>
              <a:t> </a:t>
            </a:r>
            <a:r>
              <a:rPr lang="en-US" sz="1451" dirty="0" err="1">
                <a:solidFill>
                  <a:prstClr val="black"/>
                </a:solidFill>
                <a:latin typeface="DINPro-Medium"/>
              </a:rPr>
              <a:t>суточной</a:t>
            </a:r>
            <a:r>
              <a:rPr lang="en-US" sz="1451" dirty="0">
                <a:solidFill>
                  <a:prstClr val="black"/>
                </a:solidFill>
                <a:latin typeface="DINPro-Medium"/>
              </a:rPr>
              <a:t> </a:t>
            </a:r>
            <a:r>
              <a:rPr lang="en-US" sz="1451" dirty="0" err="1">
                <a:solidFill>
                  <a:prstClr val="black"/>
                </a:solidFill>
                <a:latin typeface="DINPro-Medium"/>
              </a:rPr>
              <a:t>дозы</a:t>
            </a:r>
            <a:r>
              <a:rPr lang="en-US" sz="1451" dirty="0">
                <a:solidFill>
                  <a:prstClr val="black"/>
                </a:solidFill>
                <a:latin typeface="DINPro-Medium"/>
              </a:rPr>
              <a:t> </a:t>
            </a:r>
            <a:r>
              <a:rPr lang="en-US" sz="1451" dirty="0" err="1">
                <a:solidFill>
                  <a:prstClr val="black"/>
                </a:solidFill>
                <a:latin typeface="DINPro-Medium"/>
              </a:rPr>
              <a:t>инсулина</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a:solidFill>
                  <a:prstClr val="black"/>
                </a:solidFill>
                <a:latin typeface="DINPro-Medium"/>
              </a:rPr>
              <a:t>∆</a:t>
            </a:r>
            <a:r>
              <a:rPr lang="ru-RU" sz="1451" dirty="0">
                <a:solidFill>
                  <a:prstClr val="black"/>
                </a:solidFill>
                <a:latin typeface="DINPro-Medium"/>
              </a:rPr>
              <a:t> </a:t>
            </a:r>
            <a:r>
              <a:rPr lang="en-US" sz="1451" dirty="0" err="1">
                <a:solidFill>
                  <a:prstClr val="black"/>
                </a:solidFill>
                <a:latin typeface="DINPro-Medium"/>
              </a:rPr>
              <a:t>веса</a:t>
            </a:r>
            <a:r>
              <a:rPr lang="en-US" sz="1451" dirty="0">
                <a:solidFill>
                  <a:prstClr val="black"/>
                </a:solidFill>
                <a:latin typeface="DINPro-Medium"/>
              </a:rPr>
              <a:t> </a:t>
            </a:r>
            <a:r>
              <a:rPr lang="en-US" sz="1451" dirty="0" err="1">
                <a:solidFill>
                  <a:prstClr val="black"/>
                </a:solidFill>
                <a:latin typeface="DINPro-Medium"/>
              </a:rPr>
              <a:t>тела</a:t>
            </a:r>
            <a:r>
              <a:rPr lang="en-US" sz="1451" dirty="0">
                <a:solidFill>
                  <a:prstClr val="black"/>
                </a:solidFill>
                <a:latin typeface="DINPro-Medium"/>
              </a:rPr>
              <a:t>;</a:t>
            </a:r>
          </a:p>
          <a:p>
            <a:pPr defTabSz="829178">
              <a:defRPr/>
            </a:pPr>
            <a:endParaRPr lang="en-US" sz="1451" dirty="0">
              <a:solidFill>
                <a:prstClr val="black"/>
              </a:solidFill>
              <a:latin typeface="DINPro-Medium"/>
            </a:endParaRPr>
          </a:p>
          <a:p>
            <a:pPr defTabSz="829178">
              <a:defRPr/>
            </a:pPr>
            <a:r>
              <a:rPr lang="ru-RU" sz="1451" dirty="0">
                <a:solidFill>
                  <a:prstClr val="black"/>
                </a:solidFill>
                <a:latin typeface="DINPro-Medium"/>
              </a:rPr>
              <a:t>НЕЖЕЛАТЕЛЬНЫЕ ЯВЛЕНИЯ:</a:t>
            </a:r>
            <a:endParaRPr lang="en-US" sz="1451" dirty="0">
              <a:solidFill>
                <a:prstClr val="black"/>
              </a:solidFill>
              <a:latin typeface="DINPro-Medium"/>
            </a:endParaRPr>
          </a:p>
          <a:p>
            <a:pPr marL="259118" indent="-259118" defTabSz="829178">
              <a:buFont typeface="Arial" panose="020B0604020202020204" pitchFamily="34" charset="0"/>
              <a:buChar char="•"/>
              <a:defRPr/>
            </a:pPr>
            <a:r>
              <a:rPr lang="en-US" sz="1270" dirty="0">
                <a:solidFill>
                  <a:prstClr val="black"/>
                </a:solidFill>
                <a:latin typeface="DINPro-Medium"/>
              </a:rPr>
              <a:t>гипогликемия,</a:t>
            </a:r>
          </a:p>
          <a:p>
            <a:pPr marL="259118" indent="-259118" defTabSz="829178">
              <a:buFont typeface="Arial" panose="020B0604020202020204" pitchFamily="34" charset="0"/>
              <a:buChar char="•"/>
              <a:defRPr/>
            </a:pPr>
            <a:r>
              <a:rPr lang="en-US" sz="1270" dirty="0" err="1">
                <a:solidFill>
                  <a:prstClr val="black"/>
                </a:solidFill>
                <a:latin typeface="DINPro-Medium"/>
              </a:rPr>
              <a:t>диабетический</a:t>
            </a:r>
            <a:r>
              <a:rPr lang="en-US" sz="1270" dirty="0">
                <a:solidFill>
                  <a:prstClr val="black"/>
                </a:solidFill>
                <a:latin typeface="DINPro-Medium"/>
              </a:rPr>
              <a:t> </a:t>
            </a:r>
            <a:r>
              <a:rPr lang="en-US" sz="1270" dirty="0" err="1">
                <a:solidFill>
                  <a:prstClr val="black"/>
                </a:solidFill>
                <a:latin typeface="DINPro-Medium"/>
              </a:rPr>
              <a:t>кетоацидоз</a:t>
            </a:r>
            <a:r>
              <a:rPr lang="en-US" sz="1270" dirty="0">
                <a:solidFill>
                  <a:prstClr val="black"/>
                </a:solidFill>
                <a:latin typeface="DINPro-Medium"/>
              </a:rPr>
              <a:t>,</a:t>
            </a:r>
          </a:p>
          <a:p>
            <a:pPr marL="259118" indent="-259118" defTabSz="829178">
              <a:buFont typeface="Arial" panose="020B0604020202020204" pitchFamily="34" charset="0"/>
              <a:buChar char="•"/>
              <a:defRPr/>
            </a:pPr>
            <a:r>
              <a:rPr lang="en-US" sz="1270" dirty="0" err="1">
                <a:solidFill>
                  <a:prstClr val="black"/>
                </a:solidFill>
                <a:latin typeface="DINPro-Medium"/>
              </a:rPr>
              <a:t>желчно-желчные</a:t>
            </a:r>
            <a:r>
              <a:rPr lang="en-US" sz="1270" dirty="0">
                <a:solidFill>
                  <a:prstClr val="black"/>
                </a:solidFill>
                <a:latin typeface="DINPro-Medium"/>
              </a:rPr>
              <a:t> </a:t>
            </a:r>
            <a:r>
              <a:rPr lang="en-US" sz="1270" dirty="0" err="1">
                <a:solidFill>
                  <a:prstClr val="black"/>
                </a:solidFill>
                <a:latin typeface="DINPro-Medium"/>
              </a:rPr>
              <a:t>события</a:t>
            </a:r>
            <a:r>
              <a:rPr lang="en-US" sz="1270" dirty="0">
                <a:solidFill>
                  <a:prstClr val="black"/>
                </a:solidFill>
                <a:latin typeface="DINPro-Medium"/>
              </a:rPr>
              <a:t>,</a:t>
            </a:r>
          </a:p>
          <a:p>
            <a:pPr marL="259118" indent="-259118" defTabSz="829178">
              <a:buFont typeface="Arial" panose="020B0604020202020204" pitchFamily="34" charset="0"/>
              <a:buChar char="•"/>
              <a:defRPr/>
            </a:pPr>
            <a:r>
              <a:rPr lang="en-US" sz="1270" dirty="0" err="1">
                <a:solidFill>
                  <a:prstClr val="black"/>
                </a:solidFill>
                <a:latin typeface="DINPro-Medium"/>
              </a:rPr>
              <a:t>генитальные</a:t>
            </a:r>
            <a:r>
              <a:rPr lang="en-US" sz="1270" dirty="0">
                <a:solidFill>
                  <a:prstClr val="black"/>
                </a:solidFill>
                <a:latin typeface="DINPro-Medium"/>
              </a:rPr>
              <a:t> </a:t>
            </a:r>
            <a:r>
              <a:rPr lang="en-US" sz="1270" dirty="0" err="1">
                <a:solidFill>
                  <a:prstClr val="black"/>
                </a:solidFill>
                <a:latin typeface="DINPro-Medium"/>
              </a:rPr>
              <a:t>инфекции</a:t>
            </a:r>
            <a:r>
              <a:rPr lang="en-US" sz="1270" dirty="0">
                <a:solidFill>
                  <a:prstClr val="black"/>
                </a:solidFill>
                <a:latin typeface="DINPro-Medium"/>
              </a:rPr>
              <a:t>,</a:t>
            </a:r>
          </a:p>
          <a:p>
            <a:pPr marL="259118" indent="-259118" defTabSz="829178">
              <a:buFont typeface="Arial" panose="020B0604020202020204" pitchFamily="34" charset="0"/>
              <a:buChar char="•"/>
              <a:defRPr/>
            </a:pPr>
            <a:r>
              <a:rPr lang="en-US" sz="1270" dirty="0" err="1">
                <a:solidFill>
                  <a:prstClr val="black"/>
                </a:solidFill>
                <a:latin typeface="DINPro-Medium"/>
              </a:rPr>
              <a:t>инфекции</a:t>
            </a:r>
            <a:r>
              <a:rPr lang="en-US" sz="1270" dirty="0">
                <a:solidFill>
                  <a:prstClr val="black"/>
                </a:solidFill>
                <a:latin typeface="DINPro-Medium"/>
              </a:rPr>
              <a:t> </a:t>
            </a:r>
            <a:r>
              <a:rPr lang="en-US" sz="1270" dirty="0" err="1">
                <a:solidFill>
                  <a:prstClr val="black"/>
                </a:solidFill>
                <a:latin typeface="DINPro-Medium"/>
              </a:rPr>
              <a:t>мочевыводящих</a:t>
            </a:r>
            <a:r>
              <a:rPr lang="en-US" sz="1270" dirty="0">
                <a:solidFill>
                  <a:prstClr val="black"/>
                </a:solidFill>
                <a:latin typeface="DINPro-Medium"/>
              </a:rPr>
              <a:t> </a:t>
            </a:r>
            <a:r>
              <a:rPr lang="en-US" sz="1270" dirty="0" err="1">
                <a:solidFill>
                  <a:prstClr val="black"/>
                </a:solidFill>
                <a:latin typeface="DINPro-Medium"/>
              </a:rPr>
              <a:t>путей</a:t>
            </a:r>
            <a:r>
              <a:rPr lang="en-US" sz="1270" dirty="0">
                <a:solidFill>
                  <a:prstClr val="black"/>
                </a:solidFill>
                <a:latin typeface="DINPro-Medium"/>
              </a:rPr>
              <a:t>,</a:t>
            </a:r>
          </a:p>
          <a:p>
            <a:pPr marL="259118" indent="-259118" defTabSz="829178">
              <a:buFont typeface="Arial" panose="020B0604020202020204" pitchFamily="34" charset="0"/>
              <a:buChar char="•"/>
              <a:defRPr/>
            </a:pPr>
            <a:r>
              <a:rPr lang="ru-RU" sz="1270" dirty="0">
                <a:solidFill>
                  <a:prstClr val="black"/>
                </a:solidFill>
                <a:latin typeface="DINPro-Medium"/>
              </a:rPr>
              <a:t>гиповолемия</a:t>
            </a:r>
            <a:r>
              <a:rPr lang="en-US" sz="1270" dirty="0">
                <a:solidFill>
                  <a:prstClr val="black"/>
                </a:solidFill>
                <a:latin typeface="DINPro-Medium"/>
              </a:rPr>
              <a:t>,</a:t>
            </a:r>
          </a:p>
          <a:p>
            <a:pPr marL="259118" indent="-259118" defTabSz="829178">
              <a:buFont typeface="Arial" panose="020B0604020202020204" pitchFamily="34" charset="0"/>
              <a:buChar char="•"/>
              <a:defRPr/>
            </a:pPr>
            <a:r>
              <a:rPr lang="en-US" sz="1270" dirty="0" err="1">
                <a:solidFill>
                  <a:prstClr val="black"/>
                </a:solidFill>
                <a:latin typeface="DINPro-Medium"/>
              </a:rPr>
              <a:t>переломы</a:t>
            </a:r>
            <a:r>
              <a:rPr lang="en-US" sz="1270" dirty="0">
                <a:solidFill>
                  <a:prstClr val="black"/>
                </a:solidFill>
                <a:latin typeface="DINPro-Medium"/>
              </a:rPr>
              <a:t>,</a:t>
            </a:r>
          </a:p>
          <a:p>
            <a:pPr marL="259118" indent="-259118" defTabSz="829178">
              <a:buFont typeface="Arial" panose="020B0604020202020204" pitchFamily="34" charset="0"/>
              <a:buChar char="•"/>
              <a:defRPr/>
            </a:pPr>
            <a:r>
              <a:rPr lang="en-US" sz="1270" dirty="0">
                <a:solidFill>
                  <a:prstClr val="black"/>
                </a:solidFill>
                <a:latin typeface="DINPro-Medium"/>
                <a:sym typeface="Wingdings" panose="05000000000000000000" pitchFamily="2" charset="2"/>
              </a:rPr>
              <a:t></a:t>
            </a:r>
            <a:r>
              <a:rPr lang="ru-RU" sz="1270" dirty="0">
                <a:solidFill>
                  <a:prstClr val="black"/>
                </a:solidFill>
                <a:latin typeface="DINPro-Medium"/>
                <a:sym typeface="Wingdings" panose="05000000000000000000" pitchFamily="2" charset="2"/>
              </a:rPr>
              <a:t> </a:t>
            </a:r>
            <a:r>
              <a:rPr lang="en-US" sz="1270" dirty="0" err="1">
                <a:solidFill>
                  <a:prstClr val="black"/>
                </a:solidFill>
                <a:latin typeface="DINPro-Medium"/>
              </a:rPr>
              <a:t>функции</a:t>
            </a:r>
            <a:r>
              <a:rPr lang="en-US" sz="1270" dirty="0">
                <a:solidFill>
                  <a:prstClr val="black"/>
                </a:solidFill>
                <a:latin typeface="DINPro-Medium"/>
              </a:rPr>
              <a:t> </a:t>
            </a:r>
            <a:r>
              <a:rPr lang="en-US" sz="1270" dirty="0" err="1">
                <a:solidFill>
                  <a:prstClr val="black"/>
                </a:solidFill>
                <a:latin typeface="DINPro-Medium"/>
              </a:rPr>
              <a:t>почек</a:t>
            </a:r>
            <a:r>
              <a:rPr lang="en-US" sz="1270" dirty="0">
                <a:solidFill>
                  <a:prstClr val="black"/>
                </a:solidFill>
                <a:latin typeface="DINPro-Medium"/>
              </a:rPr>
              <a:t>,</a:t>
            </a:r>
          </a:p>
          <a:p>
            <a:pPr marL="259118" indent="-259118" defTabSz="829178">
              <a:buFont typeface="Arial" panose="020B0604020202020204" pitchFamily="34" charset="0"/>
              <a:buChar char="•"/>
              <a:defRPr/>
            </a:pPr>
            <a:r>
              <a:rPr lang="en-US" sz="1270" dirty="0" err="1">
                <a:solidFill>
                  <a:prstClr val="black"/>
                </a:solidFill>
                <a:latin typeface="DINPro-Medium"/>
              </a:rPr>
              <a:t>реакции</a:t>
            </a:r>
            <a:r>
              <a:rPr lang="en-US" sz="1270" dirty="0">
                <a:solidFill>
                  <a:prstClr val="black"/>
                </a:solidFill>
                <a:latin typeface="DINPro-Medium"/>
              </a:rPr>
              <a:t> </a:t>
            </a:r>
            <a:r>
              <a:rPr lang="en-US" sz="1270" dirty="0" err="1">
                <a:solidFill>
                  <a:prstClr val="black"/>
                </a:solidFill>
                <a:latin typeface="DINPro-Medium"/>
              </a:rPr>
              <a:t>гиперчувствительности</a:t>
            </a:r>
            <a:endParaRPr lang="en-US" sz="1270" dirty="0">
              <a:solidFill>
                <a:prstClr val="black"/>
              </a:solidFill>
              <a:latin typeface="DINPro-Medium"/>
            </a:endParaRPr>
          </a:p>
          <a:p>
            <a:pPr defTabSz="829178">
              <a:defRPr/>
            </a:pPr>
            <a:endParaRPr lang="en-US" sz="1632" dirty="0">
              <a:solidFill>
                <a:prstClr val="black"/>
              </a:solidFill>
              <a:latin typeface="DINPro-Medium"/>
            </a:endParaRPr>
          </a:p>
        </p:txBody>
      </p:sp>
      <p:cxnSp>
        <p:nvCxnSpPr>
          <p:cNvPr id="33" name="Straight Connector 32">
            <a:extLst>
              <a:ext uri="{FF2B5EF4-FFF2-40B4-BE49-F238E27FC236}">
                <a16:creationId xmlns:a16="http://schemas.microsoft.com/office/drawing/2014/main" id="{9BF5DAA8-D113-4CF3-90D6-006C4CA15FA0}"/>
              </a:ext>
            </a:extLst>
          </p:cNvPr>
          <p:cNvCxnSpPr>
            <a:cxnSpLocks/>
          </p:cNvCxnSpPr>
          <p:nvPr/>
        </p:nvCxnSpPr>
        <p:spPr>
          <a:xfrm flipH="1">
            <a:off x="8203758" y="1356318"/>
            <a:ext cx="2216" cy="5161361"/>
          </a:xfrm>
          <a:prstGeom prst="line">
            <a:avLst/>
          </a:prstGeom>
          <a:ln w="19050">
            <a:solidFill>
              <a:srgbClr val="2F528F"/>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6948046-3FA8-423B-8C76-ACF23883EC10}"/>
              </a:ext>
            </a:extLst>
          </p:cNvPr>
          <p:cNvSpPr/>
          <p:nvPr/>
        </p:nvSpPr>
        <p:spPr>
          <a:xfrm>
            <a:off x="1321466" y="6414734"/>
            <a:ext cx="9335018" cy="245773"/>
          </a:xfrm>
          <a:prstGeom prst="rect">
            <a:avLst/>
          </a:prstGeom>
        </p:spPr>
        <p:txBody>
          <a:bodyPr wrap="square">
            <a:spAutoFit/>
          </a:bodyPr>
          <a:lstStyle/>
          <a:p>
            <a:pPr defTabSz="829178">
              <a:defRPr/>
            </a:pPr>
            <a:r>
              <a:rPr lang="en-US" sz="997" dirty="0">
                <a:solidFill>
                  <a:prstClr val="black"/>
                </a:solidFill>
                <a:latin typeface="DINPro-Medium"/>
              </a:rPr>
              <a:t>S. K. Garg </a:t>
            </a:r>
            <a:r>
              <a:rPr lang="en-US" sz="997" i="1" dirty="0">
                <a:solidFill>
                  <a:prstClr val="black"/>
                </a:solidFill>
                <a:latin typeface="DINPro-Medium"/>
              </a:rPr>
              <a:t>et al.</a:t>
            </a:r>
            <a:r>
              <a:rPr lang="en-US" sz="997" dirty="0">
                <a:solidFill>
                  <a:prstClr val="black"/>
                </a:solidFill>
                <a:latin typeface="DINPro-Medium"/>
              </a:rPr>
              <a:t>, “Effects of </a:t>
            </a:r>
            <a:r>
              <a:rPr lang="en-US" sz="997" dirty="0" err="1">
                <a:solidFill>
                  <a:prstClr val="black"/>
                </a:solidFill>
                <a:latin typeface="DINPro-Medium"/>
              </a:rPr>
              <a:t>Sotagliflozin</a:t>
            </a:r>
            <a:r>
              <a:rPr lang="en-US" sz="997" dirty="0">
                <a:solidFill>
                  <a:prstClr val="black"/>
                </a:solidFill>
                <a:latin typeface="DINPro-Medium"/>
              </a:rPr>
              <a:t> Added to Insulin in Patients with Type 1 Diabetes,” </a:t>
            </a:r>
            <a:r>
              <a:rPr lang="en-US" sz="997" i="1" dirty="0">
                <a:solidFill>
                  <a:prstClr val="black"/>
                </a:solidFill>
                <a:latin typeface="DINPro-Medium"/>
              </a:rPr>
              <a:t>N. Engl. J. Med.</a:t>
            </a:r>
            <a:r>
              <a:rPr lang="en-US" sz="997" dirty="0">
                <a:solidFill>
                  <a:prstClr val="black"/>
                </a:solidFill>
                <a:latin typeface="DINPro-Medium"/>
              </a:rPr>
              <a:t>, p. NEJMoa1708337, 2017.</a:t>
            </a:r>
          </a:p>
        </p:txBody>
      </p:sp>
      <p:sp>
        <p:nvSpPr>
          <p:cNvPr id="36" name="Rectangle 35">
            <a:extLst>
              <a:ext uri="{FF2B5EF4-FFF2-40B4-BE49-F238E27FC236}">
                <a16:creationId xmlns:a16="http://schemas.microsoft.com/office/drawing/2014/main" id="{B2AD033A-214F-4F16-AEE3-83D9266C4856}"/>
              </a:ext>
            </a:extLst>
          </p:cNvPr>
          <p:cNvSpPr/>
          <p:nvPr/>
        </p:nvSpPr>
        <p:spPr>
          <a:xfrm>
            <a:off x="1534524" y="4045373"/>
            <a:ext cx="4561476" cy="762132"/>
          </a:xfrm>
          <a:prstGeom prst="rect">
            <a:avLst/>
          </a:prstGeom>
        </p:spPr>
        <p:txBody>
          <a:bodyPr wrap="square">
            <a:spAutoFit/>
          </a:bodyPr>
          <a:lstStyle/>
          <a:p>
            <a:pPr defTabSz="829178">
              <a:defRPr/>
            </a:pPr>
            <a:r>
              <a:rPr lang="ru-RU" sz="1451" dirty="0">
                <a:solidFill>
                  <a:prstClr val="black"/>
                </a:solidFill>
                <a:latin typeface="DINPro-Medium"/>
              </a:rPr>
              <a:t>Ключевые критерии исключения:</a:t>
            </a:r>
            <a:endParaRPr lang="en-US" sz="1451" dirty="0">
              <a:solidFill>
                <a:prstClr val="black"/>
              </a:solidFill>
              <a:latin typeface="DINPro-Medium"/>
            </a:endParaRPr>
          </a:p>
          <a:p>
            <a:pPr defTabSz="829178">
              <a:defRPr/>
            </a:pPr>
            <a:r>
              <a:rPr lang="ru-RU" sz="1451" dirty="0">
                <a:solidFill>
                  <a:prstClr val="black"/>
                </a:solidFill>
                <a:latin typeface="DINPro-Medium"/>
              </a:rPr>
              <a:t>Кетоацидоз в анамнезе</a:t>
            </a:r>
            <a:r>
              <a:rPr lang="en-US" sz="1451" dirty="0">
                <a:solidFill>
                  <a:prstClr val="black"/>
                </a:solidFill>
                <a:latin typeface="DINPro-Medium"/>
              </a:rPr>
              <a:t>,</a:t>
            </a:r>
          </a:p>
          <a:p>
            <a:pPr defTabSz="829178">
              <a:defRPr/>
            </a:pPr>
            <a:r>
              <a:rPr lang="ru-RU" sz="1451" dirty="0">
                <a:solidFill>
                  <a:prstClr val="black"/>
                </a:solidFill>
                <a:latin typeface="DINPro-Medium"/>
              </a:rPr>
              <a:t>СКФ ≤ </a:t>
            </a:r>
            <a:r>
              <a:rPr lang="en-US" sz="1451" dirty="0">
                <a:solidFill>
                  <a:prstClr val="black"/>
                </a:solidFill>
                <a:latin typeface="DINPro-Medium"/>
              </a:rPr>
              <a:t>45 </a:t>
            </a:r>
            <a:r>
              <a:rPr lang="ru-RU" sz="1451" dirty="0">
                <a:solidFill>
                  <a:prstClr val="black"/>
                </a:solidFill>
                <a:latin typeface="DINPro-Medium"/>
              </a:rPr>
              <a:t>мг /мг</a:t>
            </a:r>
            <a:endParaRPr lang="en-US" sz="1451" dirty="0">
              <a:solidFill>
                <a:prstClr val="black"/>
              </a:solidFill>
              <a:latin typeface="DINPro-Medium"/>
            </a:endParaRPr>
          </a:p>
        </p:txBody>
      </p:sp>
      <p:sp>
        <p:nvSpPr>
          <p:cNvPr id="2" name="Rectangle 1">
            <a:extLst>
              <a:ext uri="{FF2B5EF4-FFF2-40B4-BE49-F238E27FC236}">
                <a16:creationId xmlns:a16="http://schemas.microsoft.com/office/drawing/2014/main" id="{47CD2C88-BC0E-4610-A7B3-C34EE1F0B09F}"/>
              </a:ext>
            </a:extLst>
          </p:cNvPr>
          <p:cNvSpPr/>
          <p:nvPr/>
        </p:nvSpPr>
        <p:spPr>
          <a:xfrm>
            <a:off x="1504582" y="5014718"/>
            <a:ext cx="6180678" cy="762132"/>
          </a:xfrm>
          <a:prstGeom prst="rect">
            <a:avLst/>
          </a:prstGeom>
        </p:spPr>
        <p:txBody>
          <a:bodyPr wrap="square">
            <a:spAutoFit/>
          </a:bodyPr>
          <a:lstStyle/>
          <a:p>
            <a:pPr defTabSz="829178">
              <a:defRPr/>
            </a:pPr>
            <a:r>
              <a:rPr lang="ru-RU" sz="1451" dirty="0">
                <a:solidFill>
                  <a:prstClr val="black"/>
                </a:solidFill>
                <a:latin typeface="DINPro-Medium"/>
              </a:rPr>
              <a:t>InTandem3 отличается от других исследований там, что пациенты не подвергались периоду титрации инсулина</a:t>
            </a:r>
          </a:p>
          <a:p>
            <a:pPr defTabSz="829178">
              <a:defRPr/>
            </a:pPr>
            <a:r>
              <a:rPr lang="ru-RU" sz="1451" dirty="0">
                <a:solidFill>
                  <a:prstClr val="black"/>
                </a:solidFill>
                <a:latin typeface="DINPro-Medium"/>
              </a:rPr>
              <a:t>Уровень </a:t>
            </a:r>
            <a:r>
              <a:rPr lang="en-US" sz="1451" dirty="0">
                <a:solidFill>
                  <a:prstClr val="black"/>
                </a:solidFill>
                <a:latin typeface="DINPro-Medium"/>
              </a:rPr>
              <a:t>HbA1c </a:t>
            </a:r>
            <a:r>
              <a:rPr lang="ru-RU" sz="1451" dirty="0">
                <a:solidFill>
                  <a:prstClr val="black"/>
                </a:solidFill>
                <a:latin typeface="DINPro-Medium"/>
              </a:rPr>
              <a:t>у пациентов не раскрывался исследователям</a:t>
            </a:r>
            <a:endParaRPr lang="en-US" sz="1270" dirty="0">
              <a:solidFill>
                <a:prstClr val="black"/>
              </a:solidFill>
              <a:latin typeface="DINPro-Medium"/>
            </a:endParaRPr>
          </a:p>
        </p:txBody>
      </p:sp>
      <p:sp>
        <p:nvSpPr>
          <p:cNvPr id="3" name="Slide Number Placeholder 2">
            <a:extLst>
              <a:ext uri="{FF2B5EF4-FFF2-40B4-BE49-F238E27FC236}">
                <a16:creationId xmlns:a16="http://schemas.microsoft.com/office/drawing/2014/main" id="{DBE0CC58-85BD-492D-BDD1-CF555ABEEE0C}"/>
              </a:ext>
            </a:extLst>
          </p:cNvPr>
          <p:cNvSpPr>
            <a:spLocks noGrp="1"/>
          </p:cNvSpPr>
          <p:nvPr>
            <p:ph type="sldNum" sz="quarter" idx="4"/>
          </p:nvPr>
        </p:nvSpPr>
        <p:spPr/>
        <p:txBody>
          <a:bodyPr/>
          <a:lstStyle/>
          <a:p>
            <a:fld id="{4E810A67-170D-4C73-8E29-995CD80C41FC}" type="slidenum">
              <a:rPr lang="en-GB" smtClean="0">
                <a:solidFill>
                  <a:srgbClr val="FFFFFF"/>
                </a:solidFill>
              </a:rPr>
              <a:pPr/>
              <a:t>87</a:t>
            </a:fld>
            <a:endParaRPr lang="en-GB">
              <a:solidFill>
                <a:srgbClr val="FFFFFF"/>
              </a:solidFill>
            </a:endParaRPr>
          </a:p>
        </p:txBody>
      </p:sp>
    </p:spTree>
    <p:extLst>
      <p:ext uri="{BB962C8B-B14F-4D97-AF65-F5344CB8AC3E}">
        <p14:creationId xmlns:p14="http://schemas.microsoft.com/office/powerpoint/2010/main" val="1589477802"/>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3A99-4AB5-4A98-80FC-1259C57CAE1B}"/>
              </a:ext>
            </a:extLst>
          </p:cNvPr>
          <p:cNvSpPr>
            <a:spLocks noGrp="1"/>
          </p:cNvSpPr>
          <p:nvPr>
            <p:ph type="title"/>
          </p:nvPr>
        </p:nvSpPr>
        <p:spPr/>
        <p:txBody>
          <a:bodyPr/>
          <a:lstStyle/>
          <a:p>
            <a:r>
              <a:rPr lang="en-US" dirty="0"/>
              <a:t>InTandem3</a:t>
            </a:r>
          </a:p>
        </p:txBody>
      </p:sp>
      <p:sp>
        <p:nvSpPr>
          <p:cNvPr id="34" name="Rectangle 33">
            <a:extLst>
              <a:ext uri="{FF2B5EF4-FFF2-40B4-BE49-F238E27FC236}">
                <a16:creationId xmlns:a16="http://schemas.microsoft.com/office/drawing/2014/main" id="{16948046-3FA8-423B-8C76-ACF23883EC10}"/>
              </a:ext>
            </a:extLst>
          </p:cNvPr>
          <p:cNvSpPr/>
          <p:nvPr/>
        </p:nvSpPr>
        <p:spPr>
          <a:xfrm>
            <a:off x="1321466" y="6414734"/>
            <a:ext cx="9335018" cy="245773"/>
          </a:xfrm>
          <a:prstGeom prst="rect">
            <a:avLst/>
          </a:prstGeom>
        </p:spPr>
        <p:txBody>
          <a:bodyPr wrap="square">
            <a:spAutoFit/>
          </a:bodyPr>
          <a:lstStyle/>
          <a:p>
            <a:pPr defTabSz="829178">
              <a:defRPr/>
            </a:pPr>
            <a:r>
              <a:rPr lang="en-US" sz="997" dirty="0">
                <a:solidFill>
                  <a:prstClr val="black"/>
                </a:solidFill>
                <a:latin typeface="DINPro-Medium"/>
              </a:rPr>
              <a:t>S. K. Garg </a:t>
            </a:r>
            <a:r>
              <a:rPr lang="en-US" sz="997" i="1" dirty="0">
                <a:solidFill>
                  <a:prstClr val="black"/>
                </a:solidFill>
                <a:latin typeface="DINPro-Medium"/>
              </a:rPr>
              <a:t>et al.</a:t>
            </a:r>
            <a:r>
              <a:rPr lang="en-US" sz="997" dirty="0">
                <a:solidFill>
                  <a:prstClr val="black"/>
                </a:solidFill>
                <a:latin typeface="DINPro-Medium"/>
              </a:rPr>
              <a:t>, “Effects of </a:t>
            </a:r>
            <a:r>
              <a:rPr lang="en-US" sz="997" dirty="0" err="1">
                <a:solidFill>
                  <a:prstClr val="black"/>
                </a:solidFill>
                <a:latin typeface="DINPro-Medium"/>
              </a:rPr>
              <a:t>Sotagliflozin</a:t>
            </a:r>
            <a:r>
              <a:rPr lang="en-US" sz="997" dirty="0">
                <a:solidFill>
                  <a:prstClr val="black"/>
                </a:solidFill>
                <a:latin typeface="DINPro-Medium"/>
              </a:rPr>
              <a:t> Added to Insulin in Patients with Type 1 Diabetes,” </a:t>
            </a:r>
            <a:r>
              <a:rPr lang="en-US" sz="997" i="1" dirty="0">
                <a:solidFill>
                  <a:prstClr val="black"/>
                </a:solidFill>
                <a:latin typeface="DINPro-Medium"/>
              </a:rPr>
              <a:t>N. Engl. J. Med.</a:t>
            </a:r>
            <a:r>
              <a:rPr lang="en-US" sz="997" dirty="0">
                <a:solidFill>
                  <a:prstClr val="black"/>
                </a:solidFill>
                <a:latin typeface="DINPro-Medium"/>
              </a:rPr>
              <a:t>, p. NEJMoa1708337, 2017.</a:t>
            </a:r>
          </a:p>
        </p:txBody>
      </p:sp>
      <p:graphicFrame>
        <p:nvGraphicFramePr>
          <p:cNvPr id="37" name="Chart 36">
            <a:extLst>
              <a:ext uri="{FF2B5EF4-FFF2-40B4-BE49-F238E27FC236}">
                <a16:creationId xmlns:a16="http://schemas.microsoft.com/office/drawing/2014/main" id="{8FA4F749-7124-4BEB-83B1-5470D0A9CCCD}"/>
              </a:ext>
            </a:extLst>
          </p:cNvPr>
          <p:cNvGraphicFramePr>
            <a:graphicFrameLocks/>
          </p:cNvGraphicFramePr>
          <p:nvPr>
            <p:extLst/>
          </p:nvPr>
        </p:nvGraphicFramePr>
        <p:xfrm>
          <a:off x="1535516" y="1217856"/>
          <a:ext cx="3524010" cy="435318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7B6A1558-5441-433B-B50D-A079EB4B1FD9}"/>
              </a:ext>
            </a:extLst>
          </p:cNvPr>
          <p:cNvSpPr/>
          <p:nvPr/>
        </p:nvSpPr>
        <p:spPr>
          <a:xfrm>
            <a:off x="3309038" y="2788547"/>
            <a:ext cx="1850604" cy="845809"/>
          </a:xfrm>
          <a:prstGeom prst="rect">
            <a:avLst/>
          </a:prstGeom>
        </p:spPr>
        <p:txBody>
          <a:bodyPr wrap="square">
            <a:spAutoFit/>
          </a:bodyPr>
          <a:lstStyle/>
          <a:p>
            <a:pPr algn="ctr" defTabSz="829178">
              <a:defRPr/>
            </a:pPr>
            <a:r>
              <a:rPr lang="fr-FR" sz="1632" dirty="0">
                <a:solidFill>
                  <a:srgbClr val="2F528F"/>
                </a:solidFill>
                <a:latin typeface="DINPro-Medium"/>
              </a:rPr>
              <a:t>∆ 13.4 </a:t>
            </a:r>
            <a:r>
              <a:rPr lang="ru-RU" sz="1632" dirty="0">
                <a:solidFill>
                  <a:srgbClr val="2F528F"/>
                </a:solidFill>
                <a:latin typeface="DINPro-Medium"/>
              </a:rPr>
              <a:t>%</a:t>
            </a:r>
            <a:endParaRPr lang="fr-FR" sz="1632" dirty="0">
              <a:solidFill>
                <a:srgbClr val="2F528F"/>
              </a:solidFill>
              <a:latin typeface="DINPro-Medium"/>
            </a:endParaRPr>
          </a:p>
          <a:p>
            <a:pPr algn="ctr" defTabSz="829178">
              <a:defRPr/>
            </a:pPr>
            <a:r>
              <a:rPr lang="fr-FR" sz="1632" dirty="0">
                <a:solidFill>
                  <a:srgbClr val="2F528F"/>
                </a:solidFill>
                <a:latin typeface="DINPro-Medium"/>
              </a:rPr>
              <a:t>(95% CI, 9.0–17.8)</a:t>
            </a:r>
          </a:p>
          <a:p>
            <a:pPr algn="ctr" defTabSz="829178">
              <a:defRPr/>
            </a:pPr>
            <a:r>
              <a:rPr lang="fr-FR" sz="1632" dirty="0">
                <a:solidFill>
                  <a:srgbClr val="2F528F"/>
                </a:solidFill>
                <a:latin typeface="DINPro-Medium"/>
              </a:rPr>
              <a:t>P&lt;0.001</a:t>
            </a:r>
            <a:endParaRPr lang="en-US" sz="1632" dirty="0">
              <a:solidFill>
                <a:srgbClr val="2F528F"/>
              </a:solidFill>
              <a:latin typeface="DINPro-Medium"/>
            </a:endParaRPr>
          </a:p>
        </p:txBody>
      </p:sp>
      <p:graphicFrame>
        <p:nvGraphicFramePr>
          <p:cNvPr id="8" name="Chart 7">
            <a:extLst>
              <a:ext uri="{FF2B5EF4-FFF2-40B4-BE49-F238E27FC236}">
                <a16:creationId xmlns:a16="http://schemas.microsoft.com/office/drawing/2014/main" id="{C57FBA35-4C74-4D8A-8EF8-5980F50856CE}"/>
              </a:ext>
            </a:extLst>
          </p:cNvPr>
          <p:cNvGraphicFramePr>
            <a:graphicFrameLocks/>
          </p:cNvGraphicFramePr>
          <p:nvPr>
            <p:extLst/>
          </p:nvPr>
        </p:nvGraphicFramePr>
        <p:xfrm>
          <a:off x="5113577" y="1772370"/>
          <a:ext cx="5681104" cy="380040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A086BE36-70EE-423C-9D52-284CA0EE8986}"/>
              </a:ext>
            </a:extLst>
          </p:cNvPr>
          <p:cNvSpPr/>
          <p:nvPr/>
        </p:nvSpPr>
        <p:spPr>
          <a:xfrm>
            <a:off x="10190469" y="2807116"/>
            <a:ext cx="691215" cy="343492"/>
          </a:xfrm>
          <a:prstGeom prst="rect">
            <a:avLst/>
          </a:prstGeom>
        </p:spPr>
        <p:txBody>
          <a:bodyPr wrap="none">
            <a:spAutoFit/>
          </a:bodyPr>
          <a:lstStyle/>
          <a:p>
            <a:pPr defTabSz="829178">
              <a:defRPr/>
            </a:pPr>
            <a:r>
              <a:rPr lang="en-US" sz="1632" dirty="0">
                <a:solidFill>
                  <a:prstClr val="black"/>
                </a:solidFill>
                <a:latin typeface="DINPro-Medium"/>
              </a:rPr>
              <a:t>–0.33</a:t>
            </a:r>
          </a:p>
        </p:txBody>
      </p:sp>
      <p:sp>
        <p:nvSpPr>
          <p:cNvPr id="10" name="Rectangle 9">
            <a:extLst>
              <a:ext uri="{FF2B5EF4-FFF2-40B4-BE49-F238E27FC236}">
                <a16:creationId xmlns:a16="http://schemas.microsoft.com/office/drawing/2014/main" id="{225DA181-22EC-4DB1-BFD8-D446D70B61A5}"/>
              </a:ext>
            </a:extLst>
          </p:cNvPr>
          <p:cNvSpPr/>
          <p:nvPr/>
        </p:nvSpPr>
        <p:spPr>
          <a:xfrm>
            <a:off x="10177878" y="4021625"/>
            <a:ext cx="691215" cy="343492"/>
          </a:xfrm>
          <a:prstGeom prst="rect">
            <a:avLst/>
          </a:prstGeom>
        </p:spPr>
        <p:txBody>
          <a:bodyPr wrap="none">
            <a:spAutoFit/>
          </a:bodyPr>
          <a:lstStyle/>
          <a:p>
            <a:pPr defTabSz="829178">
              <a:defRPr/>
            </a:pPr>
            <a:r>
              <a:rPr lang="en-US" sz="1632" dirty="0">
                <a:solidFill>
                  <a:prstClr val="black"/>
                </a:solidFill>
                <a:latin typeface="DINPro-Medium"/>
              </a:rPr>
              <a:t>–0.79</a:t>
            </a:r>
          </a:p>
        </p:txBody>
      </p:sp>
      <p:sp>
        <p:nvSpPr>
          <p:cNvPr id="11" name="Rectangle 10">
            <a:extLst>
              <a:ext uri="{FF2B5EF4-FFF2-40B4-BE49-F238E27FC236}">
                <a16:creationId xmlns:a16="http://schemas.microsoft.com/office/drawing/2014/main" id="{DDDF6B4D-847A-43FB-A33A-F81972E0A4B1}"/>
              </a:ext>
            </a:extLst>
          </p:cNvPr>
          <p:cNvSpPr/>
          <p:nvPr/>
        </p:nvSpPr>
        <p:spPr>
          <a:xfrm>
            <a:off x="7404706" y="1343963"/>
            <a:ext cx="2194832" cy="343492"/>
          </a:xfrm>
          <a:prstGeom prst="rect">
            <a:avLst/>
          </a:prstGeom>
        </p:spPr>
        <p:txBody>
          <a:bodyPr wrap="none">
            <a:spAutoFit/>
          </a:bodyPr>
          <a:lstStyle/>
          <a:p>
            <a:pPr algn="ctr" defTabSz="829178">
              <a:defRPr sz="1800" b="0" i="0" u="none" strike="noStrike" kern="1200" baseline="0">
                <a:solidFill>
                  <a:srgbClr val="1F497D"/>
                </a:solidFill>
                <a:latin typeface="DINPro-Medium" panose="02000503030000020004" pitchFamily="50" charset="0"/>
                <a:ea typeface="+mn-ea"/>
                <a:cs typeface="+mn-cs"/>
              </a:defRPr>
            </a:pPr>
            <a:r>
              <a:rPr lang="ru-RU" sz="1632" dirty="0">
                <a:solidFill>
                  <a:srgbClr val="1F497D"/>
                </a:solidFill>
                <a:latin typeface="DINPro-Medium" panose="02000503030000020004" pitchFamily="50" charset="0"/>
              </a:rPr>
              <a:t>динамика </a:t>
            </a:r>
            <a:r>
              <a:rPr lang="en-US" sz="1632" dirty="0">
                <a:solidFill>
                  <a:srgbClr val="1F497D"/>
                </a:solidFill>
                <a:latin typeface="DINPro-Medium" panose="02000503030000020004" pitchFamily="50" charset="0"/>
              </a:rPr>
              <a:t> HbA1c (%)</a:t>
            </a:r>
          </a:p>
        </p:txBody>
      </p:sp>
      <p:sp>
        <p:nvSpPr>
          <p:cNvPr id="2" name="Slide Number Placeholder 1">
            <a:extLst>
              <a:ext uri="{FF2B5EF4-FFF2-40B4-BE49-F238E27FC236}">
                <a16:creationId xmlns:a16="http://schemas.microsoft.com/office/drawing/2014/main" id="{43119F5C-D4C0-4AF0-BEC2-F164E4A0E035}"/>
              </a:ext>
            </a:extLst>
          </p:cNvPr>
          <p:cNvSpPr>
            <a:spLocks noGrp="1"/>
          </p:cNvSpPr>
          <p:nvPr>
            <p:ph type="sldNum" sz="quarter" idx="4"/>
          </p:nvPr>
        </p:nvSpPr>
        <p:spPr/>
        <p:txBody>
          <a:bodyPr/>
          <a:lstStyle/>
          <a:p>
            <a:fld id="{4E810A67-170D-4C73-8E29-995CD80C41FC}" type="slidenum">
              <a:rPr lang="en-GB" smtClean="0">
                <a:solidFill>
                  <a:srgbClr val="FFFFFF"/>
                </a:solidFill>
              </a:rPr>
              <a:pPr/>
              <a:t>88</a:t>
            </a:fld>
            <a:endParaRPr lang="en-GB">
              <a:solidFill>
                <a:srgbClr val="FFFFFF"/>
              </a:solidFill>
            </a:endParaRPr>
          </a:p>
        </p:txBody>
      </p:sp>
    </p:spTree>
    <p:extLst>
      <p:ext uri="{BB962C8B-B14F-4D97-AF65-F5344CB8AC3E}">
        <p14:creationId xmlns:p14="http://schemas.microsoft.com/office/powerpoint/2010/main" val="1299930551"/>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3A99-4AB5-4A98-80FC-1259C57CAE1B}"/>
              </a:ext>
            </a:extLst>
          </p:cNvPr>
          <p:cNvSpPr>
            <a:spLocks noGrp="1"/>
          </p:cNvSpPr>
          <p:nvPr>
            <p:ph type="title"/>
          </p:nvPr>
        </p:nvSpPr>
        <p:spPr/>
        <p:txBody>
          <a:bodyPr/>
          <a:lstStyle/>
          <a:p>
            <a:r>
              <a:rPr lang="en-US" dirty="0"/>
              <a:t>InTandem3</a:t>
            </a:r>
          </a:p>
        </p:txBody>
      </p:sp>
      <p:sp>
        <p:nvSpPr>
          <p:cNvPr id="34" name="Rectangle 33">
            <a:extLst>
              <a:ext uri="{FF2B5EF4-FFF2-40B4-BE49-F238E27FC236}">
                <a16:creationId xmlns:a16="http://schemas.microsoft.com/office/drawing/2014/main" id="{16948046-3FA8-423B-8C76-ACF23883EC10}"/>
              </a:ext>
            </a:extLst>
          </p:cNvPr>
          <p:cNvSpPr/>
          <p:nvPr/>
        </p:nvSpPr>
        <p:spPr>
          <a:xfrm>
            <a:off x="1321466" y="6414734"/>
            <a:ext cx="9335018" cy="245773"/>
          </a:xfrm>
          <a:prstGeom prst="rect">
            <a:avLst/>
          </a:prstGeom>
        </p:spPr>
        <p:txBody>
          <a:bodyPr wrap="square">
            <a:spAutoFit/>
          </a:bodyPr>
          <a:lstStyle/>
          <a:p>
            <a:pPr defTabSz="829178">
              <a:defRPr/>
            </a:pPr>
            <a:r>
              <a:rPr lang="en-US" sz="997" dirty="0">
                <a:solidFill>
                  <a:prstClr val="black"/>
                </a:solidFill>
                <a:latin typeface="DINPro-Medium"/>
              </a:rPr>
              <a:t>S. K. Garg </a:t>
            </a:r>
            <a:r>
              <a:rPr lang="en-US" sz="997" i="1" dirty="0">
                <a:solidFill>
                  <a:prstClr val="black"/>
                </a:solidFill>
                <a:latin typeface="DINPro-Medium"/>
              </a:rPr>
              <a:t>et al.</a:t>
            </a:r>
            <a:r>
              <a:rPr lang="en-US" sz="997" dirty="0">
                <a:solidFill>
                  <a:prstClr val="black"/>
                </a:solidFill>
                <a:latin typeface="DINPro-Medium"/>
              </a:rPr>
              <a:t>, “Effects of </a:t>
            </a:r>
            <a:r>
              <a:rPr lang="en-US" sz="997" dirty="0" err="1">
                <a:solidFill>
                  <a:prstClr val="black"/>
                </a:solidFill>
                <a:latin typeface="DINPro-Medium"/>
              </a:rPr>
              <a:t>Sotagliflozin</a:t>
            </a:r>
            <a:r>
              <a:rPr lang="en-US" sz="997" dirty="0">
                <a:solidFill>
                  <a:prstClr val="black"/>
                </a:solidFill>
                <a:latin typeface="DINPro-Medium"/>
              </a:rPr>
              <a:t> Added to Insulin in Patients with Type 1 Diabetes,” </a:t>
            </a:r>
            <a:r>
              <a:rPr lang="en-US" sz="997" i="1" dirty="0">
                <a:solidFill>
                  <a:prstClr val="black"/>
                </a:solidFill>
                <a:latin typeface="DINPro-Medium"/>
              </a:rPr>
              <a:t>N. Engl. J. Med.</a:t>
            </a:r>
            <a:r>
              <a:rPr lang="en-US" sz="997" dirty="0">
                <a:solidFill>
                  <a:prstClr val="black"/>
                </a:solidFill>
                <a:latin typeface="DINPro-Medium"/>
              </a:rPr>
              <a:t>, p. NEJMoa1708337, 2017.</a:t>
            </a:r>
          </a:p>
        </p:txBody>
      </p:sp>
      <p:graphicFrame>
        <p:nvGraphicFramePr>
          <p:cNvPr id="13" name="Chart 12">
            <a:extLst>
              <a:ext uri="{FF2B5EF4-FFF2-40B4-BE49-F238E27FC236}">
                <a16:creationId xmlns:a16="http://schemas.microsoft.com/office/drawing/2014/main" id="{E2C05F08-17D6-4759-B920-BC823D9A5675}"/>
              </a:ext>
            </a:extLst>
          </p:cNvPr>
          <p:cNvGraphicFramePr>
            <a:graphicFrameLocks/>
          </p:cNvGraphicFramePr>
          <p:nvPr>
            <p:extLst/>
          </p:nvPr>
        </p:nvGraphicFramePr>
        <p:xfrm>
          <a:off x="1761809" y="1010562"/>
          <a:ext cx="4145894" cy="45604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DCA337A-680E-4709-BEB1-C1B75D4E312A}"/>
              </a:ext>
            </a:extLst>
          </p:cNvPr>
          <p:cNvSpPr txBox="1"/>
          <p:nvPr/>
        </p:nvSpPr>
        <p:spPr>
          <a:xfrm>
            <a:off x="2779285" y="2843180"/>
            <a:ext cx="414589" cy="287771"/>
          </a:xfrm>
          <a:prstGeom prst="rect">
            <a:avLst/>
          </a:prstGeom>
          <a:noFill/>
        </p:spPr>
        <p:txBody>
          <a:bodyPr wrap="square" rtlCol="0">
            <a:spAutoFit/>
          </a:bodyPr>
          <a:lstStyle/>
          <a:p>
            <a:pPr defTabSz="829178">
              <a:defRPr/>
            </a:pPr>
            <a:r>
              <a:rPr lang="ru-RU" sz="1270" dirty="0">
                <a:solidFill>
                  <a:prstClr val="white"/>
                </a:solidFill>
                <a:latin typeface="DINPro-Medium"/>
              </a:rPr>
              <a:t>кг</a:t>
            </a:r>
            <a:endParaRPr lang="en-US" sz="1632" dirty="0">
              <a:solidFill>
                <a:prstClr val="white"/>
              </a:solidFill>
              <a:latin typeface="DINPro-Medium"/>
            </a:endParaRPr>
          </a:p>
        </p:txBody>
      </p:sp>
      <p:sp>
        <p:nvSpPr>
          <p:cNvPr id="15" name="TextBox 14">
            <a:extLst>
              <a:ext uri="{FF2B5EF4-FFF2-40B4-BE49-F238E27FC236}">
                <a16:creationId xmlns:a16="http://schemas.microsoft.com/office/drawing/2014/main" id="{BF7B2986-26A8-46FD-9E9D-B075DE835674}"/>
              </a:ext>
            </a:extLst>
          </p:cNvPr>
          <p:cNvSpPr txBox="1"/>
          <p:nvPr/>
        </p:nvSpPr>
        <p:spPr>
          <a:xfrm>
            <a:off x="3808277" y="2885044"/>
            <a:ext cx="552786" cy="399212"/>
          </a:xfrm>
          <a:prstGeom prst="rect">
            <a:avLst/>
          </a:prstGeom>
          <a:noFill/>
        </p:spPr>
        <p:txBody>
          <a:bodyPr wrap="square" rtlCol="0">
            <a:spAutoFit/>
          </a:bodyPr>
          <a:lstStyle/>
          <a:p>
            <a:pPr defTabSz="829178">
              <a:defRPr/>
            </a:pPr>
            <a:r>
              <a:rPr lang="ru-RU" sz="997" dirty="0">
                <a:solidFill>
                  <a:prstClr val="white"/>
                </a:solidFill>
                <a:latin typeface="DINPro-Medium"/>
              </a:rPr>
              <a:t>Мм </a:t>
            </a:r>
            <a:r>
              <a:rPr lang="en-US" sz="997" dirty="0">
                <a:solidFill>
                  <a:prstClr val="white"/>
                </a:solidFill>
                <a:latin typeface="DINPro-Medium"/>
              </a:rPr>
              <a:t>Hg</a:t>
            </a:r>
          </a:p>
        </p:txBody>
      </p:sp>
      <p:sp>
        <p:nvSpPr>
          <p:cNvPr id="14" name="Rectangle 13">
            <a:extLst>
              <a:ext uri="{FF2B5EF4-FFF2-40B4-BE49-F238E27FC236}">
                <a16:creationId xmlns:a16="http://schemas.microsoft.com/office/drawing/2014/main" id="{68FCE837-C011-4FE3-A22E-95092A58F186}"/>
              </a:ext>
            </a:extLst>
          </p:cNvPr>
          <p:cNvSpPr/>
          <p:nvPr/>
        </p:nvSpPr>
        <p:spPr>
          <a:xfrm>
            <a:off x="3625913" y="4188828"/>
            <a:ext cx="934871" cy="343492"/>
          </a:xfrm>
          <a:prstGeom prst="rect">
            <a:avLst/>
          </a:prstGeom>
        </p:spPr>
        <p:txBody>
          <a:bodyPr wrap="none">
            <a:spAutoFit/>
          </a:bodyPr>
          <a:lstStyle/>
          <a:p>
            <a:pPr defTabSz="829178">
              <a:defRPr/>
            </a:pPr>
            <a:r>
              <a:rPr lang="en-US" sz="1632" dirty="0">
                <a:solidFill>
                  <a:prstClr val="black"/>
                </a:solidFill>
                <a:latin typeface="DINPro-Medium"/>
              </a:rPr>
              <a:t>P≤0.002</a:t>
            </a:r>
          </a:p>
        </p:txBody>
      </p:sp>
      <p:sp>
        <p:nvSpPr>
          <p:cNvPr id="2" name="Slide Number Placeholder 1">
            <a:extLst>
              <a:ext uri="{FF2B5EF4-FFF2-40B4-BE49-F238E27FC236}">
                <a16:creationId xmlns:a16="http://schemas.microsoft.com/office/drawing/2014/main" id="{BE681780-CDCD-4CC6-8313-DAADA97DDB60}"/>
              </a:ext>
            </a:extLst>
          </p:cNvPr>
          <p:cNvSpPr>
            <a:spLocks noGrp="1"/>
          </p:cNvSpPr>
          <p:nvPr>
            <p:ph type="sldNum" sz="quarter" idx="4"/>
          </p:nvPr>
        </p:nvSpPr>
        <p:spPr/>
        <p:txBody>
          <a:bodyPr/>
          <a:lstStyle/>
          <a:p>
            <a:fld id="{4E810A67-170D-4C73-8E29-995CD80C41FC}" type="slidenum">
              <a:rPr lang="en-GB" smtClean="0">
                <a:solidFill>
                  <a:srgbClr val="FFFFFF"/>
                </a:solidFill>
              </a:rPr>
              <a:pPr/>
              <a:t>89</a:t>
            </a:fld>
            <a:endParaRPr lang="en-GB">
              <a:solidFill>
                <a:srgbClr val="FFFFFF"/>
              </a:solidFill>
            </a:endParaRPr>
          </a:p>
        </p:txBody>
      </p:sp>
    </p:spTree>
    <p:extLst>
      <p:ext uri="{BB962C8B-B14F-4D97-AF65-F5344CB8AC3E}">
        <p14:creationId xmlns:p14="http://schemas.microsoft.com/office/powerpoint/2010/main" val="244397010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6346A4B9-BBA8-48C1-8142-032235FF16DD}"/>
              </a:ext>
            </a:extLst>
          </p:cNvPr>
          <p:cNvGraphicFramePr>
            <a:graphicFrameLocks noChangeAspect="1"/>
          </p:cNvGraphicFramePr>
          <p:nvPr>
            <p:custDataLst>
              <p:tags r:id="rId2"/>
            </p:custDataLst>
            <p:extLst>
              <p:ext uri="{D42A27DB-BD31-4B8C-83A1-F6EECF244321}">
                <p14:modId xmlns:p14="http://schemas.microsoft.com/office/powerpoint/2010/main" val="2787906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362" imgH="362" progId="TCLayout.ActiveDocument.1">
                  <p:embed/>
                </p:oleObj>
              </mc:Choice>
              <mc:Fallback>
                <p:oleObj name="think-cell Slide" r:id="rId5" imgW="362" imgH="362" progId="TCLayout.ActiveDocument.1">
                  <p:embed/>
                  <p:pic>
                    <p:nvPicPr>
                      <p:cNvPr id="25" name="Object 24" hidden="1">
                        <a:extLst>
                          <a:ext uri="{FF2B5EF4-FFF2-40B4-BE49-F238E27FC236}">
                            <a16:creationId xmlns:a16="http://schemas.microsoft.com/office/drawing/2014/main" id="{6346A4B9-BBA8-48C1-8142-032235FF16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a:extLst>
              <a:ext uri="{FF2B5EF4-FFF2-40B4-BE49-F238E27FC236}">
                <a16:creationId xmlns:a16="http://schemas.microsoft.com/office/drawing/2014/main" id="{EC41B1D4-58E3-4E78-9528-BF46FFE27D4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300" dirty="0">
              <a:latin typeface="DINPro-Medium" panose="02000503030000020004" pitchFamily="50" charset="0"/>
              <a:ea typeface="+mj-ea"/>
              <a:cs typeface="+mj-cs"/>
              <a:sym typeface="DINPro-Medium" panose="02000503030000020004" pitchFamily="50" charset="0"/>
            </a:endParaRPr>
          </a:p>
        </p:txBody>
      </p:sp>
      <p:sp>
        <p:nvSpPr>
          <p:cNvPr id="226" name="Rectangle 225">
            <a:extLst>
              <a:ext uri="{FF2B5EF4-FFF2-40B4-BE49-F238E27FC236}">
                <a16:creationId xmlns:a16="http://schemas.microsoft.com/office/drawing/2014/main" id="{CBD95C73-943E-4954-9020-833FF428367F}"/>
              </a:ext>
            </a:extLst>
          </p:cNvPr>
          <p:cNvSpPr/>
          <p:nvPr/>
        </p:nvSpPr>
        <p:spPr>
          <a:xfrm>
            <a:off x="0" y="764734"/>
            <a:ext cx="12192000" cy="26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7CD7B4E1-D6FB-4147-A0F6-EFCFF67D033A}"/>
              </a:ext>
            </a:extLst>
          </p:cNvPr>
          <p:cNvSpPr>
            <a:spLocks noGrp="1"/>
          </p:cNvSpPr>
          <p:nvPr>
            <p:ph type="title"/>
          </p:nvPr>
        </p:nvSpPr>
        <p:spPr/>
        <p:txBody>
          <a:bodyPr>
            <a:normAutofit fontScale="90000"/>
          </a:bodyPr>
          <a:lstStyle/>
          <a:p>
            <a:r>
              <a:rPr lang="ru-RU" dirty="0"/>
              <a:t>Терапевтические подходы лечения гипергликемии у пациентов с СД2</a:t>
            </a:r>
          </a:p>
        </p:txBody>
      </p:sp>
      <p:grpSp>
        <p:nvGrpSpPr>
          <p:cNvPr id="21" name="Group 20">
            <a:extLst>
              <a:ext uri="{FF2B5EF4-FFF2-40B4-BE49-F238E27FC236}">
                <a16:creationId xmlns:a16="http://schemas.microsoft.com/office/drawing/2014/main" id="{F87E00BC-6FA5-415F-AE4F-F5E742CDA5F6}"/>
              </a:ext>
            </a:extLst>
          </p:cNvPr>
          <p:cNvGrpSpPr/>
          <p:nvPr/>
        </p:nvGrpSpPr>
        <p:grpSpPr>
          <a:xfrm>
            <a:off x="169500" y="1580243"/>
            <a:ext cx="2197464" cy="3697513"/>
            <a:chOff x="960076" y="1649187"/>
            <a:chExt cx="4479984" cy="4432300"/>
          </a:xfrm>
        </p:grpSpPr>
        <p:sp>
          <p:nvSpPr>
            <p:cNvPr id="3" name="Rectangle 2">
              <a:extLst>
                <a:ext uri="{FF2B5EF4-FFF2-40B4-BE49-F238E27FC236}">
                  <a16:creationId xmlns:a16="http://schemas.microsoft.com/office/drawing/2014/main" id="{6B4E531A-CE26-4AF1-8347-D9B6D5CE90E8}"/>
                </a:ext>
              </a:extLst>
            </p:cNvPr>
            <p:cNvSpPr/>
            <p:nvPr/>
          </p:nvSpPr>
          <p:spPr>
            <a:xfrm>
              <a:off x="960076" y="1649187"/>
              <a:ext cx="4479984" cy="4432300"/>
            </a:xfrm>
            <a:prstGeom prst="rect">
              <a:avLst/>
            </a:prstGeom>
            <a:gradFill flip="none" rotWithShape="1">
              <a:gsLst>
                <a:gs pos="0">
                  <a:srgbClr val="7030A0"/>
                </a:gs>
                <a:gs pos="0">
                  <a:srgbClr val="B797CF"/>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АССЗ превалирует</a:t>
              </a:r>
            </a:p>
          </p:txBody>
        </p:sp>
        <p:sp>
          <p:nvSpPr>
            <p:cNvPr id="4" name="Rectangle: Rounded Corners 3">
              <a:extLst>
                <a:ext uri="{FF2B5EF4-FFF2-40B4-BE49-F238E27FC236}">
                  <a16:creationId xmlns:a16="http://schemas.microsoft.com/office/drawing/2014/main" id="{9D844705-7447-48EB-950A-F2D0691EB0EC}"/>
                </a:ext>
              </a:extLst>
            </p:cNvPr>
            <p:cNvSpPr/>
            <p:nvPr/>
          </p:nvSpPr>
          <p:spPr>
            <a:xfrm>
              <a:off x="1043940" y="1981052"/>
              <a:ext cx="4211639"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700" dirty="0"/>
            </a:p>
          </p:txBody>
        </p:sp>
        <p:sp>
          <p:nvSpPr>
            <p:cNvPr id="5" name="Rectangle: Rounded Corners 4">
              <a:extLst>
                <a:ext uri="{FF2B5EF4-FFF2-40B4-BE49-F238E27FC236}">
                  <a16:creationId xmlns:a16="http://schemas.microsoft.com/office/drawing/2014/main" id="{E376327D-9E60-4D0B-8A3D-51A2D96DB2B9}"/>
                </a:ext>
              </a:extLst>
            </p:cNvPr>
            <p:cNvSpPr/>
            <p:nvPr/>
          </p:nvSpPr>
          <p:spPr>
            <a:xfrm>
              <a:off x="1186668" y="2023741"/>
              <a:ext cx="3914239" cy="36193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a</a:t>
              </a:r>
              <a:r>
                <a:rPr lang="ru-RU" sz="700" dirty="0"/>
                <a:t>ГПП-1 с доказанным СС эффектом</a:t>
              </a:r>
            </a:p>
          </p:txBody>
        </p:sp>
        <p:sp>
          <p:nvSpPr>
            <p:cNvPr id="6" name="Rectangle: Rounded Corners 5">
              <a:extLst>
                <a:ext uri="{FF2B5EF4-FFF2-40B4-BE49-F238E27FC236}">
                  <a16:creationId xmlns:a16="http://schemas.microsoft.com/office/drawing/2014/main" id="{6D6FA532-4A52-4914-A60C-B3871A457D25}"/>
                </a:ext>
              </a:extLst>
            </p:cNvPr>
            <p:cNvSpPr/>
            <p:nvPr/>
          </p:nvSpPr>
          <p:spPr>
            <a:xfrm>
              <a:off x="1186668" y="2662375"/>
              <a:ext cx="3914239" cy="338541"/>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 с доказанным СС эффектом при сохраненной СКФ </a:t>
              </a:r>
            </a:p>
          </p:txBody>
        </p:sp>
        <p:sp>
          <p:nvSpPr>
            <p:cNvPr id="7" name="Rectangle: Rounded Corners 6">
              <a:extLst>
                <a:ext uri="{FF2B5EF4-FFF2-40B4-BE49-F238E27FC236}">
                  <a16:creationId xmlns:a16="http://schemas.microsoft.com/office/drawing/2014/main" id="{CFD4608C-8265-4EA4-94B0-C05854280F1E}"/>
                </a:ext>
              </a:extLst>
            </p:cNvPr>
            <p:cNvSpPr/>
            <p:nvPr/>
          </p:nvSpPr>
          <p:spPr>
            <a:xfrm>
              <a:off x="1086869" y="4068523"/>
              <a:ext cx="4168710" cy="1817384"/>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r>
                <a:rPr lang="ru-RU" sz="700" dirty="0"/>
                <a:t>Если пациенту показана дальнейшая интенсификация или </a:t>
              </a:r>
            </a:p>
            <a:p>
              <a:r>
                <a:rPr lang="ru-RU" sz="700" dirty="0"/>
                <a:t>отмечается плохая переносимость аГПП1или НГЗТ-2 выберите препараты с доказанной СС безопасностью</a:t>
              </a:r>
            </a:p>
            <a:p>
              <a:pPr algn="ctr"/>
              <a:endParaRPr lang="ru-RU" sz="700" dirty="0"/>
            </a:p>
            <a:p>
              <a:pPr marL="171450" indent="-171450">
                <a:buFont typeface="Arial" panose="020B0604020202020204" pitchFamily="34" charset="0"/>
                <a:buChar char="•"/>
              </a:pPr>
              <a:r>
                <a:rPr lang="ru-RU" sz="700" dirty="0"/>
                <a:t>Рассмотрите добавление другого препарата с доказанным сердечно-сосудистым эффектом</a:t>
              </a:r>
            </a:p>
            <a:p>
              <a:pPr marL="171450" indent="-171450">
                <a:buFont typeface="Arial" panose="020B0604020202020204" pitchFamily="34" charset="0"/>
                <a:buChar char="•"/>
              </a:pPr>
              <a:r>
                <a:rPr lang="ru-RU" sz="700" dirty="0"/>
                <a:t>ДПП4 если пациент не на </a:t>
              </a:r>
              <a:r>
                <a:rPr lang="en-US" sz="700" dirty="0"/>
                <a:t>a</a:t>
              </a:r>
              <a:r>
                <a:rPr lang="ru-RU" sz="700" dirty="0"/>
                <a:t>ГПП-1</a:t>
              </a:r>
            </a:p>
            <a:p>
              <a:pPr marL="171450" indent="-171450">
                <a:buFont typeface="Arial" panose="020B0604020202020204" pitchFamily="34" charset="0"/>
                <a:buChar char="•"/>
              </a:pPr>
              <a:r>
                <a:rPr lang="ru-RU" sz="700" dirty="0"/>
                <a:t>Базальный инсулин</a:t>
              </a:r>
            </a:p>
            <a:p>
              <a:pPr marL="171450" indent="-171450">
                <a:buFont typeface="Arial" panose="020B0604020202020204" pitchFamily="34" charset="0"/>
                <a:buChar char="•"/>
              </a:pPr>
              <a:r>
                <a:rPr lang="ru-RU" sz="700" dirty="0"/>
                <a:t>ТЗД</a:t>
              </a:r>
            </a:p>
            <a:p>
              <a:pPr marL="171450" indent="-171450">
                <a:buFont typeface="Arial" panose="020B0604020202020204" pitchFamily="34" charset="0"/>
                <a:buChar char="•"/>
              </a:pPr>
              <a:r>
                <a:rPr lang="ru-RU" sz="700" dirty="0"/>
                <a:t>СМ</a:t>
              </a:r>
            </a:p>
          </p:txBody>
        </p:sp>
        <p:sp>
          <p:nvSpPr>
            <p:cNvPr id="8" name="TextBox 7">
              <a:extLst>
                <a:ext uri="{FF2B5EF4-FFF2-40B4-BE49-F238E27FC236}">
                  <a16:creationId xmlns:a16="http://schemas.microsoft.com/office/drawing/2014/main" id="{70B5373C-ECC6-4C56-B43A-102DA5D880F7}"/>
                </a:ext>
              </a:extLst>
            </p:cNvPr>
            <p:cNvSpPr txBox="1"/>
            <p:nvPr/>
          </p:nvSpPr>
          <p:spPr>
            <a:xfrm>
              <a:off x="2677876" y="2385109"/>
              <a:ext cx="1044382" cy="239811"/>
            </a:xfrm>
            <a:prstGeom prst="rect">
              <a:avLst/>
            </a:prstGeom>
            <a:noFill/>
          </p:spPr>
          <p:txBody>
            <a:bodyPr wrap="square" rtlCol="0">
              <a:spAutoFit/>
            </a:bodyPr>
            <a:lstStyle/>
            <a:p>
              <a:pPr algn="ctr"/>
              <a:r>
                <a:rPr lang="ru-RU" sz="700" dirty="0"/>
                <a:t>или</a:t>
              </a:r>
            </a:p>
          </p:txBody>
        </p:sp>
        <p:sp>
          <p:nvSpPr>
            <p:cNvPr id="9" name="Rectangle: Rounded Corners 8">
              <a:extLst>
                <a:ext uri="{FF2B5EF4-FFF2-40B4-BE49-F238E27FC236}">
                  <a16:creationId xmlns:a16="http://schemas.microsoft.com/office/drawing/2014/main" id="{DB962883-55B5-4351-98AA-050EB506B8A9}"/>
                </a:ext>
              </a:extLst>
            </p:cNvPr>
            <p:cNvSpPr/>
            <p:nvPr/>
          </p:nvSpPr>
          <p:spPr>
            <a:xfrm>
              <a:off x="1043940" y="3577423"/>
              <a:ext cx="4211639"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cxnSp>
          <p:nvCxnSpPr>
            <p:cNvPr id="16" name="Straight Arrow Connector 15">
              <a:extLst>
                <a:ext uri="{FF2B5EF4-FFF2-40B4-BE49-F238E27FC236}">
                  <a16:creationId xmlns:a16="http://schemas.microsoft.com/office/drawing/2014/main" id="{E39460A2-D5AC-4492-807B-542E70250FD6}"/>
                </a:ext>
              </a:extLst>
            </p:cNvPr>
            <p:cNvCxnSpPr/>
            <p:nvPr/>
          </p:nvCxnSpPr>
          <p:spPr>
            <a:xfrm>
              <a:off x="3171224" y="3046187"/>
              <a:ext cx="0" cy="531236"/>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A8B8776-4C00-43E8-9AE0-3F78DA8CEFA1}"/>
                </a:ext>
              </a:extLst>
            </p:cNvPr>
            <p:cNvCxnSpPr>
              <a:cxnSpLocks/>
              <a:endCxn id="7" idx="0"/>
            </p:cNvCxnSpPr>
            <p:nvPr/>
          </p:nvCxnSpPr>
          <p:spPr>
            <a:xfrm flipH="1">
              <a:off x="3171224" y="3829835"/>
              <a:ext cx="2" cy="238688"/>
            </a:xfrm>
            <a:prstGeom prst="straightConnector1">
              <a:avLst/>
            </a:prstGeom>
            <a:ln w="28575">
              <a:solidFill>
                <a:srgbClr val="7030A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9DB9EA6-9CD1-495D-BB82-C1936137BD81}"/>
              </a:ext>
            </a:extLst>
          </p:cNvPr>
          <p:cNvGrpSpPr/>
          <p:nvPr/>
        </p:nvGrpSpPr>
        <p:grpSpPr>
          <a:xfrm>
            <a:off x="2368886" y="1580243"/>
            <a:ext cx="2324100" cy="3697514"/>
            <a:chOff x="6096000" y="1649187"/>
            <a:chExt cx="5009131" cy="4432300"/>
          </a:xfrm>
        </p:grpSpPr>
        <p:sp>
          <p:nvSpPr>
            <p:cNvPr id="10" name="Rectangle 9">
              <a:extLst>
                <a:ext uri="{FF2B5EF4-FFF2-40B4-BE49-F238E27FC236}">
                  <a16:creationId xmlns:a16="http://schemas.microsoft.com/office/drawing/2014/main" id="{30771D87-DDDB-4AA6-B878-8720EEA39038}"/>
                </a:ext>
              </a:extLst>
            </p:cNvPr>
            <p:cNvSpPr/>
            <p:nvPr/>
          </p:nvSpPr>
          <p:spPr>
            <a:xfrm>
              <a:off x="6096000" y="1649187"/>
              <a:ext cx="5009131" cy="4432300"/>
            </a:xfrm>
            <a:prstGeom prst="rect">
              <a:avLst/>
            </a:prstGeom>
            <a:gradFill flip="none" rotWithShape="1">
              <a:gsLst>
                <a:gs pos="0">
                  <a:srgbClr val="C00000"/>
                </a:gs>
                <a:gs pos="0">
                  <a:srgbClr val="FF9A94"/>
                </a:gs>
                <a:gs pos="100000">
                  <a:schemeClr val="bg1"/>
                </a:gs>
                <a:gs pos="100000">
                  <a:schemeClr val="accent1">
                    <a:lumMod val="45000"/>
                    <a:lumOff val="55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Сердечная недостаточность превалирует</a:t>
              </a:r>
            </a:p>
          </p:txBody>
        </p:sp>
        <p:sp>
          <p:nvSpPr>
            <p:cNvPr id="11" name="Rectangle: Rounded Corners 10">
              <a:extLst>
                <a:ext uri="{FF2B5EF4-FFF2-40B4-BE49-F238E27FC236}">
                  <a16:creationId xmlns:a16="http://schemas.microsoft.com/office/drawing/2014/main" id="{068192C1-0BCD-4FDA-8984-AB39D6E900D8}"/>
                </a:ext>
              </a:extLst>
            </p:cNvPr>
            <p:cNvSpPr/>
            <p:nvPr/>
          </p:nvSpPr>
          <p:spPr>
            <a:xfrm>
              <a:off x="6319772" y="1981051"/>
              <a:ext cx="4462857" cy="1065136"/>
            </a:xfrm>
            <a:prstGeom prst="roundRect">
              <a:avLst>
                <a:gd name="adj" fmla="val 283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700" dirty="0"/>
            </a:p>
          </p:txBody>
        </p:sp>
        <p:sp>
          <p:nvSpPr>
            <p:cNvPr id="12" name="Rectangle: Rounded Corners 11">
              <a:extLst>
                <a:ext uri="{FF2B5EF4-FFF2-40B4-BE49-F238E27FC236}">
                  <a16:creationId xmlns:a16="http://schemas.microsoft.com/office/drawing/2014/main" id="{D0801AAF-7D2B-4A14-AC09-A99307BA7CB4}"/>
                </a:ext>
              </a:extLst>
            </p:cNvPr>
            <p:cNvSpPr/>
            <p:nvPr/>
          </p:nvSpPr>
          <p:spPr>
            <a:xfrm>
              <a:off x="6440188" y="2658990"/>
              <a:ext cx="3944948" cy="334420"/>
            </a:xfrm>
            <a:prstGeom prst="roundRect">
              <a:avLst>
                <a:gd name="adj" fmla="val 5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a</a:t>
              </a:r>
              <a:r>
                <a:rPr lang="ru-RU" sz="700" dirty="0"/>
                <a:t>ГПП-1 с доказанным СС эффектом</a:t>
              </a:r>
            </a:p>
          </p:txBody>
        </p:sp>
        <p:sp>
          <p:nvSpPr>
            <p:cNvPr id="13" name="Rectangle: Rounded Corners 12">
              <a:extLst>
                <a:ext uri="{FF2B5EF4-FFF2-40B4-BE49-F238E27FC236}">
                  <a16:creationId xmlns:a16="http://schemas.microsoft.com/office/drawing/2014/main" id="{ACCE54B2-E188-4966-8816-213839A51E8D}"/>
                </a:ext>
              </a:extLst>
            </p:cNvPr>
            <p:cNvSpPr/>
            <p:nvPr/>
          </p:nvSpPr>
          <p:spPr>
            <a:xfrm>
              <a:off x="6362701" y="2031354"/>
              <a:ext cx="4285804" cy="388949"/>
            </a:xfrm>
            <a:prstGeom prst="roundRect">
              <a:avLst>
                <a:gd name="adj" fmla="val 96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 с доказанным эффектом снижения СН в исследованиях </a:t>
              </a:r>
              <a:r>
                <a:rPr lang="en-US" sz="700" dirty="0"/>
                <a:t>CVOT </a:t>
              </a:r>
              <a:r>
                <a:rPr lang="ru-RU" sz="700" dirty="0"/>
                <a:t>при сохраненной СКФ</a:t>
              </a:r>
            </a:p>
          </p:txBody>
        </p:sp>
        <p:sp>
          <p:nvSpPr>
            <p:cNvPr id="14" name="Rectangle: Rounded Corners 13">
              <a:extLst>
                <a:ext uri="{FF2B5EF4-FFF2-40B4-BE49-F238E27FC236}">
                  <a16:creationId xmlns:a16="http://schemas.microsoft.com/office/drawing/2014/main" id="{42AA71FC-8641-4C78-9E31-A29703E21ACD}"/>
                </a:ext>
              </a:extLst>
            </p:cNvPr>
            <p:cNvSpPr/>
            <p:nvPr/>
          </p:nvSpPr>
          <p:spPr>
            <a:xfrm>
              <a:off x="6362700" y="4068523"/>
              <a:ext cx="4673616" cy="1817384"/>
            </a:xfrm>
            <a:prstGeom prst="roundRect">
              <a:avLst>
                <a:gd name="adj" fmla="val 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Arial" panose="020B0604020202020204" pitchFamily="34" charset="0"/>
                <a:buChar char="•"/>
              </a:pPr>
              <a:r>
                <a:rPr lang="ru-RU" sz="700" dirty="0"/>
                <a:t>Избегайте ТЗД</a:t>
              </a:r>
            </a:p>
            <a:p>
              <a:r>
                <a:rPr lang="ru-RU" sz="700" dirty="0"/>
                <a:t>Выбор среди препаратов с доказанной СС безопасностью</a:t>
              </a:r>
            </a:p>
            <a:p>
              <a:pPr marL="171450" indent="-171450">
                <a:buFont typeface="Arial" panose="020B0604020202020204" pitchFamily="34" charset="0"/>
                <a:buChar char="•"/>
              </a:pPr>
              <a:r>
                <a:rPr lang="ru-RU" sz="700" dirty="0"/>
                <a:t>Рассмотрите препараты других классов с доказанным СС эффектом</a:t>
              </a:r>
            </a:p>
            <a:p>
              <a:pPr marL="171450" indent="-171450">
                <a:buFont typeface="Arial" panose="020B0604020202020204" pitchFamily="34" charset="0"/>
                <a:buChar char="•"/>
              </a:pPr>
              <a:r>
                <a:rPr lang="ru-RU" sz="700" dirty="0"/>
                <a:t>ДПП4 (не саксаглиптин) если пациент не на аГПП1</a:t>
              </a:r>
            </a:p>
            <a:p>
              <a:pPr marL="171450" indent="-171450">
                <a:buFont typeface="Arial" panose="020B0604020202020204" pitchFamily="34" charset="0"/>
                <a:buChar char="•"/>
              </a:pPr>
              <a:r>
                <a:rPr lang="ru-RU" sz="700" dirty="0"/>
                <a:t>Базальный инсулин</a:t>
              </a:r>
            </a:p>
            <a:p>
              <a:pPr marL="171450" indent="-171450">
                <a:buFont typeface="Arial" panose="020B0604020202020204" pitchFamily="34" charset="0"/>
                <a:buChar char="•"/>
              </a:pPr>
              <a:r>
                <a:rPr lang="ru-RU" sz="700" dirty="0"/>
                <a:t>СМ </a:t>
              </a:r>
            </a:p>
            <a:p>
              <a:pPr algn="ctr"/>
              <a:endParaRPr lang="ru-RU" sz="700" dirty="0"/>
            </a:p>
          </p:txBody>
        </p:sp>
        <p:sp>
          <p:nvSpPr>
            <p:cNvPr id="15" name="TextBox 14">
              <a:extLst>
                <a:ext uri="{FF2B5EF4-FFF2-40B4-BE49-F238E27FC236}">
                  <a16:creationId xmlns:a16="http://schemas.microsoft.com/office/drawing/2014/main" id="{6DAFBFBD-DB6B-4E17-A56F-56FC77890FD5}"/>
                </a:ext>
              </a:extLst>
            </p:cNvPr>
            <p:cNvSpPr txBox="1"/>
            <p:nvPr/>
          </p:nvSpPr>
          <p:spPr>
            <a:xfrm>
              <a:off x="8213232" y="2383511"/>
              <a:ext cx="1214468" cy="239811"/>
            </a:xfrm>
            <a:prstGeom prst="rect">
              <a:avLst/>
            </a:prstGeom>
            <a:noFill/>
          </p:spPr>
          <p:txBody>
            <a:bodyPr wrap="square" rtlCol="0">
              <a:spAutoFit/>
            </a:bodyPr>
            <a:lstStyle/>
            <a:p>
              <a:r>
                <a:rPr lang="ru-RU" sz="700" dirty="0"/>
                <a:t>или</a:t>
              </a:r>
            </a:p>
          </p:txBody>
        </p:sp>
        <p:cxnSp>
          <p:nvCxnSpPr>
            <p:cNvPr id="18" name="Straight Arrow Connector 17">
              <a:extLst>
                <a:ext uri="{FF2B5EF4-FFF2-40B4-BE49-F238E27FC236}">
                  <a16:creationId xmlns:a16="http://schemas.microsoft.com/office/drawing/2014/main" id="{6254ABB0-6928-4930-A2A4-EE1E9DF11270}"/>
                </a:ext>
              </a:extLst>
            </p:cNvPr>
            <p:cNvCxnSpPr/>
            <p:nvPr/>
          </p:nvCxnSpPr>
          <p:spPr>
            <a:xfrm>
              <a:off x="8695052" y="3046187"/>
              <a:ext cx="0" cy="531236"/>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9A40C9-4A56-4DF9-9C85-D9B00D752F51}"/>
                </a:ext>
              </a:extLst>
            </p:cNvPr>
            <p:cNvCxnSpPr>
              <a:cxnSpLocks/>
            </p:cNvCxnSpPr>
            <p:nvPr/>
          </p:nvCxnSpPr>
          <p:spPr>
            <a:xfrm>
              <a:off x="8683023" y="3829835"/>
              <a:ext cx="0" cy="238688"/>
            </a:xfrm>
            <a:prstGeom prst="straightConnector1">
              <a:avLst/>
            </a:prstGeom>
            <a:ln w="285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F42C44E-7E52-413B-B293-6F4174B86A04}"/>
                </a:ext>
              </a:extLst>
            </p:cNvPr>
            <p:cNvSpPr/>
            <p:nvPr/>
          </p:nvSpPr>
          <p:spPr>
            <a:xfrm>
              <a:off x="6319771" y="3577423"/>
              <a:ext cx="4673617" cy="252412"/>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grpSp>
      <p:sp>
        <p:nvSpPr>
          <p:cNvPr id="26" name="Rectangle 25">
            <a:extLst>
              <a:ext uri="{FF2B5EF4-FFF2-40B4-BE49-F238E27FC236}">
                <a16:creationId xmlns:a16="http://schemas.microsoft.com/office/drawing/2014/main" id="{6EC859BE-9685-4F7E-87C4-7CE59D38E9A8}"/>
              </a:ext>
            </a:extLst>
          </p:cNvPr>
          <p:cNvSpPr/>
          <p:nvPr/>
        </p:nvSpPr>
        <p:spPr>
          <a:xfrm>
            <a:off x="4692986" y="2063292"/>
            <a:ext cx="3055627" cy="4586515"/>
          </a:xfrm>
          <a:prstGeom prst="rect">
            <a:avLst/>
          </a:prstGeom>
          <a:gradFill>
            <a:gsLst>
              <a:gs pos="0">
                <a:srgbClr val="FFFF00"/>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НЕОБХОДИМОСТЬ МИНИМИЗАЦИИ ГИПОГЛИКЕМИЙ</a:t>
            </a:r>
          </a:p>
        </p:txBody>
      </p:sp>
      <p:sp>
        <p:nvSpPr>
          <p:cNvPr id="27" name="Rectangle: Rounded Corners 26">
            <a:extLst>
              <a:ext uri="{FF2B5EF4-FFF2-40B4-BE49-F238E27FC236}">
                <a16:creationId xmlns:a16="http://schemas.microsoft.com/office/drawing/2014/main" id="{F13D9822-4E45-4BDD-9E84-4654F6B7B377}"/>
              </a:ext>
            </a:extLst>
          </p:cNvPr>
          <p:cNvSpPr/>
          <p:nvPr/>
        </p:nvSpPr>
        <p:spPr>
          <a:xfrm>
            <a:off x="5456180" y="2988646"/>
            <a:ext cx="584325"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28" name="Rectangle: Rounded Corners 27">
            <a:extLst>
              <a:ext uri="{FF2B5EF4-FFF2-40B4-BE49-F238E27FC236}">
                <a16:creationId xmlns:a16="http://schemas.microsoft.com/office/drawing/2014/main" id="{DF4CECC4-EF81-406E-BAE9-6E7125509109}"/>
              </a:ext>
            </a:extLst>
          </p:cNvPr>
          <p:cNvSpPr/>
          <p:nvPr/>
        </p:nvSpPr>
        <p:spPr>
          <a:xfrm>
            <a:off x="6228157" y="2995430"/>
            <a:ext cx="627654"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29" name="Rectangle: Rounded Corners 28">
            <a:extLst>
              <a:ext uri="{FF2B5EF4-FFF2-40B4-BE49-F238E27FC236}">
                <a16:creationId xmlns:a16="http://schemas.microsoft.com/office/drawing/2014/main" id="{0B4CF450-8606-4D76-8118-B03EB6742087}"/>
              </a:ext>
            </a:extLst>
          </p:cNvPr>
          <p:cNvSpPr/>
          <p:nvPr/>
        </p:nvSpPr>
        <p:spPr>
          <a:xfrm>
            <a:off x="7031391" y="3012524"/>
            <a:ext cx="554053"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30" name="Rectangle: Rounded Corners 29">
            <a:extLst>
              <a:ext uri="{FF2B5EF4-FFF2-40B4-BE49-F238E27FC236}">
                <a16:creationId xmlns:a16="http://schemas.microsoft.com/office/drawing/2014/main" id="{0FE057A4-CFE9-4B34-83E4-432118E5D5B2}"/>
              </a:ext>
            </a:extLst>
          </p:cNvPr>
          <p:cNvSpPr/>
          <p:nvPr/>
        </p:nvSpPr>
        <p:spPr>
          <a:xfrm>
            <a:off x="4780635" y="2974578"/>
            <a:ext cx="584324" cy="1410241"/>
          </a:xfrm>
          <a:prstGeom prst="roundRect">
            <a:avLst>
              <a:gd name="adj" fmla="val 12075"/>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700" dirty="0"/>
          </a:p>
        </p:txBody>
      </p:sp>
      <p:sp>
        <p:nvSpPr>
          <p:cNvPr id="31" name="Title 1">
            <a:extLst>
              <a:ext uri="{FF2B5EF4-FFF2-40B4-BE49-F238E27FC236}">
                <a16:creationId xmlns:a16="http://schemas.microsoft.com/office/drawing/2014/main" id="{50006BE4-28DA-4B23-8826-4350E5E8EC29}"/>
              </a:ext>
            </a:extLst>
          </p:cNvPr>
          <p:cNvSpPr txBox="1">
            <a:spLocks/>
          </p:cNvSpPr>
          <p:nvPr/>
        </p:nvSpPr>
        <p:spPr>
          <a:xfrm>
            <a:off x="8638049" y="-1602961"/>
            <a:ext cx="9747990" cy="775507"/>
          </a:xfrm>
          <a:prstGeom prst="rect">
            <a:avLst/>
          </a:prstGeom>
        </p:spPr>
        <p:txBody>
          <a:bodyPr vert="horz" lIns="91440" tIns="45720" rIns="91440" bIns="45720" rtlCol="0" anchor="ctr">
            <a:normAutofit fontScale="97500"/>
          </a:bodyPr>
          <a:lstStyle>
            <a:lvl1pPr algn="l" defTabSz="727272" rtl="0" eaLnBrk="1" latinLnBrk="0" hangingPunct="1">
              <a:lnSpc>
                <a:spcPct val="90000"/>
              </a:lnSpc>
              <a:spcBef>
                <a:spcPct val="0"/>
              </a:spcBef>
              <a:buNone/>
              <a:defRPr sz="2539" kern="1200" cap="all" baseline="0">
                <a:solidFill>
                  <a:srgbClr val="005DA4"/>
                </a:solidFill>
                <a:latin typeface="DINPro-Medium" panose="02000503030000020004" pitchFamily="50" charset="0"/>
                <a:ea typeface="+mj-ea"/>
                <a:cs typeface="+mj-cs"/>
              </a:defRPr>
            </a:lvl1pPr>
          </a:lstStyle>
          <a:p>
            <a:endParaRPr lang="ru-RU" dirty="0"/>
          </a:p>
        </p:txBody>
      </p:sp>
      <p:sp>
        <p:nvSpPr>
          <p:cNvPr id="32" name="Rectangle: Rounded Corners 31">
            <a:extLst>
              <a:ext uri="{FF2B5EF4-FFF2-40B4-BE49-F238E27FC236}">
                <a16:creationId xmlns:a16="http://schemas.microsoft.com/office/drawing/2014/main" id="{5848B970-42C6-4E33-892E-28747CCB989F}"/>
              </a:ext>
            </a:extLst>
          </p:cNvPr>
          <p:cNvSpPr/>
          <p:nvPr/>
        </p:nvSpPr>
        <p:spPr>
          <a:xfrm>
            <a:off x="4769726" y="2329562"/>
            <a:ext cx="576977" cy="272765"/>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33" name="Rectangle: Rounded Corners 32">
            <a:extLst>
              <a:ext uri="{FF2B5EF4-FFF2-40B4-BE49-F238E27FC236}">
                <a16:creationId xmlns:a16="http://schemas.microsoft.com/office/drawing/2014/main" id="{304F2AB4-F076-48B3-8497-2057FF9144AE}"/>
              </a:ext>
            </a:extLst>
          </p:cNvPr>
          <p:cNvSpPr/>
          <p:nvPr/>
        </p:nvSpPr>
        <p:spPr>
          <a:xfrm>
            <a:off x="5450422" y="2339417"/>
            <a:ext cx="576977" cy="272765"/>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a:t>
            </a:r>
          </a:p>
        </p:txBody>
      </p:sp>
      <p:sp>
        <p:nvSpPr>
          <p:cNvPr id="34" name="Rectangle: Rounded Corners 33">
            <a:extLst>
              <a:ext uri="{FF2B5EF4-FFF2-40B4-BE49-F238E27FC236}">
                <a16:creationId xmlns:a16="http://schemas.microsoft.com/office/drawing/2014/main" id="{1989417B-B0B8-425A-956D-9E5F073CE447}"/>
              </a:ext>
            </a:extLst>
          </p:cNvPr>
          <p:cNvSpPr/>
          <p:nvPr/>
        </p:nvSpPr>
        <p:spPr>
          <a:xfrm>
            <a:off x="6253771" y="2339418"/>
            <a:ext cx="576977" cy="272765"/>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35" name="Rectangle: Rounded Corners 34">
            <a:extLst>
              <a:ext uri="{FF2B5EF4-FFF2-40B4-BE49-F238E27FC236}">
                <a16:creationId xmlns:a16="http://schemas.microsoft.com/office/drawing/2014/main" id="{C460BBDD-A5F9-4C8F-B172-2451C1752312}"/>
              </a:ext>
            </a:extLst>
          </p:cNvPr>
          <p:cNvSpPr/>
          <p:nvPr/>
        </p:nvSpPr>
        <p:spPr>
          <a:xfrm>
            <a:off x="7014081" y="2341655"/>
            <a:ext cx="576977" cy="272765"/>
          </a:xfrm>
          <a:prstGeom prst="roundRect">
            <a:avLst>
              <a:gd name="adj" fmla="val 956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ДПП4</a:t>
            </a:r>
          </a:p>
        </p:txBody>
      </p:sp>
      <p:sp>
        <p:nvSpPr>
          <p:cNvPr id="40" name="Rectangle: Rounded Corners 39">
            <a:extLst>
              <a:ext uri="{FF2B5EF4-FFF2-40B4-BE49-F238E27FC236}">
                <a16:creationId xmlns:a16="http://schemas.microsoft.com/office/drawing/2014/main" id="{36E04FFC-5B6C-4543-9B96-51E9E8E56B82}"/>
              </a:ext>
            </a:extLst>
          </p:cNvPr>
          <p:cNvSpPr/>
          <p:nvPr/>
        </p:nvSpPr>
        <p:spPr>
          <a:xfrm>
            <a:off x="4826216" y="3090072"/>
            <a:ext cx="462061"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t>аГПП1</a:t>
            </a:r>
          </a:p>
        </p:txBody>
      </p:sp>
      <p:sp>
        <p:nvSpPr>
          <p:cNvPr id="41" name="Rectangle: Rounded Corners 40">
            <a:extLst>
              <a:ext uri="{FF2B5EF4-FFF2-40B4-BE49-F238E27FC236}">
                <a16:creationId xmlns:a16="http://schemas.microsoft.com/office/drawing/2014/main" id="{9DC6501D-9C07-40D4-BA2D-172E4ED1CB15}"/>
              </a:ext>
            </a:extLst>
          </p:cNvPr>
          <p:cNvSpPr/>
          <p:nvPr/>
        </p:nvSpPr>
        <p:spPr>
          <a:xfrm>
            <a:off x="4826216" y="3982851"/>
            <a:ext cx="462061" cy="252414"/>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t>ТЗД</a:t>
            </a:r>
          </a:p>
        </p:txBody>
      </p:sp>
      <p:sp>
        <p:nvSpPr>
          <p:cNvPr id="42" name="Rectangle: Rounded Corners 41">
            <a:extLst>
              <a:ext uri="{FF2B5EF4-FFF2-40B4-BE49-F238E27FC236}">
                <a16:creationId xmlns:a16="http://schemas.microsoft.com/office/drawing/2014/main" id="{7FA9D899-9433-4297-A096-08BA8BEAFE59}"/>
              </a:ext>
            </a:extLst>
          </p:cNvPr>
          <p:cNvSpPr/>
          <p:nvPr/>
        </p:nvSpPr>
        <p:spPr>
          <a:xfrm>
            <a:off x="4826216" y="3541313"/>
            <a:ext cx="462061"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t>ДПП4</a:t>
            </a:r>
          </a:p>
        </p:txBody>
      </p:sp>
      <p:sp>
        <p:nvSpPr>
          <p:cNvPr id="43" name="Rectangle: Rounded Corners 42">
            <a:extLst>
              <a:ext uri="{FF2B5EF4-FFF2-40B4-BE49-F238E27FC236}">
                <a16:creationId xmlns:a16="http://schemas.microsoft.com/office/drawing/2014/main" id="{B3CF7059-C2BC-4BE0-A1D1-C4992418F56F}"/>
              </a:ext>
            </a:extLst>
          </p:cNvPr>
          <p:cNvSpPr/>
          <p:nvPr/>
        </p:nvSpPr>
        <p:spPr>
          <a:xfrm>
            <a:off x="5482404" y="3330431"/>
            <a:ext cx="527271"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44" name="Rectangle: Rounded Corners 43">
            <a:extLst>
              <a:ext uri="{FF2B5EF4-FFF2-40B4-BE49-F238E27FC236}">
                <a16:creationId xmlns:a16="http://schemas.microsoft.com/office/drawing/2014/main" id="{54DB70B4-5D6A-4103-8920-AC9280DACE43}"/>
              </a:ext>
            </a:extLst>
          </p:cNvPr>
          <p:cNvSpPr/>
          <p:nvPr/>
        </p:nvSpPr>
        <p:spPr>
          <a:xfrm>
            <a:off x="5501364" y="3781071"/>
            <a:ext cx="485164" cy="252414"/>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45" name="Rectangle: Rounded Corners 44">
            <a:extLst>
              <a:ext uri="{FF2B5EF4-FFF2-40B4-BE49-F238E27FC236}">
                <a16:creationId xmlns:a16="http://schemas.microsoft.com/office/drawing/2014/main" id="{74621E21-A1DA-4DCB-9CFF-91EEA64DDB8B}"/>
              </a:ext>
            </a:extLst>
          </p:cNvPr>
          <p:cNvSpPr/>
          <p:nvPr/>
        </p:nvSpPr>
        <p:spPr>
          <a:xfrm>
            <a:off x="6272568" y="3992918"/>
            <a:ext cx="522759" cy="252414"/>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a:t>
            </a:r>
          </a:p>
        </p:txBody>
      </p:sp>
      <p:sp>
        <p:nvSpPr>
          <p:cNvPr id="46" name="Rectangle: Rounded Corners 45">
            <a:extLst>
              <a:ext uri="{FF2B5EF4-FFF2-40B4-BE49-F238E27FC236}">
                <a16:creationId xmlns:a16="http://schemas.microsoft.com/office/drawing/2014/main" id="{B91317F0-1AA9-401B-8EAB-857952F1F3D4}"/>
              </a:ext>
            </a:extLst>
          </p:cNvPr>
          <p:cNvSpPr/>
          <p:nvPr/>
        </p:nvSpPr>
        <p:spPr>
          <a:xfrm>
            <a:off x="6271245" y="3574344"/>
            <a:ext cx="522759" cy="252414"/>
          </a:xfrm>
          <a:prstGeom prst="roundRect">
            <a:avLst>
              <a:gd name="adj" fmla="val 105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ДПП4</a:t>
            </a:r>
          </a:p>
        </p:txBody>
      </p:sp>
      <p:sp>
        <p:nvSpPr>
          <p:cNvPr id="47" name="Rectangle: Rounded Corners 46">
            <a:extLst>
              <a:ext uri="{FF2B5EF4-FFF2-40B4-BE49-F238E27FC236}">
                <a16:creationId xmlns:a16="http://schemas.microsoft.com/office/drawing/2014/main" id="{90FE3DC3-1A07-4B8D-A119-E2CBFF1B9320}"/>
              </a:ext>
            </a:extLst>
          </p:cNvPr>
          <p:cNvSpPr/>
          <p:nvPr/>
        </p:nvSpPr>
        <p:spPr>
          <a:xfrm>
            <a:off x="6281593" y="3100023"/>
            <a:ext cx="522759"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48" name="Rectangle: Rounded Corners 47">
            <a:extLst>
              <a:ext uri="{FF2B5EF4-FFF2-40B4-BE49-F238E27FC236}">
                <a16:creationId xmlns:a16="http://schemas.microsoft.com/office/drawing/2014/main" id="{EA3C6A9B-261D-4FD6-9833-7692E35CA018}"/>
              </a:ext>
            </a:extLst>
          </p:cNvPr>
          <p:cNvSpPr/>
          <p:nvPr/>
        </p:nvSpPr>
        <p:spPr>
          <a:xfrm>
            <a:off x="7068183" y="3776892"/>
            <a:ext cx="476664" cy="252414"/>
          </a:xfrm>
          <a:prstGeom prst="roundRect">
            <a:avLst>
              <a:gd name="adj" fmla="val 10114"/>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49" name="Rectangle: Rounded Corners 48">
            <a:extLst>
              <a:ext uri="{FF2B5EF4-FFF2-40B4-BE49-F238E27FC236}">
                <a16:creationId xmlns:a16="http://schemas.microsoft.com/office/drawing/2014/main" id="{62114953-5F97-4939-BDDE-9BF2123A1696}"/>
              </a:ext>
            </a:extLst>
          </p:cNvPr>
          <p:cNvSpPr/>
          <p:nvPr/>
        </p:nvSpPr>
        <p:spPr>
          <a:xfrm>
            <a:off x="7068183" y="3321930"/>
            <a:ext cx="476664" cy="252414"/>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50" name="Rectangle: Rounded Corners 49">
            <a:extLst>
              <a:ext uri="{FF2B5EF4-FFF2-40B4-BE49-F238E27FC236}">
                <a16:creationId xmlns:a16="http://schemas.microsoft.com/office/drawing/2014/main" id="{617F1B13-19A6-4D7F-BDAF-F83782FF531C}"/>
              </a:ext>
            </a:extLst>
          </p:cNvPr>
          <p:cNvSpPr/>
          <p:nvPr/>
        </p:nvSpPr>
        <p:spPr>
          <a:xfrm>
            <a:off x="4739663" y="4539120"/>
            <a:ext cx="2841019" cy="155106"/>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51" name="Rectangle: Rounded Corners 50">
            <a:extLst>
              <a:ext uri="{FF2B5EF4-FFF2-40B4-BE49-F238E27FC236}">
                <a16:creationId xmlns:a16="http://schemas.microsoft.com/office/drawing/2014/main" id="{E5D65628-826A-4F53-BF5E-9BBF5901DA25}"/>
              </a:ext>
            </a:extLst>
          </p:cNvPr>
          <p:cNvSpPr/>
          <p:nvPr/>
        </p:nvSpPr>
        <p:spPr>
          <a:xfrm>
            <a:off x="4769727" y="4795042"/>
            <a:ext cx="2841020" cy="1135134"/>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700" dirty="0"/>
              <a:t>Продолжение терапии с добавлением других препаратов указанных выше, </a:t>
            </a:r>
          </a:p>
          <a:p>
            <a:r>
              <a:rPr lang="ru-RU" sz="700" b="1" dirty="0"/>
              <a:t>Или</a:t>
            </a:r>
          </a:p>
          <a:p>
            <a:r>
              <a:rPr lang="ru-RU" sz="700" dirty="0"/>
              <a:t>Рассмотрите добавление СМ или базального инсулина</a:t>
            </a:r>
          </a:p>
          <a:p>
            <a:pPr marL="171450" indent="-171450">
              <a:buFont typeface="Arial" panose="020B0604020202020204" pitchFamily="34" charset="0"/>
              <a:buChar char="•"/>
            </a:pPr>
            <a:r>
              <a:rPr lang="ru-RU" sz="700" dirty="0"/>
              <a:t>Рассмотрите базальный инсулин с низким риском гипогликемии*</a:t>
            </a:r>
          </a:p>
        </p:txBody>
      </p:sp>
      <p:cxnSp>
        <p:nvCxnSpPr>
          <p:cNvPr id="53" name="Straight Arrow Connector 52">
            <a:extLst>
              <a:ext uri="{FF2B5EF4-FFF2-40B4-BE49-F238E27FC236}">
                <a16:creationId xmlns:a16="http://schemas.microsoft.com/office/drawing/2014/main" id="{5CA2C882-8ACD-48AD-BC6E-6064A313BB05}"/>
              </a:ext>
            </a:extLst>
          </p:cNvPr>
          <p:cNvCxnSpPr>
            <a:cxnSpLocks/>
            <a:stCxn id="34" idx="2"/>
            <a:endCxn id="28" idx="0"/>
          </p:cNvCxnSpPr>
          <p:nvPr/>
        </p:nvCxnSpPr>
        <p:spPr>
          <a:xfrm flipH="1">
            <a:off x="6541984" y="2612183"/>
            <a:ext cx="276" cy="3832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7C6A284-1B69-4ABA-8322-A0B7E5740060}"/>
              </a:ext>
            </a:extLst>
          </p:cNvPr>
          <p:cNvCxnSpPr>
            <a:cxnSpLocks/>
            <a:endCxn id="29" idx="0"/>
          </p:cNvCxnSpPr>
          <p:nvPr/>
        </p:nvCxnSpPr>
        <p:spPr>
          <a:xfrm flipH="1">
            <a:off x="7308418" y="2621273"/>
            <a:ext cx="2402" cy="3912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F2C23CC-862B-401E-B88E-FA733A99687B}"/>
              </a:ext>
            </a:extLst>
          </p:cNvPr>
          <p:cNvCxnSpPr>
            <a:cxnSpLocks/>
            <a:endCxn id="30" idx="0"/>
          </p:cNvCxnSpPr>
          <p:nvPr/>
        </p:nvCxnSpPr>
        <p:spPr>
          <a:xfrm>
            <a:off x="5072797" y="2612183"/>
            <a:ext cx="0" cy="362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D83BF3A-A34C-42C6-BCAC-3DF987256E3E}"/>
              </a:ext>
            </a:extLst>
          </p:cNvPr>
          <p:cNvCxnSpPr>
            <a:cxnSpLocks/>
            <a:endCxn id="27" idx="0"/>
          </p:cNvCxnSpPr>
          <p:nvPr/>
        </p:nvCxnSpPr>
        <p:spPr>
          <a:xfrm>
            <a:off x="5748343" y="2626251"/>
            <a:ext cx="0" cy="362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21AF2-EC54-4442-B146-C5B57F7DD0F2}"/>
              </a:ext>
            </a:extLst>
          </p:cNvPr>
          <p:cNvCxnSpPr>
            <a:cxnSpLocks/>
          </p:cNvCxnSpPr>
          <p:nvPr/>
        </p:nvCxnSpPr>
        <p:spPr>
          <a:xfrm flipH="1">
            <a:off x="5072202" y="4329810"/>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425E96F-4B1C-4E48-9AC2-E9321BB52F7D}"/>
              </a:ext>
            </a:extLst>
          </p:cNvPr>
          <p:cNvCxnSpPr>
            <a:cxnSpLocks/>
          </p:cNvCxnSpPr>
          <p:nvPr/>
        </p:nvCxnSpPr>
        <p:spPr>
          <a:xfrm flipH="1">
            <a:off x="5746039" y="4329810"/>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4A0F198-A3B7-4225-8F19-78ADFAD92CE6}"/>
              </a:ext>
            </a:extLst>
          </p:cNvPr>
          <p:cNvCxnSpPr>
            <a:cxnSpLocks/>
          </p:cNvCxnSpPr>
          <p:nvPr/>
        </p:nvCxnSpPr>
        <p:spPr>
          <a:xfrm flipH="1">
            <a:off x="6554214" y="4321388"/>
            <a:ext cx="4762"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8E46F01-7805-46EA-B994-D7AF2DE24901}"/>
              </a:ext>
            </a:extLst>
          </p:cNvPr>
          <p:cNvCxnSpPr>
            <a:cxnSpLocks/>
          </p:cNvCxnSpPr>
          <p:nvPr/>
        </p:nvCxnSpPr>
        <p:spPr>
          <a:xfrm flipH="1">
            <a:off x="7306529" y="4321388"/>
            <a:ext cx="6180" cy="229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ADFC8A76-D949-4451-8CB4-03CC79D19A0B}"/>
              </a:ext>
            </a:extLst>
          </p:cNvPr>
          <p:cNvSpPr/>
          <p:nvPr/>
        </p:nvSpPr>
        <p:spPr>
          <a:xfrm>
            <a:off x="4780665" y="2693536"/>
            <a:ext cx="2810393" cy="1816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26" name="Rectangle 125">
            <a:extLst>
              <a:ext uri="{FF2B5EF4-FFF2-40B4-BE49-F238E27FC236}">
                <a16:creationId xmlns:a16="http://schemas.microsoft.com/office/drawing/2014/main" id="{FD053984-D27A-4908-9652-ACF5DEABCF00}"/>
              </a:ext>
            </a:extLst>
          </p:cNvPr>
          <p:cNvSpPr/>
          <p:nvPr/>
        </p:nvSpPr>
        <p:spPr>
          <a:xfrm>
            <a:off x="7762196" y="2069671"/>
            <a:ext cx="2151770" cy="4186295"/>
          </a:xfrm>
          <a:prstGeom prst="rect">
            <a:avLst/>
          </a:prstGeom>
          <a:solidFill>
            <a:srgbClr val="D0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НЕОБХОДИМОСТЬ СНИЖЕНИЯ ВЕСА</a:t>
            </a:r>
          </a:p>
        </p:txBody>
      </p:sp>
      <p:sp>
        <p:nvSpPr>
          <p:cNvPr id="127" name="Rectangle: Rounded Corners 126">
            <a:extLst>
              <a:ext uri="{FF2B5EF4-FFF2-40B4-BE49-F238E27FC236}">
                <a16:creationId xmlns:a16="http://schemas.microsoft.com/office/drawing/2014/main" id="{410AB39C-9644-44C1-B884-1B22F96CC411}"/>
              </a:ext>
            </a:extLst>
          </p:cNvPr>
          <p:cNvSpPr/>
          <p:nvPr/>
        </p:nvSpPr>
        <p:spPr>
          <a:xfrm>
            <a:off x="7843427" y="2339416"/>
            <a:ext cx="928604" cy="673108"/>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128" name="Rectangle: Rounded Corners 127">
            <a:extLst>
              <a:ext uri="{FF2B5EF4-FFF2-40B4-BE49-F238E27FC236}">
                <a16:creationId xmlns:a16="http://schemas.microsoft.com/office/drawing/2014/main" id="{07C83EFC-59DA-4E04-BB10-D70E16A9A279}"/>
              </a:ext>
            </a:extLst>
          </p:cNvPr>
          <p:cNvSpPr/>
          <p:nvPr/>
        </p:nvSpPr>
        <p:spPr>
          <a:xfrm>
            <a:off x="8866823" y="2358986"/>
            <a:ext cx="956286" cy="653538"/>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 </a:t>
            </a:r>
          </a:p>
          <a:p>
            <a:pPr algn="ctr"/>
            <a:r>
              <a:rPr lang="ru-RU" sz="700" dirty="0"/>
              <a:t>с высокой эффективностью с снижении веса</a:t>
            </a:r>
          </a:p>
        </p:txBody>
      </p:sp>
      <p:sp>
        <p:nvSpPr>
          <p:cNvPr id="131" name="Rectangle: Rounded Corners 130">
            <a:extLst>
              <a:ext uri="{FF2B5EF4-FFF2-40B4-BE49-F238E27FC236}">
                <a16:creationId xmlns:a16="http://schemas.microsoft.com/office/drawing/2014/main" id="{D3A645D1-5492-4A44-A9FC-F2FFA47CB0AC}"/>
              </a:ext>
            </a:extLst>
          </p:cNvPr>
          <p:cNvSpPr/>
          <p:nvPr/>
        </p:nvSpPr>
        <p:spPr>
          <a:xfrm>
            <a:off x="7870541" y="4415466"/>
            <a:ext cx="1952562"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32" name="Rectangle: Rounded Corners 131">
            <a:extLst>
              <a:ext uri="{FF2B5EF4-FFF2-40B4-BE49-F238E27FC236}">
                <a16:creationId xmlns:a16="http://schemas.microsoft.com/office/drawing/2014/main" id="{413F9075-A77F-49B5-8C18-29D7783CC58B}"/>
              </a:ext>
            </a:extLst>
          </p:cNvPr>
          <p:cNvSpPr/>
          <p:nvPr/>
        </p:nvSpPr>
        <p:spPr>
          <a:xfrm>
            <a:off x="7833515" y="4835477"/>
            <a:ext cx="1989588" cy="1420489"/>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700" dirty="0"/>
              <a:t>Если трехкомпонентная терапия НГЗТ-2 или АГПП-1 плохо переносится рассмотрите режим с наименьшим риском увеличения веса</a:t>
            </a:r>
          </a:p>
          <a:p>
            <a:r>
              <a:rPr lang="ru-RU" sz="700" dirty="0"/>
              <a:t>ИДПП4 (если пациент на </a:t>
            </a:r>
            <a:r>
              <a:rPr lang="ru-RU" sz="700" dirty="0" err="1"/>
              <a:t>на</a:t>
            </a:r>
            <a:r>
              <a:rPr lang="ru-RU" sz="700" dirty="0"/>
              <a:t> аГПП-1</a:t>
            </a:r>
          </a:p>
          <a:p>
            <a:r>
              <a:rPr lang="ru-RU" sz="700" dirty="0"/>
              <a:t>Осторожность в добавлении </a:t>
            </a:r>
          </a:p>
          <a:p>
            <a:pPr marL="171450" indent="-171450">
              <a:buFont typeface="Arial" panose="020B0604020202020204" pitchFamily="34" charset="0"/>
              <a:buChar char="•"/>
            </a:pPr>
            <a:r>
              <a:rPr lang="ru-RU" sz="700" dirty="0"/>
              <a:t>СМ</a:t>
            </a:r>
          </a:p>
          <a:p>
            <a:pPr marL="171450" indent="-171450">
              <a:buFont typeface="Arial" panose="020B0604020202020204" pitchFamily="34" charset="0"/>
              <a:buChar char="•"/>
            </a:pPr>
            <a:r>
              <a:rPr lang="ru-RU" sz="700" dirty="0"/>
              <a:t>Базального инсулина</a:t>
            </a:r>
          </a:p>
          <a:p>
            <a:pPr marL="171450" indent="-171450">
              <a:buFont typeface="Arial" panose="020B0604020202020204" pitchFamily="34" charset="0"/>
              <a:buChar char="•"/>
            </a:pPr>
            <a:r>
              <a:rPr lang="ru-RU" sz="700" dirty="0"/>
              <a:t>ТЗД</a:t>
            </a:r>
          </a:p>
        </p:txBody>
      </p:sp>
      <p:cxnSp>
        <p:nvCxnSpPr>
          <p:cNvPr id="135" name="Straight Arrow Connector 134">
            <a:extLst>
              <a:ext uri="{FF2B5EF4-FFF2-40B4-BE49-F238E27FC236}">
                <a16:creationId xmlns:a16="http://schemas.microsoft.com/office/drawing/2014/main" id="{E62418B3-3383-426D-BF59-BF34639C5CBE}"/>
              </a:ext>
            </a:extLst>
          </p:cNvPr>
          <p:cNvCxnSpPr>
            <a:cxnSpLocks/>
          </p:cNvCxnSpPr>
          <p:nvPr/>
        </p:nvCxnSpPr>
        <p:spPr>
          <a:xfrm>
            <a:off x="8298429" y="3012524"/>
            <a:ext cx="0" cy="5287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33D66F7B-5E8B-4C3C-8805-065901C55D72}"/>
              </a:ext>
            </a:extLst>
          </p:cNvPr>
          <p:cNvCxnSpPr>
            <a:cxnSpLocks/>
          </p:cNvCxnSpPr>
          <p:nvPr/>
        </p:nvCxnSpPr>
        <p:spPr>
          <a:xfrm>
            <a:off x="9370309" y="2995430"/>
            <a:ext cx="0" cy="5458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3" name="Rectangle: Rounded Corners 152">
            <a:extLst>
              <a:ext uri="{FF2B5EF4-FFF2-40B4-BE49-F238E27FC236}">
                <a16:creationId xmlns:a16="http://schemas.microsoft.com/office/drawing/2014/main" id="{34BE2830-D877-4334-BA32-549754804641}"/>
              </a:ext>
            </a:extLst>
          </p:cNvPr>
          <p:cNvSpPr/>
          <p:nvPr/>
        </p:nvSpPr>
        <p:spPr>
          <a:xfrm>
            <a:off x="8880664" y="3552297"/>
            <a:ext cx="928604" cy="673108"/>
          </a:xfrm>
          <a:prstGeom prst="roundRect">
            <a:avLst>
              <a:gd name="adj" fmla="val 101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t>НГЗТ-2</a:t>
            </a:r>
          </a:p>
        </p:txBody>
      </p:sp>
      <p:sp>
        <p:nvSpPr>
          <p:cNvPr id="154" name="Rectangle: Rounded Corners 153">
            <a:extLst>
              <a:ext uri="{FF2B5EF4-FFF2-40B4-BE49-F238E27FC236}">
                <a16:creationId xmlns:a16="http://schemas.microsoft.com/office/drawing/2014/main" id="{D91ED33D-1484-48B0-A7BB-8A160F5775B6}"/>
              </a:ext>
            </a:extLst>
          </p:cNvPr>
          <p:cNvSpPr/>
          <p:nvPr/>
        </p:nvSpPr>
        <p:spPr>
          <a:xfrm>
            <a:off x="7833515" y="3541312"/>
            <a:ext cx="956286" cy="684093"/>
          </a:xfrm>
          <a:prstGeom prst="roundRect">
            <a:avLst>
              <a:gd name="adj" fmla="val 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АГПП-1 </a:t>
            </a:r>
          </a:p>
          <a:p>
            <a:pPr algn="ctr"/>
            <a:r>
              <a:rPr lang="ru-RU" sz="700" dirty="0"/>
              <a:t>с высокой эффективностью с снижении веса</a:t>
            </a:r>
          </a:p>
        </p:txBody>
      </p:sp>
      <p:sp>
        <p:nvSpPr>
          <p:cNvPr id="52" name="TextBox 51">
            <a:extLst>
              <a:ext uri="{FF2B5EF4-FFF2-40B4-BE49-F238E27FC236}">
                <a16:creationId xmlns:a16="http://schemas.microsoft.com/office/drawing/2014/main" id="{A7808300-94AD-481C-834F-E0CF807F0554}"/>
              </a:ext>
            </a:extLst>
          </p:cNvPr>
          <p:cNvSpPr txBox="1"/>
          <p:nvPr/>
        </p:nvSpPr>
        <p:spPr>
          <a:xfrm>
            <a:off x="8048455" y="5994527"/>
            <a:ext cx="1952562" cy="307777"/>
          </a:xfrm>
          <a:prstGeom prst="rect">
            <a:avLst/>
          </a:prstGeom>
          <a:noFill/>
        </p:spPr>
        <p:txBody>
          <a:bodyPr wrap="square" rtlCol="0">
            <a:spAutoFit/>
          </a:bodyPr>
          <a:lstStyle/>
          <a:p>
            <a:r>
              <a:rPr lang="ru-RU" sz="700" dirty="0"/>
              <a:t>* Деглудек /Гларгин </a:t>
            </a:r>
            <a:r>
              <a:rPr lang="en-US" sz="700" dirty="0"/>
              <a:t>U300 &lt; </a:t>
            </a:r>
            <a:r>
              <a:rPr lang="ru-RU" sz="700" dirty="0"/>
              <a:t>Гларгин </a:t>
            </a:r>
            <a:r>
              <a:rPr lang="en-US" sz="700" dirty="0"/>
              <a:t>U100</a:t>
            </a:r>
            <a:r>
              <a:rPr lang="ru-RU" sz="700" dirty="0"/>
              <a:t>/Детемир </a:t>
            </a:r>
            <a:r>
              <a:rPr lang="en-US" sz="700" dirty="0"/>
              <a:t> &lt; </a:t>
            </a:r>
            <a:r>
              <a:rPr lang="ru-RU" sz="700" dirty="0"/>
              <a:t>НПХ</a:t>
            </a:r>
            <a:r>
              <a:rPr lang="en-US" sz="700" dirty="0"/>
              <a:t> </a:t>
            </a:r>
            <a:endParaRPr lang="ru-RU" sz="700" dirty="0"/>
          </a:p>
        </p:txBody>
      </p:sp>
      <p:sp>
        <p:nvSpPr>
          <p:cNvPr id="173" name="Rectangle 172">
            <a:extLst>
              <a:ext uri="{FF2B5EF4-FFF2-40B4-BE49-F238E27FC236}">
                <a16:creationId xmlns:a16="http://schemas.microsoft.com/office/drawing/2014/main" id="{47B5F93E-E988-4F5C-9D17-0936A75F37DF}"/>
              </a:ext>
            </a:extLst>
          </p:cNvPr>
          <p:cNvSpPr/>
          <p:nvPr/>
        </p:nvSpPr>
        <p:spPr>
          <a:xfrm>
            <a:off x="9913966" y="2602327"/>
            <a:ext cx="2187294" cy="3653639"/>
          </a:xfrm>
          <a:prstGeom prst="rect">
            <a:avLst/>
          </a:prstGeom>
          <a:gradFill>
            <a:gsLst>
              <a:gs pos="0">
                <a:schemeClr val="accent6">
                  <a:lumMod val="40000"/>
                  <a:lumOff val="60000"/>
                </a:schemeClr>
              </a:gs>
              <a:gs pos="8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700" dirty="0">
                <a:solidFill>
                  <a:schemeClr val="tx1"/>
                </a:solidFill>
              </a:rPr>
              <a:t>ЕСЛИ ТАКИХ ПОТРЕБНОСТЕЙ НЕ ВЫЯВЛЕНО, ИЛИ СТОИМОСТЬ – ЗНАЧИТЕЛЬНАЯ ПРОБЛЕМА</a:t>
            </a:r>
          </a:p>
        </p:txBody>
      </p:sp>
      <p:sp>
        <p:nvSpPr>
          <p:cNvPr id="174" name="Rectangle: Rounded Corners 173">
            <a:extLst>
              <a:ext uri="{FF2B5EF4-FFF2-40B4-BE49-F238E27FC236}">
                <a16:creationId xmlns:a16="http://schemas.microsoft.com/office/drawing/2014/main" id="{5061F564-B811-4EE7-B06D-82F0B1987C45}"/>
              </a:ext>
            </a:extLst>
          </p:cNvPr>
          <p:cNvSpPr/>
          <p:nvPr/>
        </p:nvSpPr>
        <p:spPr>
          <a:xfrm>
            <a:off x="9958413" y="3091155"/>
            <a:ext cx="996742" cy="465137"/>
          </a:xfrm>
          <a:prstGeom prst="roundRect">
            <a:avLst>
              <a:gd name="adj" fmla="val 10114"/>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solidFill>
                  <a:schemeClr val="tx1"/>
                </a:solidFill>
              </a:rPr>
              <a:t>СМ</a:t>
            </a:r>
          </a:p>
        </p:txBody>
      </p:sp>
      <p:sp>
        <p:nvSpPr>
          <p:cNvPr id="175" name="Rectangle: Rounded Corners 174">
            <a:extLst>
              <a:ext uri="{FF2B5EF4-FFF2-40B4-BE49-F238E27FC236}">
                <a16:creationId xmlns:a16="http://schemas.microsoft.com/office/drawing/2014/main" id="{B291E2A3-4C47-4F6E-9E22-6E779B3BC880}"/>
              </a:ext>
            </a:extLst>
          </p:cNvPr>
          <p:cNvSpPr/>
          <p:nvPr/>
        </p:nvSpPr>
        <p:spPr>
          <a:xfrm>
            <a:off x="11059853" y="3095936"/>
            <a:ext cx="962647" cy="465137"/>
          </a:xfrm>
          <a:prstGeom prst="roundRect">
            <a:avLst>
              <a:gd name="adj" fmla="val 8476"/>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179" name="Rectangle: Rounded Corners 178">
            <a:extLst>
              <a:ext uri="{FF2B5EF4-FFF2-40B4-BE49-F238E27FC236}">
                <a16:creationId xmlns:a16="http://schemas.microsoft.com/office/drawing/2014/main" id="{8764B926-F022-417A-A384-90A007DDEBB6}"/>
              </a:ext>
            </a:extLst>
          </p:cNvPr>
          <p:cNvSpPr/>
          <p:nvPr/>
        </p:nvSpPr>
        <p:spPr>
          <a:xfrm>
            <a:off x="9941712" y="5307433"/>
            <a:ext cx="2080781" cy="859878"/>
          </a:xfrm>
          <a:prstGeom prst="roundRect">
            <a:avLst>
              <a:gd name="adj" fmla="val 4871"/>
            </a:avLst>
          </a:prstGeom>
          <a:solidFill>
            <a:schemeClr val="bg1"/>
          </a:solidFill>
          <a:ln w="28575"/>
        </p:spPr>
        <p:style>
          <a:lnRef idx="1">
            <a:schemeClr val="accent5"/>
          </a:lnRef>
          <a:fillRef idx="2">
            <a:schemeClr val="accent5"/>
          </a:fillRef>
          <a:effectRef idx="1">
            <a:schemeClr val="accent5"/>
          </a:effectRef>
          <a:fontRef idx="minor">
            <a:schemeClr val="dk1"/>
          </a:fontRef>
        </p:style>
        <p:txBody>
          <a:bodyPr rtlCol="0" anchor="ctr"/>
          <a:lstStyle/>
          <a:p>
            <a:r>
              <a:rPr lang="ru-RU" sz="700" dirty="0"/>
              <a:t>НПХ предпочтителен</a:t>
            </a:r>
          </a:p>
          <a:p>
            <a:r>
              <a:rPr lang="ru-RU" sz="700" b="1" dirty="0"/>
              <a:t>Или</a:t>
            </a:r>
            <a:r>
              <a:rPr lang="ru-RU" sz="700" dirty="0"/>
              <a:t> </a:t>
            </a:r>
          </a:p>
          <a:p>
            <a:r>
              <a:rPr lang="ru-RU" sz="700" dirty="0"/>
              <a:t>Рассмотрите иДПП4 или НГЗТ-2 с наименьшей стоимостью</a:t>
            </a:r>
          </a:p>
        </p:txBody>
      </p:sp>
      <p:cxnSp>
        <p:nvCxnSpPr>
          <p:cNvPr id="180" name="Straight Arrow Connector 179">
            <a:extLst>
              <a:ext uri="{FF2B5EF4-FFF2-40B4-BE49-F238E27FC236}">
                <a16:creationId xmlns:a16="http://schemas.microsoft.com/office/drawing/2014/main" id="{5C9FCA88-2743-4EA2-B9BA-C86F663F2DB8}"/>
              </a:ext>
            </a:extLst>
          </p:cNvPr>
          <p:cNvCxnSpPr>
            <a:cxnSpLocks/>
          </p:cNvCxnSpPr>
          <p:nvPr/>
        </p:nvCxnSpPr>
        <p:spPr>
          <a:xfrm>
            <a:off x="11577283" y="3561073"/>
            <a:ext cx="0" cy="2326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D0C0FC7-2281-4C0B-B64E-A556B9333A1E}"/>
              </a:ext>
            </a:extLst>
          </p:cNvPr>
          <p:cNvCxnSpPr>
            <a:cxnSpLocks/>
          </p:cNvCxnSpPr>
          <p:nvPr/>
        </p:nvCxnSpPr>
        <p:spPr>
          <a:xfrm>
            <a:off x="10446983" y="4029306"/>
            <a:ext cx="0" cy="1395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3CCFFF8A-7338-43D9-8FE8-0BF571E7C058}"/>
              </a:ext>
            </a:extLst>
          </p:cNvPr>
          <p:cNvCxnSpPr>
            <a:cxnSpLocks/>
          </p:cNvCxnSpPr>
          <p:nvPr/>
        </p:nvCxnSpPr>
        <p:spPr>
          <a:xfrm>
            <a:off x="10446983" y="3561073"/>
            <a:ext cx="0" cy="2326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98D2707-3502-4DE0-A651-CAA78F64BEDE}"/>
              </a:ext>
            </a:extLst>
          </p:cNvPr>
          <p:cNvCxnSpPr>
            <a:cxnSpLocks/>
          </p:cNvCxnSpPr>
          <p:nvPr/>
        </p:nvCxnSpPr>
        <p:spPr>
          <a:xfrm>
            <a:off x="11577246" y="4029306"/>
            <a:ext cx="0" cy="1333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DA33FD6-6225-4DCC-8C88-23191BE0B6DC}"/>
              </a:ext>
            </a:extLst>
          </p:cNvPr>
          <p:cNvCxnSpPr>
            <a:cxnSpLocks/>
          </p:cNvCxnSpPr>
          <p:nvPr/>
        </p:nvCxnSpPr>
        <p:spPr>
          <a:xfrm>
            <a:off x="10441521" y="4616673"/>
            <a:ext cx="0" cy="226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8D8B4AE9-D51A-40B0-9299-A302AC81E34A}"/>
              </a:ext>
            </a:extLst>
          </p:cNvPr>
          <p:cNvCxnSpPr>
            <a:cxnSpLocks/>
          </p:cNvCxnSpPr>
          <p:nvPr/>
        </p:nvCxnSpPr>
        <p:spPr>
          <a:xfrm>
            <a:off x="11580624" y="4451221"/>
            <a:ext cx="0" cy="3917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C1B2C3E3-4FF3-4891-9069-9D05833D80FF}"/>
              </a:ext>
            </a:extLst>
          </p:cNvPr>
          <p:cNvCxnSpPr>
            <a:cxnSpLocks/>
          </p:cNvCxnSpPr>
          <p:nvPr/>
        </p:nvCxnSpPr>
        <p:spPr>
          <a:xfrm>
            <a:off x="10441521" y="5081862"/>
            <a:ext cx="0" cy="1958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70003360-90BE-43D9-A475-F05BD57D5383}"/>
              </a:ext>
            </a:extLst>
          </p:cNvPr>
          <p:cNvCxnSpPr>
            <a:cxnSpLocks/>
          </p:cNvCxnSpPr>
          <p:nvPr/>
        </p:nvCxnSpPr>
        <p:spPr>
          <a:xfrm>
            <a:off x="11577246" y="5025618"/>
            <a:ext cx="0" cy="2521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8" name="Rectangle: Rounded Corners 187">
            <a:extLst>
              <a:ext uri="{FF2B5EF4-FFF2-40B4-BE49-F238E27FC236}">
                <a16:creationId xmlns:a16="http://schemas.microsoft.com/office/drawing/2014/main" id="{8E6E709B-0056-4E26-87ED-B661EFAA5F76}"/>
              </a:ext>
            </a:extLst>
          </p:cNvPr>
          <p:cNvSpPr/>
          <p:nvPr/>
        </p:nvSpPr>
        <p:spPr>
          <a:xfrm>
            <a:off x="11093106" y="4152250"/>
            <a:ext cx="929390" cy="465137"/>
          </a:xfrm>
          <a:prstGeom prst="roundRect">
            <a:avLst>
              <a:gd name="adj" fmla="val 10114"/>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700" dirty="0">
                <a:solidFill>
                  <a:schemeClr val="tx1"/>
                </a:solidFill>
              </a:rPr>
              <a:t>СМ</a:t>
            </a:r>
          </a:p>
        </p:txBody>
      </p:sp>
      <p:sp>
        <p:nvSpPr>
          <p:cNvPr id="189" name="Rectangle: Rounded Corners 188">
            <a:extLst>
              <a:ext uri="{FF2B5EF4-FFF2-40B4-BE49-F238E27FC236}">
                <a16:creationId xmlns:a16="http://schemas.microsoft.com/office/drawing/2014/main" id="{2D5B4D45-4100-41B7-A1EA-64ABDF72DC4C}"/>
              </a:ext>
            </a:extLst>
          </p:cNvPr>
          <p:cNvSpPr/>
          <p:nvPr/>
        </p:nvSpPr>
        <p:spPr>
          <a:xfrm>
            <a:off x="9952452" y="4152250"/>
            <a:ext cx="978138" cy="465137"/>
          </a:xfrm>
          <a:prstGeom prst="roundRect">
            <a:avLst>
              <a:gd name="adj" fmla="val 8476"/>
            </a:avLst>
          </a:prstGeom>
          <a:solidFill>
            <a:srgbClr val="9D1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a:t>ТЗД</a:t>
            </a:r>
          </a:p>
        </p:txBody>
      </p:sp>
      <p:sp>
        <p:nvSpPr>
          <p:cNvPr id="129" name="Rectangle: Rounded Corners 128">
            <a:extLst>
              <a:ext uri="{FF2B5EF4-FFF2-40B4-BE49-F238E27FC236}">
                <a16:creationId xmlns:a16="http://schemas.microsoft.com/office/drawing/2014/main" id="{277D394B-6F1B-4548-B236-5185DC899BAA}"/>
              </a:ext>
            </a:extLst>
          </p:cNvPr>
          <p:cNvSpPr/>
          <p:nvPr/>
        </p:nvSpPr>
        <p:spPr>
          <a:xfrm>
            <a:off x="7880802" y="3100023"/>
            <a:ext cx="1942305"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76" name="Rectangle: Rounded Corners 175">
            <a:extLst>
              <a:ext uri="{FF2B5EF4-FFF2-40B4-BE49-F238E27FC236}">
                <a16:creationId xmlns:a16="http://schemas.microsoft.com/office/drawing/2014/main" id="{AC5CD1B1-DD60-4FEE-874C-94ECAE4428B0}"/>
              </a:ext>
            </a:extLst>
          </p:cNvPr>
          <p:cNvSpPr/>
          <p:nvPr/>
        </p:nvSpPr>
        <p:spPr>
          <a:xfrm>
            <a:off x="9963911" y="3776892"/>
            <a:ext cx="2058587" cy="277790"/>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sp>
        <p:nvSpPr>
          <p:cNvPr id="177" name="Rectangle: Rounded Corners 176">
            <a:extLst>
              <a:ext uri="{FF2B5EF4-FFF2-40B4-BE49-F238E27FC236}">
                <a16:creationId xmlns:a16="http://schemas.microsoft.com/office/drawing/2014/main" id="{C40ECE2A-A458-450B-A116-1F088D193C5D}"/>
              </a:ext>
            </a:extLst>
          </p:cNvPr>
          <p:cNvSpPr/>
          <p:nvPr/>
        </p:nvSpPr>
        <p:spPr>
          <a:xfrm>
            <a:off x="9966377" y="4821414"/>
            <a:ext cx="2056119" cy="252414"/>
          </a:xfrm>
          <a:prstGeom prst="roundRect">
            <a:avLst>
              <a:gd name="adj" fmla="val 12075"/>
            </a:avLst>
          </a:prstGeom>
          <a:solidFill>
            <a:srgbClr val="D0FD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a:t>Если </a:t>
            </a:r>
            <a:r>
              <a:rPr lang="en-US" sz="700" dirty="0"/>
              <a:t>HbA1c </a:t>
            </a:r>
            <a:r>
              <a:rPr lang="ru-RU" sz="700" dirty="0"/>
              <a:t>выше целей</a:t>
            </a:r>
          </a:p>
        </p:txBody>
      </p:sp>
      <p:cxnSp>
        <p:nvCxnSpPr>
          <p:cNvPr id="199" name="Straight Arrow Connector 198">
            <a:extLst>
              <a:ext uri="{FF2B5EF4-FFF2-40B4-BE49-F238E27FC236}">
                <a16:creationId xmlns:a16="http://schemas.microsoft.com/office/drawing/2014/main" id="{0355787E-A353-4F4B-8008-EA17D4A7BB4B}"/>
              </a:ext>
            </a:extLst>
          </p:cNvPr>
          <p:cNvCxnSpPr>
            <a:cxnSpLocks/>
            <a:endCxn id="173" idx="0"/>
          </p:cNvCxnSpPr>
          <p:nvPr/>
        </p:nvCxnSpPr>
        <p:spPr>
          <a:xfrm>
            <a:off x="11007613" y="2192831"/>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12D5F3F-92B8-4DA0-925F-8A02CE8A533B}"/>
              </a:ext>
            </a:extLst>
          </p:cNvPr>
          <p:cNvCxnSpPr>
            <a:cxnSpLocks/>
          </p:cNvCxnSpPr>
          <p:nvPr/>
        </p:nvCxnSpPr>
        <p:spPr>
          <a:xfrm flipH="1">
            <a:off x="9941713" y="2182212"/>
            <a:ext cx="1065900" cy="0"/>
          </a:xfrm>
          <a:prstGeom prst="line">
            <a:avLst/>
          </a:prstGeom>
          <a:ln w="28575">
            <a:solidFill>
              <a:srgbClr val="9D1297"/>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1F0799ED-3746-401C-9144-0C643B69EC5B}"/>
              </a:ext>
            </a:extLst>
          </p:cNvPr>
          <p:cNvSpPr txBox="1"/>
          <p:nvPr/>
        </p:nvSpPr>
        <p:spPr>
          <a:xfrm>
            <a:off x="10342487" y="1839188"/>
            <a:ext cx="518091" cy="307777"/>
          </a:xfrm>
          <a:prstGeom prst="rect">
            <a:avLst/>
          </a:prstGeom>
          <a:noFill/>
        </p:spPr>
        <p:txBody>
          <a:bodyPr wrap="none" rtlCol="0">
            <a:spAutoFit/>
          </a:bodyPr>
          <a:lstStyle/>
          <a:p>
            <a:r>
              <a:rPr lang="ru-RU" sz="1400" dirty="0">
                <a:solidFill>
                  <a:srgbClr val="9D1297"/>
                </a:solidFill>
              </a:rPr>
              <a:t>НЕТ</a:t>
            </a:r>
            <a:endParaRPr lang="ru-RU" dirty="0">
              <a:solidFill>
                <a:srgbClr val="9D1297"/>
              </a:solidFill>
            </a:endParaRPr>
          </a:p>
        </p:txBody>
      </p:sp>
      <p:cxnSp>
        <p:nvCxnSpPr>
          <p:cNvPr id="214" name="Straight Arrow Connector 213">
            <a:extLst>
              <a:ext uri="{FF2B5EF4-FFF2-40B4-BE49-F238E27FC236}">
                <a16:creationId xmlns:a16="http://schemas.microsoft.com/office/drawing/2014/main" id="{123EADB4-6D29-402F-AB1B-2C521CA1A38E}"/>
              </a:ext>
            </a:extLst>
          </p:cNvPr>
          <p:cNvCxnSpPr>
            <a:cxnSpLocks/>
          </p:cNvCxnSpPr>
          <p:nvPr/>
        </p:nvCxnSpPr>
        <p:spPr>
          <a:xfrm>
            <a:off x="7388761" y="1352550"/>
            <a:ext cx="0" cy="135902"/>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0866C90-F2BB-4C15-B69F-109484A3BDAA}"/>
              </a:ext>
            </a:extLst>
          </p:cNvPr>
          <p:cNvCxnSpPr>
            <a:cxnSpLocks/>
          </p:cNvCxnSpPr>
          <p:nvPr/>
        </p:nvCxnSpPr>
        <p:spPr>
          <a:xfrm flipH="1">
            <a:off x="3819525" y="1352550"/>
            <a:ext cx="3569236" cy="0"/>
          </a:xfrm>
          <a:prstGeom prst="line">
            <a:avLst/>
          </a:prstGeom>
          <a:ln w="28575">
            <a:solidFill>
              <a:srgbClr val="9D1297"/>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C5DEE7F8-5F9B-4055-AA48-710E90A65478}"/>
              </a:ext>
            </a:extLst>
          </p:cNvPr>
          <p:cNvSpPr txBox="1"/>
          <p:nvPr/>
        </p:nvSpPr>
        <p:spPr>
          <a:xfrm>
            <a:off x="5789666" y="1010139"/>
            <a:ext cx="518091" cy="307777"/>
          </a:xfrm>
          <a:prstGeom prst="rect">
            <a:avLst/>
          </a:prstGeom>
          <a:noFill/>
        </p:spPr>
        <p:txBody>
          <a:bodyPr wrap="none" rtlCol="0">
            <a:spAutoFit/>
          </a:bodyPr>
          <a:lstStyle/>
          <a:p>
            <a:r>
              <a:rPr lang="ru-RU" sz="1400" dirty="0">
                <a:solidFill>
                  <a:srgbClr val="9D1297"/>
                </a:solidFill>
              </a:rPr>
              <a:t>НЕТ</a:t>
            </a:r>
            <a:endParaRPr lang="ru-RU" dirty="0">
              <a:solidFill>
                <a:srgbClr val="9D1297"/>
              </a:solidFill>
            </a:endParaRPr>
          </a:p>
        </p:txBody>
      </p:sp>
      <p:cxnSp>
        <p:nvCxnSpPr>
          <p:cNvPr id="221" name="Straight Arrow Connector 220">
            <a:extLst>
              <a:ext uri="{FF2B5EF4-FFF2-40B4-BE49-F238E27FC236}">
                <a16:creationId xmlns:a16="http://schemas.microsoft.com/office/drawing/2014/main" id="{406EB0A1-0B50-44BC-A275-7859DD875673}"/>
              </a:ext>
            </a:extLst>
          </p:cNvPr>
          <p:cNvCxnSpPr>
            <a:cxnSpLocks/>
          </p:cNvCxnSpPr>
          <p:nvPr/>
        </p:nvCxnSpPr>
        <p:spPr>
          <a:xfrm>
            <a:off x="2366964" y="785309"/>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CCAD1DCC-1870-489F-967D-92DBDFE5739F}"/>
              </a:ext>
            </a:extLst>
          </p:cNvPr>
          <p:cNvSpPr/>
          <p:nvPr/>
        </p:nvSpPr>
        <p:spPr>
          <a:xfrm>
            <a:off x="210637" y="1197054"/>
            <a:ext cx="4482350" cy="274600"/>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t>Оценка наличия АССЗ или СН</a:t>
            </a:r>
          </a:p>
        </p:txBody>
      </p:sp>
      <p:sp>
        <p:nvSpPr>
          <p:cNvPr id="223" name="Rectangle 222">
            <a:extLst>
              <a:ext uri="{FF2B5EF4-FFF2-40B4-BE49-F238E27FC236}">
                <a16:creationId xmlns:a16="http://schemas.microsoft.com/office/drawing/2014/main" id="{76A2D7D9-EFD8-4DC3-ACD3-850FF113E53B}"/>
              </a:ext>
            </a:extLst>
          </p:cNvPr>
          <p:cNvSpPr/>
          <p:nvPr/>
        </p:nvSpPr>
        <p:spPr>
          <a:xfrm>
            <a:off x="140943" y="764734"/>
            <a:ext cx="11890621" cy="301509"/>
          </a:xfrm>
          <a:prstGeom prst="rect">
            <a:avLst/>
          </a:prstGeom>
          <a:solidFill>
            <a:srgbClr val="9D12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t>Основа лечения метформин и полноценная модификация образа жизни, в том числе управление весом и физической активностью</a:t>
            </a:r>
          </a:p>
        </p:txBody>
      </p:sp>
      <p:cxnSp>
        <p:nvCxnSpPr>
          <p:cNvPr id="224" name="Straight Arrow Connector 223">
            <a:extLst>
              <a:ext uri="{FF2B5EF4-FFF2-40B4-BE49-F238E27FC236}">
                <a16:creationId xmlns:a16="http://schemas.microsoft.com/office/drawing/2014/main" id="{68483198-5D6E-4B06-9BC8-C16D4E050434}"/>
              </a:ext>
            </a:extLst>
          </p:cNvPr>
          <p:cNvCxnSpPr>
            <a:cxnSpLocks/>
          </p:cNvCxnSpPr>
          <p:nvPr/>
        </p:nvCxnSpPr>
        <p:spPr>
          <a:xfrm>
            <a:off x="8880664" y="1646647"/>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60BCDCC1-34F2-44F6-9903-82DB7851F15C}"/>
              </a:ext>
            </a:extLst>
          </p:cNvPr>
          <p:cNvCxnSpPr>
            <a:cxnSpLocks/>
          </p:cNvCxnSpPr>
          <p:nvPr/>
        </p:nvCxnSpPr>
        <p:spPr>
          <a:xfrm>
            <a:off x="6228157" y="1634171"/>
            <a:ext cx="0" cy="409496"/>
          </a:xfrm>
          <a:prstGeom prst="straightConnector1">
            <a:avLst/>
          </a:prstGeom>
          <a:ln w="28575">
            <a:solidFill>
              <a:srgbClr val="9D1297"/>
            </a:solidFill>
            <a:tailEnd type="triangle"/>
          </a:ln>
        </p:spPr>
        <p:style>
          <a:lnRef idx="1">
            <a:schemeClr val="accent1"/>
          </a:lnRef>
          <a:fillRef idx="0">
            <a:schemeClr val="accent1"/>
          </a:fillRef>
          <a:effectRef idx="0">
            <a:schemeClr val="accent1"/>
          </a:effectRef>
          <a:fontRef idx="minor">
            <a:schemeClr val="tx1"/>
          </a:fontRef>
        </p:style>
      </p:cxnSp>
      <p:sp>
        <p:nvSpPr>
          <p:cNvPr id="219" name="Rectangle 218">
            <a:extLst>
              <a:ext uri="{FF2B5EF4-FFF2-40B4-BE49-F238E27FC236}">
                <a16:creationId xmlns:a16="http://schemas.microsoft.com/office/drawing/2014/main" id="{89D527DF-744D-41B8-AC75-9D21F508792A}"/>
              </a:ext>
            </a:extLst>
          </p:cNvPr>
          <p:cNvSpPr/>
          <p:nvPr/>
        </p:nvSpPr>
        <p:spPr>
          <a:xfrm>
            <a:off x="4802537" y="1488452"/>
            <a:ext cx="5043615" cy="2803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t>Без АССЗ или СН</a:t>
            </a:r>
          </a:p>
        </p:txBody>
      </p:sp>
      <p:sp>
        <p:nvSpPr>
          <p:cNvPr id="23" name="Slide Number Placeholder 22">
            <a:extLst>
              <a:ext uri="{FF2B5EF4-FFF2-40B4-BE49-F238E27FC236}">
                <a16:creationId xmlns:a16="http://schemas.microsoft.com/office/drawing/2014/main" id="{E80FA029-1326-42FC-97B8-4D2657BB7545}"/>
              </a:ext>
            </a:extLst>
          </p:cNvPr>
          <p:cNvSpPr>
            <a:spLocks noGrp="1"/>
          </p:cNvSpPr>
          <p:nvPr>
            <p:ph type="sldNum" sz="quarter" idx="12"/>
          </p:nvPr>
        </p:nvSpPr>
        <p:spPr/>
        <p:txBody>
          <a:bodyPr/>
          <a:lstStyle/>
          <a:p>
            <a:fld id="{5F3F9096-8ED8-4F14-8F69-892A89853C22}" type="slidenum">
              <a:rPr lang="ru-RU" smtClean="0"/>
              <a:t>9</a:t>
            </a:fld>
            <a:endParaRPr lang="ru-RU" dirty="0"/>
          </a:p>
        </p:txBody>
      </p:sp>
    </p:spTree>
    <p:extLst>
      <p:ext uri="{BB962C8B-B14F-4D97-AF65-F5344CB8AC3E}">
        <p14:creationId xmlns:p14="http://schemas.microsoft.com/office/powerpoint/2010/main" val="2869550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3A99-4AB5-4A98-80FC-1259C57CAE1B}"/>
              </a:ext>
            </a:extLst>
          </p:cNvPr>
          <p:cNvSpPr>
            <a:spLocks noGrp="1"/>
          </p:cNvSpPr>
          <p:nvPr>
            <p:ph type="title"/>
          </p:nvPr>
        </p:nvSpPr>
        <p:spPr/>
        <p:txBody>
          <a:bodyPr/>
          <a:lstStyle/>
          <a:p>
            <a:r>
              <a:rPr lang="en-US" dirty="0"/>
              <a:t>InTandem3</a:t>
            </a:r>
          </a:p>
        </p:txBody>
      </p:sp>
      <p:sp>
        <p:nvSpPr>
          <p:cNvPr id="34" name="Rectangle 33">
            <a:extLst>
              <a:ext uri="{FF2B5EF4-FFF2-40B4-BE49-F238E27FC236}">
                <a16:creationId xmlns:a16="http://schemas.microsoft.com/office/drawing/2014/main" id="{16948046-3FA8-423B-8C76-ACF23883EC10}"/>
              </a:ext>
            </a:extLst>
          </p:cNvPr>
          <p:cNvSpPr/>
          <p:nvPr/>
        </p:nvSpPr>
        <p:spPr>
          <a:xfrm>
            <a:off x="1321466" y="6414734"/>
            <a:ext cx="9335018" cy="245773"/>
          </a:xfrm>
          <a:prstGeom prst="rect">
            <a:avLst/>
          </a:prstGeom>
        </p:spPr>
        <p:txBody>
          <a:bodyPr wrap="square">
            <a:spAutoFit/>
          </a:bodyPr>
          <a:lstStyle/>
          <a:p>
            <a:pPr defTabSz="829178">
              <a:defRPr/>
            </a:pPr>
            <a:r>
              <a:rPr lang="en-US" sz="997" dirty="0">
                <a:solidFill>
                  <a:prstClr val="black"/>
                </a:solidFill>
                <a:latin typeface="DINPro-Medium"/>
              </a:rPr>
              <a:t>S. K. Garg </a:t>
            </a:r>
            <a:r>
              <a:rPr lang="en-US" sz="997" i="1" dirty="0">
                <a:solidFill>
                  <a:prstClr val="black"/>
                </a:solidFill>
                <a:latin typeface="DINPro-Medium"/>
              </a:rPr>
              <a:t>et al.</a:t>
            </a:r>
            <a:r>
              <a:rPr lang="en-US" sz="997" dirty="0">
                <a:solidFill>
                  <a:prstClr val="black"/>
                </a:solidFill>
                <a:latin typeface="DINPro-Medium"/>
              </a:rPr>
              <a:t>, “Effects of </a:t>
            </a:r>
            <a:r>
              <a:rPr lang="en-US" sz="997" dirty="0" err="1">
                <a:solidFill>
                  <a:prstClr val="black"/>
                </a:solidFill>
                <a:latin typeface="DINPro-Medium"/>
              </a:rPr>
              <a:t>Sotagliflozin</a:t>
            </a:r>
            <a:r>
              <a:rPr lang="en-US" sz="997" dirty="0">
                <a:solidFill>
                  <a:prstClr val="black"/>
                </a:solidFill>
                <a:latin typeface="DINPro-Medium"/>
              </a:rPr>
              <a:t> Added to Insulin in Patients with Type 1 Diabetes,” </a:t>
            </a:r>
            <a:r>
              <a:rPr lang="en-US" sz="997" i="1" dirty="0">
                <a:solidFill>
                  <a:prstClr val="black"/>
                </a:solidFill>
                <a:latin typeface="DINPro-Medium"/>
              </a:rPr>
              <a:t>N. Engl. J. Med.</a:t>
            </a:r>
            <a:r>
              <a:rPr lang="en-US" sz="997" dirty="0">
                <a:solidFill>
                  <a:prstClr val="black"/>
                </a:solidFill>
                <a:latin typeface="DINPro-Medium"/>
              </a:rPr>
              <a:t>, p. NEJMoa1708337, 2017.</a:t>
            </a:r>
          </a:p>
        </p:txBody>
      </p:sp>
      <p:sp>
        <p:nvSpPr>
          <p:cNvPr id="7" name="TextBox 6">
            <a:extLst>
              <a:ext uri="{FF2B5EF4-FFF2-40B4-BE49-F238E27FC236}">
                <a16:creationId xmlns:a16="http://schemas.microsoft.com/office/drawing/2014/main" id="{0DCA337A-680E-4709-BEB1-C1B75D4E312A}"/>
              </a:ext>
            </a:extLst>
          </p:cNvPr>
          <p:cNvSpPr txBox="1"/>
          <p:nvPr/>
        </p:nvSpPr>
        <p:spPr>
          <a:xfrm>
            <a:off x="2779285" y="2843180"/>
            <a:ext cx="414589" cy="287771"/>
          </a:xfrm>
          <a:prstGeom prst="rect">
            <a:avLst/>
          </a:prstGeom>
          <a:noFill/>
        </p:spPr>
        <p:txBody>
          <a:bodyPr wrap="square" rtlCol="0">
            <a:spAutoFit/>
          </a:bodyPr>
          <a:lstStyle/>
          <a:p>
            <a:pPr defTabSz="829178">
              <a:defRPr/>
            </a:pPr>
            <a:r>
              <a:rPr lang="ru-RU" sz="1270" dirty="0">
                <a:solidFill>
                  <a:prstClr val="white"/>
                </a:solidFill>
                <a:latin typeface="DINPro-Medium"/>
              </a:rPr>
              <a:t>кг</a:t>
            </a:r>
            <a:endParaRPr lang="en-US" sz="1632" dirty="0">
              <a:solidFill>
                <a:prstClr val="white"/>
              </a:solidFill>
              <a:latin typeface="DINPro-Medium"/>
            </a:endParaRPr>
          </a:p>
        </p:txBody>
      </p:sp>
      <p:sp>
        <p:nvSpPr>
          <p:cNvPr id="15" name="TextBox 14">
            <a:extLst>
              <a:ext uri="{FF2B5EF4-FFF2-40B4-BE49-F238E27FC236}">
                <a16:creationId xmlns:a16="http://schemas.microsoft.com/office/drawing/2014/main" id="{BF7B2986-26A8-46FD-9E9D-B075DE835674}"/>
              </a:ext>
            </a:extLst>
          </p:cNvPr>
          <p:cNvSpPr txBox="1"/>
          <p:nvPr/>
        </p:nvSpPr>
        <p:spPr>
          <a:xfrm>
            <a:off x="3808277" y="2885044"/>
            <a:ext cx="552786" cy="399212"/>
          </a:xfrm>
          <a:prstGeom prst="rect">
            <a:avLst/>
          </a:prstGeom>
          <a:noFill/>
        </p:spPr>
        <p:txBody>
          <a:bodyPr wrap="square" rtlCol="0">
            <a:spAutoFit/>
          </a:bodyPr>
          <a:lstStyle/>
          <a:p>
            <a:pPr defTabSz="829178">
              <a:defRPr/>
            </a:pPr>
            <a:r>
              <a:rPr lang="ru-RU" sz="997" dirty="0">
                <a:solidFill>
                  <a:prstClr val="white"/>
                </a:solidFill>
                <a:latin typeface="DINPro-Medium"/>
              </a:rPr>
              <a:t>Мм </a:t>
            </a:r>
            <a:r>
              <a:rPr lang="en-US" sz="997" dirty="0">
                <a:solidFill>
                  <a:prstClr val="white"/>
                </a:solidFill>
                <a:latin typeface="DINPro-Medium"/>
              </a:rPr>
              <a:t>Hg</a:t>
            </a:r>
          </a:p>
        </p:txBody>
      </p:sp>
      <p:graphicFrame>
        <p:nvGraphicFramePr>
          <p:cNvPr id="9" name="Chart 8">
            <a:extLst>
              <a:ext uri="{FF2B5EF4-FFF2-40B4-BE49-F238E27FC236}">
                <a16:creationId xmlns:a16="http://schemas.microsoft.com/office/drawing/2014/main" id="{DF519EF5-7AA3-41B0-AF30-AC31FBBEDDE8}"/>
              </a:ext>
            </a:extLst>
          </p:cNvPr>
          <p:cNvGraphicFramePr>
            <a:graphicFrameLocks/>
          </p:cNvGraphicFramePr>
          <p:nvPr>
            <p:extLst/>
          </p:nvPr>
        </p:nvGraphicFramePr>
        <p:xfrm>
          <a:off x="1876314" y="1353937"/>
          <a:ext cx="4145894" cy="3457028"/>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a:extLst>
              <a:ext uri="{FF2B5EF4-FFF2-40B4-BE49-F238E27FC236}">
                <a16:creationId xmlns:a16="http://schemas.microsoft.com/office/drawing/2014/main" id="{0B4C1A6D-B05C-4B44-82BB-19FF683120B9}"/>
              </a:ext>
            </a:extLst>
          </p:cNvPr>
          <p:cNvSpPr/>
          <p:nvPr/>
        </p:nvSpPr>
        <p:spPr>
          <a:xfrm>
            <a:off x="3974598" y="3122272"/>
            <a:ext cx="571048" cy="543956"/>
          </a:xfrm>
          <a:prstGeom prst="ellipse">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829178">
              <a:defRPr/>
            </a:pPr>
            <a:r>
              <a:rPr lang="ru-RU" sz="2539" dirty="0">
                <a:solidFill>
                  <a:prstClr val="black"/>
                </a:solidFill>
                <a:latin typeface="DINPro-Medium"/>
              </a:rPr>
              <a:t>≈</a:t>
            </a:r>
            <a:endParaRPr lang="en-US" sz="2539" dirty="0">
              <a:solidFill>
                <a:prstClr val="black"/>
              </a:solidFill>
              <a:latin typeface="DINPro-Medium"/>
            </a:endParaRPr>
          </a:p>
        </p:txBody>
      </p:sp>
      <p:graphicFrame>
        <p:nvGraphicFramePr>
          <p:cNvPr id="12" name="Chart 11">
            <a:extLst>
              <a:ext uri="{FF2B5EF4-FFF2-40B4-BE49-F238E27FC236}">
                <a16:creationId xmlns:a16="http://schemas.microsoft.com/office/drawing/2014/main" id="{241C6116-EF36-4792-8107-AC6DDCE63821}"/>
              </a:ext>
            </a:extLst>
          </p:cNvPr>
          <p:cNvGraphicFramePr>
            <a:graphicFrameLocks/>
          </p:cNvGraphicFramePr>
          <p:nvPr>
            <p:extLst/>
          </p:nvPr>
        </p:nvGraphicFramePr>
        <p:xfrm>
          <a:off x="6510590" y="1371457"/>
          <a:ext cx="4145894" cy="3442665"/>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000727D9-EF2E-4DE9-B9A6-731A82C037DD}"/>
              </a:ext>
            </a:extLst>
          </p:cNvPr>
          <p:cNvSpPr/>
          <p:nvPr/>
        </p:nvSpPr>
        <p:spPr>
          <a:xfrm>
            <a:off x="8790832" y="3136922"/>
            <a:ext cx="571048" cy="543956"/>
          </a:xfrm>
          <a:prstGeom prst="ellipse">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829178">
              <a:defRPr/>
            </a:pPr>
            <a:r>
              <a:rPr lang="en-US" sz="2539" dirty="0">
                <a:solidFill>
                  <a:prstClr val="black"/>
                </a:solidFill>
                <a:latin typeface="DINPro-Medium"/>
              </a:rPr>
              <a:t>&gt;</a:t>
            </a:r>
          </a:p>
        </p:txBody>
      </p:sp>
      <p:pic>
        <p:nvPicPr>
          <p:cNvPr id="3" name="Picture 2">
            <a:extLst>
              <a:ext uri="{FF2B5EF4-FFF2-40B4-BE49-F238E27FC236}">
                <a16:creationId xmlns:a16="http://schemas.microsoft.com/office/drawing/2014/main" id="{24E027CE-A684-4DFB-A799-56DAB30C4DCA}"/>
              </a:ext>
            </a:extLst>
          </p:cNvPr>
          <p:cNvPicPr>
            <a:picLocks noChangeAspect="1"/>
          </p:cNvPicPr>
          <p:nvPr/>
        </p:nvPicPr>
        <p:blipFill rotWithShape="1">
          <a:blip r:embed="rId4"/>
          <a:srcRect l="10912" r="39576" b="73819"/>
          <a:stretch/>
        </p:blipFill>
        <p:spPr>
          <a:xfrm>
            <a:off x="10032296" y="1005270"/>
            <a:ext cx="909793" cy="697332"/>
          </a:xfrm>
          <a:prstGeom prst="rect">
            <a:avLst/>
          </a:prstGeom>
        </p:spPr>
      </p:pic>
      <p:sp>
        <p:nvSpPr>
          <p:cNvPr id="6" name="Rectangle 5">
            <a:extLst>
              <a:ext uri="{FF2B5EF4-FFF2-40B4-BE49-F238E27FC236}">
                <a16:creationId xmlns:a16="http://schemas.microsoft.com/office/drawing/2014/main" id="{E452C4B0-128B-4E8E-BD14-E087481FC142}"/>
              </a:ext>
            </a:extLst>
          </p:cNvPr>
          <p:cNvSpPr/>
          <p:nvPr/>
        </p:nvSpPr>
        <p:spPr>
          <a:xfrm>
            <a:off x="6985151" y="4818842"/>
            <a:ext cx="3959242" cy="594650"/>
          </a:xfrm>
          <a:prstGeom prst="rect">
            <a:avLst/>
          </a:prstGeom>
        </p:spPr>
        <p:txBody>
          <a:bodyPr wrap="square">
            <a:spAutoFit/>
          </a:bodyPr>
          <a:lstStyle/>
          <a:p>
            <a:pPr defTabSz="829178">
              <a:defRPr/>
            </a:pPr>
            <a:r>
              <a:rPr lang="ru-RU" sz="1632" dirty="0">
                <a:solidFill>
                  <a:prstClr val="black"/>
                </a:solidFill>
                <a:latin typeface="DINPro-Medium"/>
              </a:rPr>
              <a:t>с </a:t>
            </a:r>
            <a:r>
              <a:rPr lang="en-US" sz="1632" dirty="0" err="1">
                <a:solidFill>
                  <a:prstClr val="black"/>
                </a:solidFill>
                <a:latin typeface="DINPro-Medium"/>
              </a:rPr>
              <a:t>инсулинов</a:t>
            </a:r>
            <a:r>
              <a:rPr lang="ru-RU" sz="1632" dirty="0">
                <a:solidFill>
                  <a:prstClr val="black"/>
                </a:solidFill>
                <a:latin typeface="DINPro-Medium"/>
              </a:rPr>
              <a:t>ой</a:t>
            </a:r>
            <a:r>
              <a:rPr lang="en-US" sz="1632" dirty="0">
                <a:solidFill>
                  <a:prstClr val="black"/>
                </a:solidFill>
                <a:latin typeface="DINPro-Medium"/>
              </a:rPr>
              <a:t> </a:t>
            </a:r>
            <a:r>
              <a:rPr lang="en-US" sz="1632" dirty="0" err="1">
                <a:solidFill>
                  <a:prstClr val="black"/>
                </a:solidFill>
                <a:latin typeface="DINPro-Medium"/>
              </a:rPr>
              <a:t>помп</a:t>
            </a:r>
            <a:r>
              <a:rPr lang="ru-RU" sz="1632" dirty="0">
                <a:solidFill>
                  <a:prstClr val="black"/>
                </a:solidFill>
                <a:latin typeface="DINPro-Medium"/>
              </a:rPr>
              <a:t>ой</a:t>
            </a:r>
            <a:r>
              <a:rPr lang="en-US" sz="1632" dirty="0">
                <a:solidFill>
                  <a:prstClr val="black"/>
                </a:solidFill>
                <a:latin typeface="DINPro-Medium"/>
              </a:rPr>
              <a:t> (4,4% vs 0,7%), </a:t>
            </a:r>
            <a:endParaRPr lang="ru-RU" sz="1632" dirty="0">
              <a:solidFill>
                <a:prstClr val="black"/>
              </a:solidFill>
              <a:latin typeface="DINPro-Medium"/>
            </a:endParaRPr>
          </a:p>
          <a:p>
            <a:pPr defTabSz="829178">
              <a:defRPr/>
            </a:pPr>
            <a:r>
              <a:rPr lang="ru-RU" sz="1632" dirty="0">
                <a:solidFill>
                  <a:prstClr val="black"/>
                </a:solidFill>
                <a:latin typeface="DINPro-Medium"/>
              </a:rPr>
              <a:t>без </a:t>
            </a:r>
            <a:r>
              <a:rPr lang="en-US" sz="1632" dirty="0" err="1">
                <a:solidFill>
                  <a:prstClr val="black"/>
                </a:solidFill>
                <a:latin typeface="DINPro-Medium"/>
              </a:rPr>
              <a:t>инсулиновой</a:t>
            </a:r>
            <a:r>
              <a:rPr lang="en-US" sz="1632" dirty="0">
                <a:solidFill>
                  <a:prstClr val="black"/>
                </a:solidFill>
                <a:latin typeface="DINPro-Medium"/>
              </a:rPr>
              <a:t> </a:t>
            </a:r>
            <a:r>
              <a:rPr lang="en-US" sz="1632" dirty="0" err="1">
                <a:solidFill>
                  <a:prstClr val="black"/>
                </a:solidFill>
                <a:latin typeface="DINPro-Medium"/>
              </a:rPr>
              <a:t>помп</a:t>
            </a:r>
            <a:r>
              <a:rPr lang="ru-RU" sz="1632" dirty="0">
                <a:solidFill>
                  <a:prstClr val="black"/>
                </a:solidFill>
                <a:latin typeface="DINPro-Medium"/>
              </a:rPr>
              <a:t>ы</a:t>
            </a:r>
            <a:r>
              <a:rPr lang="en-US" sz="1632" dirty="0">
                <a:solidFill>
                  <a:prstClr val="black"/>
                </a:solidFill>
                <a:latin typeface="DINPro-Medium"/>
              </a:rPr>
              <a:t> (2,1% vs 0,5%).</a:t>
            </a:r>
          </a:p>
        </p:txBody>
      </p:sp>
      <p:graphicFrame>
        <p:nvGraphicFramePr>
          <p:cNvPr id="10" name="Table 9">
            <a:extLst>
              <a:ext uri="{FF2B5EF4-FFF2-40B4-BE49-F238E27FC236}">
                <a16:creationId xmlns:a16="http://schemas.microsoft.com/office/drawing/2014/main" id="{FDA4034D-EAA2-41F7-97C5-554DFE4358C7}"/>
              </a:ext>
            </a:extLst>
          </p:cNvPr>
          <p:cNvGraphicFramePr>
            <a:graphicFrameLocks noGrp="1"/>
          </p:cNvGraphicFramePr>
          <p:nvPr>
            <p:extLst/>
          </p:nvPr>
        </p:nvGraphicFramePr>
        <p:xfrm>
          <a:off x="4852232" y="5571046"/>
          <a:ext cx="5972640" cy="766989"/>
        </p:xfrm>
        <a:graphic>
          <a:graphicData uri="http://schemas.openxmlformats.org/drawingml/2006/table">
            <a:tbl>
              <a:tblPr bandCol="1">
                <a:tableStyleId>{5C22544A-7EE6-4342-B048-85BDC9FD1C3A}</a:tableStyleId>
              </a:tblPr>
              <a:tblGrid>
                <a:gridCol w="1677708">
                  <a:extLst>
                    <a:ext uri="{9D8B030D-6E8A-4147-A177-3AD203B41FA5}">
                      <a16:colId xmlns:a16="http://schemas.microsoft.com/office/drawing/2014/main" val="1120424576"/>
                    </a:ext>
                  </a:extLst>
                </a:gridCol>
                <a:gridCol w="1073733">
                  <a:extLst>
                    <a:ext uri="{9D8B030D-6E8A-4147-A177-3AD203B41FA5}">
                      <a16:colId xmlns:a16="http://schemas.microsoft.com/office/drawing/2014/main" val="3600492876"/>
                    </a:ext>
                  </a:extLst>
                </a:gridCol>
                <a:gridCol w="1073733">
                  <a:extLst>
                    <a:ext uri="{9D8B030D-6E8A-4147-A177-3AD203B41FA5}">
                      <a16:colId xmlns:a16="http://schemas.microsoft.com/office/drawing/2014/main" val="304729311"/>
                    </a:ext>
                  </a:extLst>
                </a:gridCol>
                <a:gridCol w="1073733">
                  <a:extLst>
                    <a:ext uri="{9D8B030D-6E8A-4147-A177-3AD203B41FA5}">
                      <a16:colId xmlns:a16="http://schemas.microsoft.com/office/drawing/2014/main" val="1441199129"/>
                    </a:ext>
                  </a:extLst>
                </a:gridCol>
                <a:gridCol w="1073733">
                  <a:extLst>
                    <a:ext uri="{9D8B030D-6E8A-4147-A177-3AD203B41FA5}">
                      <a16:colId xmlns:a16="http://schemas.microsoft.com/office/drawing/2014/main" val="123843173"/>
                    </a:ext>
                  </a:extLst>
                </a:gridCol>
              </a:tblGrid>
              <a:tr h="255663">
                <a:tc>
                  <a:txBody>
                    <a:bodyPr/>
                    <a:lstStyle/>
                    <a:p>
                      <a:pPr algn="l" fontAlgn="t"/>
                      <a:endParaRPr lang="ru-RU" sz="1600" b="0" i="0" u="none" strike="noStrike" dirty="0">
                        <a:solidFill>
                          <a:srgbClr val="000000"/>
                        </a:solidFill>
                        <a:effectLst/>
                        <a:latin typeface="+mj-lt"/>
                      </a:endParaRPr>
                    </a:p>
                  </a:txBody>
                  <a:tcPr marL="6910" marR="6910" marT="6910" marB="0"/>
                </a:tc>
                <a:tc>
                  <a:txBody>
                    <a:bodyPr/>
                    <a:lstStyle/>
                    <a:p>
                      <a:pPr algn="ctr" fontAlgn="t"/>
                      <a:r>
                        <a:rPr lang="en-US" sz="1600" b="0" i="0" u="none" strike="noStrike" dirty="0">
                          <a:solidFill>
                            <a:srgbClr val="000000"/>
                          </a:solidFill>
                          <a:effectLst/>
                          <a:latin typeface="+mj-lt"/>
                        </a:rPr>
                        <a:t>n</a:t>
                      </a:r>
                    </a:p>
                  </a:txBody>
                  <a:tcPr marL="6910" marR="6910" marT="6910" marB="0"/>
                </a:tc>
                <a:tc>
                  <a:txBody>
                    <a:bodyPr/>
                    <a:lstStyle/>
                    <a:p>
                      <a:pPr algn="ctr" fontAlgn="t"/>
                      <a:r>
                        <a:rPr lang="en-US" sz="1600" b="0" i="0" u="none" strike="noStrike" dirty="0">
                          <a:solidFill>
                            <a:srgbClr val="000000"/>
                          </a:solidFill>
                          <a:effectLst/>
                          <a:latin typeface="+mj-lt"/>
                        </a:rPr>
                        <a:t>N</a:t>
                      </a:r>
                    </a:p>
                  </a:txBody>
                  <a:tcPr marL="6910" marR="6910" marT="6910" marB="0"/>
                </a:tc>
                <a:tc>
                  <a:txBody>
                    <a:bodyPr/>
                    <a:lstStyle/>
                    <a:p>
                      <a:pPr algn="ctr" fontAlgn="t"/>
                      <a:r>
                        <a:rPr lang="ru-RU" sz="1600" b="0" i="0" u="none" strike="noStrike" dirty="0">
                          <a:solidFill>
                            <a:srgbClr val="000000"/>
                          </a:solidFill>
                          <a:effectLst/>
                          <a:latin typeface="+mj-lt"/>
                        </a:rPr>
                        <a:t>АР</a:t>
                      </a:r>
                      <a:endParaRPr lang="en-US" sz="1600" b="0" i="0" u="none" strike="noStrike" dirty="0">
                        <a:solidFill>
                          <a:srgbClr val="000000"/>
                        </a:solidFill>
                        <a:effectLst/>
                        <a:latin typeface="+mj-lt"/>
                      </a:endParaRPr>
                    </a:p>
                  </a:txBody>
                  <a:tcPr marL="6910" marR="6910" marT="6910" marB="0"/>
                </a:tc>
                <a:tc>
                  <a:txBody>
                    <a:bodyPr/>
                    <a:lstStyle/>
                    <a:p>
                      <a:pPr algn="ctr" fontAlgn="t"/>
                      <a:r>
                        <a:rPr lang="en-US" sz="1600" dirty="0"/>
                        <a:t>NNH</a:t>
                      </a:r>
                      <a:endParaRPr lang="en-US" sz="1600" b="0" i="0" u="none" strike="noStrike" dirty="0">
                        <a:solidFill>
                          <a:srgbClr val="000000"/>
                        </a:solidFill>
                        <a:effectLst/>
                        <a:latin typeface="+mj-lt"/>
                      </a:endParaRPr>
                    </a:p>
                  </a:txBody>
                  <a:tcPr marL="6910" marR="6910" marT="6910" marB="0"/>
                </a:tc>
                <a:extLst>
                  <a:ext uri="{0D108BD9-81ED-4DB2-BD59-A6C34878D82A}">
                    <a16:rowId xmlns:a16="http://schemas.microsoft.com/office/drawing/2014/main" val="3407977939"/>
                  </a:ext>
                </a:extLst>
              </a:tr>
              <a:tr h="255663">
                <a:tc>
                  <a:txBody>
                    <a:bodyPr/>
                    <a:lstStyle/>
                    <a:p>
                      <a:pPr algn="l" fontAlgn="t"/>
                      <a:r>
                        <a:rPr lang="ru-RU" sz="1600" u="none" strike="noStrike" dirty="0" err="1">
                          <a:effectLst/>
                          <a:latin typeface="+mj-lt"/>
                        </a:rPr>
                        <a:t>сотаглифлозин</a:t>
                      </a:r>
                      <a:endParaRPr lang="ru-RU" sz="1600" b="0" i="0" u="none" strike="noStrike" dirty="0">
                        <a:solidFill>
                          <a:srgbClr val="000000"/>
                        </a:solidFill>
                        <a:effectLst/>
                        <a:latin typeface="+mj-lt"/>
                      </a:endParaRPr>
                    </a:p>
                  </a:txBody>
                  <a:tcPr marL="6910" marR="6910" marT="6910" marB="0"/>
                </a:tc>
                <a:tc>
                  <a:txBody>
                    <a:bodyPr/>
                    <a:lstStyle/>
                    <a:p>
                      <a:pPr algn="ctr" fontAlgn="t"/>
                      <a:r>
                        <a:rPr lang="en-US" sz="1600" u="none" strike="noStrike">
                          <a:effectLst/>
                          <a:latin typeface="+mj-lt"/>
                        </a:rPr>
                        <a:t>21</a:t>
                      </a:r>
                      <a:endParaRPr lang="en-US" sz="1600" b="0" i="0" u="none" strike="noStrike">
                        <a:solidFill>
                          <a:srgbClr val="000000"/>
                        </a:solidFill>
                        <a:effectLst/>
                        <a:latin typeface="+mj-lt"/>
                      </a:endParaRPr>
                    </a:p>
                  </a:txBody>
                  <a:tcPr marL="6910" marR="6910" marT="6910" marB="0"/>
                </a:tc>
                <a:tc>
                  <a:txBody>
                    <a:bodyPr/>
                    <a:lstStyle/>
                    <a:p>
                      <a:pPr algn="ctr" fontAlgn="t"/>
                      <a:r>
                        <a:rPr lang="en-US" sz="1600" u="none" strike="noStrike">
                          <a:effectLst/>
                          <a:latin typeface="+mj-lt"/>
                        </a:rPr>
                        <a:t>699</a:t>
                      </a:r>
                      <a:endParaRPr lang="en-US" sz="1600" b="0" i="0" u="none" strike="noStrike">
                        <a:solidFill>
                          <a:srgbClr val="000000"/>
                        </a:solidFill>
                        <a:effectLst/>
                        <a:latin typeface="+mj-lt"/>
                      </a:endParaRPr>
                    </a:p>
                  </a:txBody>
                  <a:tcPr marL="6910" marR="6910" marT="6910" marB="0"/>
                </a:tc>
                <a:tc>
                  <a:txBody>
                    <a:bodyPr/>
                    <a:lstStyle/>
                    <a:p>
                      <a:pPr algn="ctr" fontAlgn="t"/>
                      <a:r>
                        <a:rPr lang="en-US" sz="1600" u="none" strike="noStrike" dirty="0">
                          <a:effectLst/>
                          <a:latin typeface="+mj-lt"/>
                        </a:rPr>
                        <a:t>0.03</a:t>
                      </a:r>
                      <a:endParaRPr lang="en-US" sz="1600" b="0" i="0" u="none" strike="noStrike" dirty="0">
                        <a:solidFill>
                          <a:srgbClr val="000000"/>
                        </a:solidFill>
                        <a:effectLst/>
                        <a:latin typeface="+mj-lt"/>
                      </a:endParaRPr>
                    </a:p>
                  </a:txBody>
                  <a:tcPr marL="6910" marR="6910" marT="6910" marB="0"/>
                </a:tc>
                <a:tc>
                  <a:txBody>
                    <a:bodyPr/>
                    <a:lstStyle/>
                    <a:p>
                      <a:pPr algn="ctr" fontAlgn="t"/>
                      <a:r>
                        <a:rPr lang="en-US" sz="1600" b="1" i="0" u="sng" strike="noStrike" dirty="0">
                          <a:effectLst/>
                          <a:latin typeface="+mj-lt"/>
                        </a:rPr>
                        <a:t>41</a:t>
                      </a:r>
                      <a:endParaRPr lang="en-US" sz="1600" b="1" i="0" u="sng" strike="noStrike" dirty="0">
                        <a:solidFill>
                          <a:srgbClr val="000000"/>
                        </a:solidFill>
                        <a:effectLst/>
                        <a:latin typeface="+mj-lt"/>
                      </a:endParaRPr>
                    </a:p>
                  </a:txBody>
                  <a:tcPr marL="6910" marR="6910" marT="6910" marB="0"/>
                </a:tc>
                <a:extLst>
                  <a:ext uri="{0D108BD9-81ED-4DB2-BD59-A6C34878D82A}">
                    <a16:rowId xmlns:a16="http://schemas.microsoft.com/office/drawing/2014/main" val="131344777"/>
                  </a:ext>
                </a:extLst>
              </a:tr>
              <a:tr h="255663">
                <a:tc>
                  <a:txBody>
                    <a:bodyPr/>
                    <a:lstStyle/>
                    <a:p>
                      <a:pPr algn="l" fontAlgn="t"/>
                      <a:r>
                        <a:rPr lang="ru-RU" sz="1600" u="none" strike="noStrike" dirty="0">
                          <a:effectLst/>
                          <a:latin typeface="+mj-lt"/>
                        </a:rPr>
                        <a:t>плацебо</a:t>
                      </a:r>
                      <a:endParaRPr lang="ru-RU" sz="1600" b="0" i="0" u="none" strike="noStrike" dirty="0">
                        <a:solidFill>
                          <a:srgbClr val="000000"/>
                        </a:solidFill>
                        <a:effectLst/>
                        <a:latin typeface="+mj-lt"/>
                      </a:endParaRPr>
                    </a:p>
                  </a:txBody>
                  <a:tcPr marL="6910" marR="6910" marT="6910" marB="0"/>
                </a:tc>
                <a:tc>
                  <a:txBody>
                    <a:bodyPr/>
                    <a:lstStyle/>
                    <a:p>
                      <a:pPr algn="ctr" fontAlgn="t"/>
                      <a:r>
                        <a:rPr lang="en-US" sz="1600" u="none" strike="noStrike">
                          <a:effectLst/>
                          <a:latin typeface="+mj-lt"/>
                        </a:rPr>
                        <a:t>4</a:t>
                      </a:r>
                      <a:endParaRPr lang="en-US" sz="1600" b="0" i="0" u="none" strike="noStrike">
                        <a:solidFill>
                          <a:srgbClr val="000000"/>
                        </a:solidFill>
                        <a:effectLst/>
                        <a:latin typeface="+mj-lt"/>
                      </a:endParaRPr>
                    </a:p>
                  </a:txBody>
                  <a:tcPr marL="6910" marR="6910" marT="6910" marB="0"/>
                </a:tc>
                <a:tc>
                  <a:txBody>
                    <a:bodyPr/>
                    <a:lstStyle/>
                    <a:p>
                      <a:pPr algn="ctr" fontAlgn="t"/>
                      <a:r>
                        <a:rPr lang="en-US" sz="1600" u="none" strike="noStrike" dirty="0">
                          <a:effectLst/>
                          <a:latin typeface="+mj-lt"/>
                        </a:rPr>
                        <a:t>703</a:t>
                      </a:r>
                      <a:endParaRPr lang="en-US" sz="1600" b="0" i="0" u="none" strike="noStrike" dirty="0">
                        <a:solidFill>
                          <a:srgbClr val="000000"/>
                        </a:solidFill>
                        <a:effectLst/>
                        <a:latin typeface="+mj-lt"/>
                      </a:endParaRPr>
                    </a:p>
                  </a:txBody>
                  <a:tcPr marL="6910" marR="6910" marT="6910" marB="0"/>
                </a:tc>
                <a:tc>
                  <a:txBody>
                    <a:bodyPr/>
                    <a:lstStyle/>
                    <a:p>
                      <a:pPr algn="ctr" fontAlgn="t"/>
                      <a:r>
                        <a:rPr lang="en-US" sz="1600" u="none" strike="noStrike" dirty="0">
                          <a:effectLst/>
                          <a:latin typeface="+mj-lt"/>
                        </a:rPr>
                        <a:t>0.006</a:t>
                      </a:r>
                      <a:endParaRPr lang="en-US" sz="1600" b="0" i="0" u="none" strike="noStrike" dirty="0">
                        <a:solidFill>
                          <a:srgbClr val="000000"/>
                        </a:solidFill>
                        <a:effectLst/>
                        <a:latin typeface="+mj-lt"/>
                      </a:endParaRPr>
                    </a:p>
                  </a:txBody>
                  <a:tcPr marL="6910" marR="6910" marT="6910" marB="0"/>
                </a:tc>
                <a:tc>
                  <a:txBody>
                    <a:bodyPr/>
                    <a:lstStyle/>
                    <a:p>
                      <a:pPr algn="ctr" fontAlgn="t"/>
                      <a:endParaRPr lang="en-US" sz="1600" b="0" i="0" u="none" strike="noStrike" dirty="0">
                        <a:solidFill>
                          <a:srgbClr val="000000"/>
                        </a:solidFill>
                        <a:effectLst/>
                        <a:latin typeface="+mj-lt"/>
                      </a:endParaRPr>
                    </a:p>
                  </a:txBody>
                  <a:tcPr marL="6910" marR="6910" marT="6910" marB="0"/>
                </a:tc>
                <a:extLst>
                  <a:ext uri="{0D108BD9-81ED-4DB2-BD59-A6C34878D82A}">
                    <a16:rowId xmlns:a16="http://schemas.microsoft.com/office/drawing/2014/main" val="4010026988"/>
                  </a:ext>
                </a:extLst>
              </a:tr>
            </a:tbl>
          </a:graphicData>
        </a:graphic>
      </p:graphicFrame>
      <p:sp>
        <p:nvSpPr>
          <p:cNvPr id="5" name="Slide Number Placeholder 4">
            <a:extLst>
              <a:ext uri="{FF2B5EF4-FFF2-40B4-BE49-F238E27FC236}">
                <a16:creationId xmlns:a16="http://schemas.microsoft.com/office/drawing/2014/main" id="{DF5BFE3D-0898-4453-ABFD-4A80134F3D63}"/>
              </a:ext>
            </a:extLst>
          </p:cNvPr>
          <p:cNvSpPr>
            <a:spLocks noGrp="1"/>
          </p:cNvSpPr>
          <p:nvPr>
            <p:ph type="sldNum" sz="quarter" idx="4"/>
          </p:nvPr>
        </p:nvSpPr>
        <p:spPr/>
        <p:txBody>
          <a:bodyPr/>
          <a:lstStyle/>
          <a:p>
            <a:fld id="{4E810A67-170D-4C73-8E29-995CD80C41FC}" type="slidenum">
              <a:rPr lang="en-GB" smtClean="0">
                <a:solidFill>
                  <a:srgbClr val="FFFFFF"/>
                </a:solidFill>
              </a:rPr>
              <a:pPr/>
              <a:t>90</a:t>
            </a:fld>
            <a:endParaRPr lang="en-GB">
              <a:solidFill>
                <a:srgbClr val="FFFFFF"/>
              </a:solidFill>
            </a:endParaRPr>
          </a:p>
        </p:txBody>
      </p:sp>
    </p:spTree>
    <p:extLst>
      <p:ext uri="{BB962C8B-B14F-4D97-AF65-F5344CB8AC3E}">
        <p14:creationId xmlns:p14="http://schemas.microsoft.com/office/powerpoint/2010/main" val="2255695956"/>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3A99-4AB5-4A98-80FC-1259C57CAE1B}"/>
              </a:ext>
            </a:extLst>
          </p:cNvPr>
          <p:cNvSpPr>
            <a:spLocks noGrp="1"/>
          </p:cNvSpPr>
          <p:nvPr>
            <p:ph type="title"/>
          </p:nvPr>
        </p:nvSpPr>
        <p:spPr/>
        <p:txBody>
          <a:bodyPr/>
          <a:lstStyle/>
          <a:p>
            <a:r>
              <a:rPr lang="en-US" dirty="0"/>
              <a:t>InTandem3</a:t>
            </a:r>
          </a:p>
        </p:txBody>
      </p:sp>
      <p:sp>
        <p:nvSpPr>
          <p:cNvPr id="34" name="Rectangle 33">
            <a:extLst>
              <a:ext uri="{FF2B5EF4-FFF2-40B4-BE49-F238E27FC236}">
                <a16:creationId xmlns:a16="http://schemas.microsoft.com/office/drawing/2014/main" id="{16948046-3FA8-423B-8C76-ACF23883EC10}"/>
              </a:ext>
            </a:extLst>
          </p:cNvPr>
          <p:cNvSpPr/>
          <p:nvPr/>
        </p:nvSpPr>
        <p:spPr>
          <a:xfrm>
            <a:off x="1321466" y="6414734"/>
            <a:ext cx="9335018" cy="245773"/>
          </a:xfrm>
          <a:prstGeom prst="rect">
            <a:avLst/>
          </a:prstGeom>
        </p:spPr>
        <p:txBody>
          <a:bodyPr wrap="square">
            <a:spAutoFit/>
          </a:bodyPr>
          <a:lstStyle/>
          <a:p>
            <a:pPr defTabSz="829178">
              <a:defRPr/>
            </a:pPr>
            <a:r>
              <a:rPr lang="en-US" sz="997" dirty="0">
                <a:solidFill>
                  <a:prstClr val="black"/>
                </a:solidFill>
                <a:latin typeface="DINPro-Medium"/>
              </a:rPr>
              <a:t>S. K. Garg </a:t>
            </a:r>
            <a:r>
              <a:rPr lang="en-US" sz="997" i="1" dirty="0">
                <a:solidFill>
                  <a:prstClr val="black"/>
                </a:solidFill>
                <a:latin typeface="DINPro-Medium"/>
              </a:rPr>
              <a:t>et al.</a:t>
            </a:r>
            <a:r>
              <a:rPr lang="en-US" sz="997" dirty="0">
                <a:solidFill>
                  <a:prstClr val="black"/>
                </a:solidFill>
                <a:latin typeface="DINPro-Medium"/>
              </a:rPr>
              <a:t>, “Effects of </a:t>
            </a:r>
            <a:r>
              <a:rPr lang="en-US" sz="997" dirty="0" err="1">
                <a:solidFill>
                  <a:prstClr val="black"/>
                </a:solidFill>
                <a:latin typeface="DINPro-Medium"/>
              </a:rPr>
              <a:t>Sotagliflozin</a:t>
            </a:r>
            <a:r>
              <a:rPr lang="en-US" sz="997" dirty="0">
                <a:solidFill>
                  <a:prstClr val="black"/>
                </a:solidFill>
                <a:latin typeface="DINPro-Medium"/>
              </a:rPr>
              <a:t> Added to Insulin in Patients with Type 1 Diabetes,” </a:t>
            </a:r>
            <a:r>
              <a:rPr lang="en-US" sz="997" i="1" dirty="0">
                <a:solidFill>
                  <a:prstClr val="black"/>
                </a:solidFill>
                <a:latin typeface="DINPro-Medium"/>
              </a:rPr>
              <a:t>N. Engl. J. Med.</a:t>
            </a:r>
            <a:r>
              <a:rPr lang="en-US" sz="997" dirty="0">
                <a:solidFill>
                  <a:prstClr val="black"/>
                </a:solidFill>
                <a:latin typeface="DINPro-Medium"/>
              </a:rPr>
              <a:t>, p. NEJMoa1708337, 2017.</a:t>
            </a:r>
          </a:p>
        </p:txBody>
      </p:sp>
      <p:sp>
        <p:nvSpPr>
          <p:cNvPr id="2" name="Rectangle 1">
            <a:extLst>
              <a:ext uri="{FF2B5EF4-FFF2-40B4-BE49-F238E27FC236}">
                <a16:creationId xmlns:a16="http://schemas.microsoft.com/office/drawing/2014/main" id="{54150E71-18B0-4654-AD43-4B4B12556439}"/>
              </a:ext>
            </a:extLst>
          </p:cNvPr>
          <p:cNvSpPr/>
          <p:nvPr/>
        </p:nvSpPr>
        <p:spPr>
          <a:xfrm>
            <a:off x="1761809" y="1754447"/>
            <a:ext cx="8499083" cy="3357394"/>
          </a:xfrm>
          <a:prstGeom prst="rect">
            <a:avLst/>
          </a:prstGeom>
        </p:spPr>
        <p:txBody>
          <a:bodyPr wrap="square">
            <a:spAutoFit/>
          </a:bodyPr>
          <a:lstStyle/>
          <a:p>
            <a:pPr defTabSz="829178">
              <a:defRPr/>
            </a:pPr>
            <a:r>
              <a:rPr lang="ru-RU" sz="1632" dirty="0">
                <a:solidFill>
                  <a:prstClr val="black"/>
                </a:solidFill>
                <a:latin typeface="DINPro-Medium"/>
              </a:rPr>
              <a:t>Риск возникновения микрососудистых осложнений относительно уровня HbA1c по данным исследования  DCCT показал, что на каждые 10% снижения HbA1c  снижение возникновения микрососудистых осложнений происходит примерно на 35-40% в течение 6,5 лет. </a:t>
            </a:r>
          </a:p>
          <a:p>
            <a:pPr defTabSz="829178">
              <a:defRPr/>
            </a:pPr>
            <a:endParaRPr lang="ru-RU" sz="1632" dirty="0">
              <a:solidFill>
                <a:prstClr val="black"/>
              </a:solidFill>
              <a:latin typeface="DINPro-Medium"/>
            </a:endParaRPr>
          </a:p>
          <a:p>
            <a:pPr defTabSz="829178">
              <a:defRPr/>
            </a:pPr>
            <a:r>
              <a:rPr lang="ru-RU" sz="1632" dirty="0">
                <a:solidFill>
                  <a:prstClr val="black"/>
                </a:solidFill>
                <a:latin typeface="DINPro-Medium"/>
              </a:rPr>
              <a:t>Таким образом, можно предположить, что если 6% -</a:t>
            </a:r>
            <a:r>
              <a:rPr lang="ru-RU" sz="1632" dirty="0" err="1">
                <a:solidFill>
                  <a:prstClr val="black"/>
                </a:solidFill>
                <a:latin typeface="DINPro-Medium"/>
              </a:rPr>
              <a:t>ное</a:t>
            </a:r>
            <a:r>
              <a:rPr lang="ru-RU" sz="1632" dirty="0">
                <a:solidFill>
                  <a:prstClr val="black"/>
                </a:solidFill>
                <a:latin typeface="DINPro-Medium"/>
              </a:rPr>
              <a:t> снижение уровня HbA1c, в этом краткосрочном исследовании с помощью </a:t>
            </a:r>
            <a:r>
              <a:rPr lang="ru-RU" sz="1632" dirty="0" err="1">
                <a:solidFill>
                  <a:prstClr val="black"/>
                </a:solidFill>
                <a:latin typeface="DINPro-Medium"/>
              </a:rPr>
              <a:t>сотаглифлозина</a:t>
            </a:r>
            <a:r>
              <a:rPr lang="ru-RU" sz="1632" dirty="0">
                <a:solidFill>
                  <a:prstClr val="black"/>
                </a:solidFill>
                <a:latin typeface="DINPro-Medium"/>
              </a:rPr>
              <a:t> в будет удержано  течение 6,5 лет, прогнозируемое снижение риска возникновения микрососудистых осложнений составит приблизительно 20%. </a:t>
            </a:r>
          </a:p>
          <a:p>
            <a:pPr defTabSz="829178">
              <a:defRPr/>
            </a:pPr>
            <a:endParaRPr lang="ru-RU" sz="1632" dirty="0">
              <a:solidFill>
                <a:prstClr val="black"/>
              </a:solidFill>
              <a:latin typeface="DINPro-Medium"/>
            </a:endParaRPr>
          </a:p>
          <a:p>
            <a:pPr defTabSz="829178">
              <a:defRPr/>
            </a:pPr>
            <a:r>
              <a:rPr lang="ru-RU" sz="1632" dirty="0">
                <a:solidFill>
                  <a:prstClr val="black"/>
                </a:solidFill>
                <a:latin typeface="DINPro-Medium"/>
              </a:rPr>
              <a:t>Сопутствующие риски </a:t>
            </a:r>
            <a:r>
              <a:rPr lang="ru-RU" sz="1632" dirty="0" err="1">
                <a:solidFill>
                  <a:prstClr val="black"/>
                </a:solidFill>
                <a:latin typeface="DINPro-Medium"/>
              </a:rPr>
              <a:t>кетоацидоза</a:t>
            </a:r>
            <a:r>
              <a:rPr lang="ru-RU" sz="1632" dirty="0">
                <a:solidFill>
                  <a:prstClr val="black"/>
                </a:solidFill>
                <a:latin typeface="DINPro-Medium"/>
              </a:rPr>
              <a:t>, обезвоживания и генитальных </a:t>
            </a:r>
            <a:r>
              <a:rPr lang="ru-RU" sz="1632" dirty="0" err="1">
                <a:solidFill>
                  <a:prstClr val="black"/>
                </a:solidFill>
                <a:latin typeface="DINPro-Medium"/>
              </a:rPr>
              <a:t>микотических</a:t>
            </a:r>
            <a:r>
              <a:rPr lang="ru-RU" sz="1632" dirty="0">
                <a:solidFill>
                  <a:prstClr val="black"/>
                </a:solidFill>
                <a:latin typeface="DINPro-Medium"/>
              </a:rPr>
              <a:t> инфекций, которые имеют немедленные и потенциально серьезные клинические эффекты, будут в три-шесть раз выше, чем риски в группе сравнения.</a:t>
            </a:r>
          </a:p>
        </p:txBody>
      </p:sp>
      <p:sp>
        <p:nvSpPr>
          <p:cNvPr id="6" name="Rectangle 5">
            <a:extLst>
              <a:ext uri="{FF2B5EF4-FFF2-40B4-BE49-F238E27FC236}">
                <a16:creationId xmlns:a16="http://schemas.microsoft.com/office/drawing/2014/main" id="{10B11BAA-0F77-4D76-9DA2-027EB619FC05}"/>
              </a:ext>
            </a:extLst>
          </p:cNvPr>
          <p:cNvSpPr/>
          <p:nvPr/>
        </p:nvSpPr>
        <p:spPr>
          <a:xfrm>
            <a:off x="1321466" y="5818521"/>
            <a:ext cx="7046665" cy="594586"/>
          </a:xfrm>
          <a:prstGeom prst="rect">
            <a:avLst/>
          </a:prstGeom>
        </p:spPr>
        <p:txBody>
          <a:bodyPr wrap="square">
            <a:spAutoFit/>
          </a:bodyPr>
          <a:lstStyle/>
          <a:p>
            <a:pPr defTabSz="829178">
              <a:defRPr/>
            </a:pPr>
            <a:r>
              <a:rPr lang="en-US" sz="1088" dirty="0" err="1">
                <a:solidFill>
                  <a:prstClr val="black"/>
                </a:solidFill>
                <a:latin typeface="DINPro-Medium"/>
              </a:rPr>
              <a:t>Lachin</a:t>
            </a:r>
            <a:r>
              <a:rPr lang="en-US" sz="1088" dirty="0">
                <a:solidFill>
                  <a:prstClr val="black"/>
                </a:solidFill>
                <a:latin typeface="DINPro-Medium"/>
              </a:rPr>
              <a:t> JM, </a:t>
            </a:r>
            <a:r>
              <a:rPr lang="en-US" sz="1088" dirty="0" err="1">
                <a:solidFill>
                  <a:prstClr val="black"/>
                </a:solidFill>
                <a:latin typeface="DINPro-Medium"/>
              </a:rPr>
              <a:t>Genuth</a:t>
            </a:r>
            <a:r>
              <a:rPr lang="en-US" sz="1088" dirty="0">
                <a:solidFill>
                  <a:prstClr val="black"/>
                </a:solidFill>
                <a:latin typeface="DINPro-Medium"/>
              </a:rPr>
              <a:t> S, Nathan DM, Zinman B, Rutledge BN. Effect of glycemic exposure on the risk of microvascular complications in the Diabetes Control and Complications Trial — revisited. Diabetes 2008;57:995-1001</a:t>
            </a:r>
          </a:p>
        </p:txBody>
      </p:sp>
      <p:sp>
        <p:nvSpPr>
          <p:cNvPr id="3" name="Slide Number Placeholder 2">
            <a:extLst>
              <a:ext uri="{FF2B5EF4-FFF2-40B4-BE49-F238E27FC236}">
                <a16:creationId xmlns:a16="http://schemas.microsoft.com/office/drawing/2014/main" id="{7A2529FE-3F35-43F1-9D2E-CAA8493572C4}"/>
              </a:ext>
            </a:extLst>
          </p:cNvPr>
          <p:cNvSpPr>
            <a:spLocks noGrp="1"/>
          </p:cNvSpPr>
          <p:nvPr>
            <p:ph type="sldNum" sz="quarter" idx="4"/>
          </p:nvPr>
        </p:nvSpPr>
        <p:spPr/>
        <p:txBody>
          <a:bodyPr/>
          <a:lstStyle/>
          <a:p>
            <a:fld id="{4E810A67-170D-4C73-8E29-995CD80C41FC}" type="slidenum">
              <a:rPr lang="en-GB" smtClean="0">
                <a:solidFill>
                  <a:srgbClr val="FFFFFF"/>
                </a:solidFill>
              </a:rPr>
              <a:pPr/>
              <a:t>91</a:t>
            </a:fld>
            <a:endParaRPr lang="en-GB">
              <a:solidFill>
                <a:srgbClr val="FFFFFF"/>
              </a:solidFill>
            </a:endParaRPr>
          </a:p>
        </p:txBody>
      </p:sp>
    </p:spTree>
    <p:extLst>
      <p:ext uri="{BB962C8B-B14F-4D97-AF65-F5344CB8AC3E}">
        <p14:creationId xmlns:p14="http://schemas.microsoft.com/office/powerpoint/2010/main" val="99337304"/>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CBDE78-1EA0-4756-8C52-66EBB87E1535}"/>
              </a:ext>
            </a:extLst>
          </p:cNvPr>
          <p:cNvGraphicFramePr>
            <a:graphicFrameLocks noChangeAspect="1"/>
          </p:cNvGraphicFramePr>
          <p:nvPr>
            <p:custDataLst>
              <p:tags r:id="rId2"/>
            </p:custDataLst>
            <p:extLst>
              <p:ext uri="{D42A27DB-BD31-4B8C-83A1-F6EECF244321}">
                <p14:modId xmlns:p14="http://schemas.microsoft.com/office/powerpoint/2010/main" val="103625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3" name="think-cell Slide" r:id="rId15" imgW="362" imgH="362" progId="TCLayout.ActiveDocument.1">
                  <p:embed/>
                </p:oleObj>
              </mc:Choice>
              <mc:Fallback>
                <p:oleObj name="think-cell Slide" r:id="rId15" imgW="362" imgH="362" progId="TCLayout.ActiveDocument.1">
                  <p:embed/>
                  <p:pic>
                    <p:nvPicPr>
                      <p:cNvPr id="5" name="Object 4" hidden="1">
                        <a:extLst>
                          <a:ext uri="{FF2B5EF4-FFF2-40B4-BE49-F238E27FC236}">
                            <a16:creationId xmlns:a16="http://schemas.microsoft.com/office/drawing/2014/main" id="{C4CBDE78-1EA0-4756-8C52-66EBB87E153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F38A24-2CE4-4156-B250-F8E78F6DC78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400" dirty="0">
              <a:latin typeface="DINPro-Medium" panose="02000503030000020004" pitchFamily="50" charset="0"/>
              <a:sym typeface="DINPro-Medium" panose="02000503030000020004" pitchFamily="50" charset="0"/>
            </a:endParaRPr>
          </a:p>
        </p:txBody>
      </p:sp>
      <p:sp>
        <p:nvSpPr>
          <p:cNvPr id="2" name="Title 1">
            <a:extLst>
              <a:ext uri="{FF2B5EF4-FFF2-40B4-BE49-F238E27FC236}">
                <a16:creationId xmlns:a16="http://schemas.microsoft.com/office/drawing/2014/main" id="{AE223768-B757-438F-BDDA-0387C0B46F7D}"/>
              </a:ext>
            </a:extLst>
          </p:cNvPr>
          <p:cNvSpPr>
            <a:spLocks noGrp="1"/>
          </p:cNvSpPr>
          <p:nvPr>
            <p:ph type="title"/>
          </p:nvPr>
        </p:nvSpPr>
        <p:spPr/>
        <p:txBody>
          <a:bodyPr/>
          <a:lstStyle/>
          <a:p>
            <a:r>
              <a:rPr lang="ru-RU" altLang="en-US" dirty="0"/>
              <a:t>Программа</a:t>
            </a:r>
            <a:endParaRPr lang="ru-RU" dirty="0"/>
          </a:p>
        </p:txBody>
      </p:sp>
      <p:sp>
        <p:nvSpPr>
          <p:cNvPr id="36" name="Text Placeholder 2">
            <a:hlinkClick r:id="rId17" action="ppaction://hlinksldjump"/>
            <a:extLst>
              <a:ext uri="{FF2B5EF4-FFF2-40B4-BE49-F238E27FC236}">
                <a16:creationId xmlns:a16="http://schemas.microsoft.com/office/drawing/2014/main" id="{FB9DABD5-3F43-465B-9EB8-5B401F459E89}"/>
              </a:ext>
            </a:extLst>
          </p:cNvPr>
          <p:cNvSpPr>
            <a:spLocks noGrp="1"/>
          </p:cNvSpPr>
          <p:nvPr>
            <p:custDataLst>
              <p:tags r:id="rId4"/>
            </p:custDataLst>
          </p:nvPr>
        </p:nvSpPr>
        <p:spPr bwMode="gray">
          <a:xfrm>
            <a:off x="4183064" y="1757363"/>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dirty="0">
                <a:latin typeface="+mn-lt"/>
                <a:ea typeface="+mj-ea"/>
                <a:cs typeface="+mj-cs"/>
                <a:sym typeface="+mn-lt"/>
              </a:rPr>
              <a:t>КОНСЕНСУС</a:t>
            </a:r>
          </a:p>
        </p:txBody>
      </p:sp>
      <p:sp>
        <p:nvSpPr>
          <p:cNvPr id="32" name="Text Placeholder 2">
            <a:hlinkClick r:id="rId18" action="ppaction://hlinksldjump"/>
            <a:extLst>
              <a:ext uri="{FF2B5EF4-FFF2-40B4-BE49-F238E27FC236}">
                <a16:creationId xmlns:a16="http://schemas.microsoft.com/office/drawing/2014/main" id="{49F22D13-4637-4B44-A866-6A76C916269C}"/>
              </a:ext>
            </a:extLst>
          </p:cNvPr>
          <p:cNvSpPr>
            <a:spLocks noGrp="1"/>
          </p:cNvSpPr>
          <p:nvPr>
            <p:custDataLst>
              <p:tags r:id="rId5"/>
            </p:custDataLst>
          </p:nvPr>
        </p:nvSpPr>
        <p:spPr bwMode="gray">
          <a:xfrm>
            <a:off x="4183064" y="2092325"/>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2227" kern="1200">
                <a:solidFill>
                  <a:schemeClr val="accent5">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909" kern="1200">
                <a:solidFill>
                  <a:schemeClr val="accent5">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591" kern="1200">
                <a:solidFill>
                  <a:schemeClr val="accent5">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32" kern="1200">
                <a:solidFill>
                  <a:schemeClr val="accent5">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sz="1400">
                <a:latin typeface="+mn-lt"/>
                <a:ea typeface="+mj-ea"/>
                <a:cs typeface="+mj-cs"/>
                <a:sym typeface="+mn-lt"/>
              </a:rPr>
              <a:t>КОНСЕНСУС</a:t>
            </a:r>
            <a:endParaRPr lang="ru-RU" sz="1400" dirty="0">
              <a:latin typeface="+mn-lt"/>
              <a:ea typeface="+mj-ea"/>
              <a:cs typeface="+mj-cs"/>
              <a:sym typeface="+mn-lt"/>
            </a:endParaRPr>
          </a:p>
        </p:txBody>
      </p:sp>
      <p:sp>
        <p:nvSpPr>
          <p:cNvPr id="18" name="Text Placeholder 2">
            <a:hlinkClick r:id="rId19" action="ppaction://hlinksldjump"/>
            <a:extLst>
              <a:ext uri="{FF2B5EF4-FFF2-40B4-BE49-F238E27FC236}">
                <a16:creationId xmlns:a16="http://schemas.microsoft.com/office/drawing/2014/main" id="{05B5571C-64FA-495D-AA5A-4A1C8BDD7B28}"/>
              </a:ext>
            </a:extLst>
          </p:cNvPr>
          <p:cNvSpPr>
            <a:spLocks noGrp="1"/>
          </p:cNvSpPr>
          <p:nvPr>
            <p:custDataLst>
              <p:tags r:id="rId6"/>
            </p:custDataLst>
          </p:nvPr>
        </p:nvSpPr>
        <p:spPr bwMode="gray">
          <a:xfrm>
            <a:off x="4183064" y="24257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altLang="ru-RU" cap="all" dirty="0">
                <a:solidFill>
                  <a:schemeClr val="accent5">
                    <a:lumMod val="75000"/>
                  </a:schemeClr>
                </a:solidFill>
              </a:rPr>
              <a:t>VADT 15 лет</a:t>
            </a:r>
            <a:endParaRPr lang="ru-RU" dirty="0">
              <a:solidFill>
                <a:schemeClr val="accent5">
                  <a:lumMod val="75000"/>
                </a:schemeClr>
              </a:solidFill>
            </a:endParaRPr>
          </a:p>
        </p:txBody>
      </p:sp>
      <p:sp>
        <p:nvSpPr>
          <p:cNvPr id="19" name="Text Placeholder 2">
            <a:hlinkClick r:id="rId20" action="ppaction://hlinksldjump"/>
            <a:extLst>
              <a:ext uri="{FF2B5EF4-FFF2-40B4-BE49-F238E27FC236}">
                <a16:creationId xmlns:a16="http://schemas.microsoft.com/office/drawing/2014/main" id="{BCD6DCEC-D5B3-48D5-8D11-ABE1D32FFFB1}"/>
              </a:ext>
            </a:extLst>
          </p:cNvPr>
          <p:cNvSpPr>
            <a:spLocks noGrp="1"/>
          </p:cNvSpPr>
          <p:nvPr>
            <p:custDataLst>
              <p:tags r:id="rId7"/>
            </p:custDataLst>
          </p:nvPr>
        </p:nvSpPr>
        <p:spPr bwMode="gray">
          <a:xfrm>
            <a:off x="4183064" y="2760663"/>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ru-RU" dirty="0">
                <a:solidFill>
                  <a:schemeClr val="accent5">
                    <a:lumMod val="75000"/>
                  </a:schemeClr>
                </a:solidFill>
              </a:rPr>
              <a:t>ЧЕЛОВЕЧЕСКИЕ ИНСУЛИНЫ </a:t>
            </a:r>
            <a:r>
              <a:rPr lang="en-US" dirty="0">
                <a:solidFill>
                  <a:schemeClr val="accent5">
                    <a:lumMod val="75000"/>
                  </a:schemeClr>
                </a:solidFill>
              </a:rPr>
              <a:t>VS </a:t>
            </a:r>
            <a:r>
              <a:rPr lang="ru-RU" dirty="0">
                <a:solidFill>
                  <a:schemeClr val="accent5">
                    <a:lumMod val="75000"/>
                  </a:schemeClr>
                </a:solidFill>
              </a:rPr>
              <a:t>АНАЛОГИ </a:t>
            </a:r>
          </a:p>
        </p:txBody>
      </p:sp>
      <p:sp>
        <p:nvSpPr>
          <p:cNvPr id="20" name="Text Placeholder 2">
            <a:hlinkClick r:id="rId21" action="ppaction://hlinksldjump"/>
            <a:extLst>
              <a:ext uri="{FF2B5EF4-FFF2-40B4-BE49-F238E27FC236}">
                <a16:creationId xmlns:a16="http://schemas.microsoft.com/office/drawing/2014/main" id="{3D866C1F-CB32-47E4-A179-3781AD7AE9BA}"/>
              </a:ext>
            </a:extLst>
          </p:cNvPr>
          <p:cNvSpPr>
            <a:spLocks noGrp="1"/>
          </p:cNvSpPr>
          <p:nvPr>
            <p:custDataLst>
              <p:tags r:id="rId8"/>
            </p:custDataLst>
          </p:nvPr>
        </p:nvSpPr>
        <p:spPr bwMode="gray">
          <a:xfrm>
            <a:off x="4183064" y="3094038"/>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CONFIRM</a:t>
            </a:r>
            <a:endParaRPr lang="ru-RU" dirty="0">
              <a:solidFill>
                <a:schemeClr val="accent5">
                  <a:lumMod val="75000"/>
                </a:schemeClr>
              </a:solidFill>
            </a:endParaRPr>
          </a:p>
        </p:txBody>
      </p:sp>
      <p:sp>
        <p:nvSpPr>
          <p:cNvPr id="21" name="Text Placeholder 2">
            <a:hlinkClick r:id="rId22" action="ppaction://hlinksldjump"/>
            <a:extLst>
              <a:ext uri="{FF2B5EF4-FFF2-40B4-BE49-F238E27FC236}">
                <a16:creationId xmlns:a16="http://schemas.microsoft.com/office/drawing/2014/main" id="{D43BB0F8-359D-4C08-8C95-D380D8D46D5B}"/>
              </a:ext>
            </a:extLst>
          </p:cNvPr>
          <p:cNvSpPr>
            <a:spLocks noGrp="1"/>
          </p:cNvSpPr>
          <p:nvPr>
            <p:custDataLst>
              <p:tags r:id="rId9"/>
            </p:custDataLst>
          </p:nvPr>
        </p:nvSpPr>
        <p:spPr bwMode="gray">
          <a:xfrm>
            <a:off x="4183064" y="3429000"/>
            <a:ext cx="3825875" cy="334963"/>
          </a:xfrm>
          <a:prstGeom prst="rect">
            <a:avLst/>
          </a:prstGeom>
          <a:solidFill>
            <a:schemeClr val="bg2"/>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dirty="0">
                <a:solidFill>
                  <a:schemeClr val="accent5">
                    <a:lumMod val="75000"/>
                  </a:schemeClr>
                </a:solidFill>
              </a:rPr>
              <a:t>BRIGHT</a:t>
            </a:r>
            <a:endParaRPr lang="ru-RU" dirty="0">
              <a:solidFill>
                <a:schemeClr val="accent5">
                  <a:lumMod val="75000"/>
                </a:schemeClr>
              </a:solidFill>
            </a:endParaRPr>
          </a:p>
        </p:txBody>
      </p:sp>
      <p:sp>
        <p:nvSpPr>
          <p:cNvPr id="15" name="Text Placeholder 2">
            <a:hlinkClick r:id="rId23" action="ppaction://hlinksldjump"/>
            <a:extLst>
              <a:ext uri="{FF2B5EF4-FFF2-40B4-BE49-F238E27FC236}">
                <a16:creationId xmlns:a16="http://schemas.microsoft.com/office/drawing/2014/main" id="{580DBF45-BE64-4B1B-9E8C-306F6D5D7939}"/>
              </a:ext>
            </a:extLst>
          </p:cNvPr>
          <p:cNvSpPr>
            <a:spLocks noGrp="1"/>
          </p:cNvSpPr>
          <p:nvPr>
            <p:custDataLst>
              <p:tags r:id="rId10"/>
            </p:custDataLst>
          </p:nvPr>
        </p:nvSpPr>
        <p:spPr bwMode="gray">
          <a:xfrm>
            <a:off x="4183064" y="3763963"/>
            <a:ext cx="3825875" cy="333375"/>
          </a:xfrm>
          <a:prstGeom prst="rect">
            <a:avLst/>
          </a:prstGeom>
          <a:solidFill>
            <a:schemeClr val="bg2"/>
          </a:solidFill>
          <a:ln w="38100">
            <a:solidFill>
              <a:schemeClr val="bg1"/>
            </a:solidFill>
          </a:ln>
        </p:spPr>
        <p:txBody>
          <a:bodyPr vert="horz" wrap="none" lIns="71438" tIns="69850"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solidFill>
                  <a:schemeClr val="accent5">
                    <a:lumMod val="75000"/>
                  </a:schemeClr>
                </a:solidFill>
              </a:rPr>
              <a:t>INTANDEM2</a:t>
            </a:r>
            <a:endParaRPr lang="ru-RU" dirty="0">
              <a:solidFill>
                <a:schemeClr val="accent5">
                  <a:lumMod val="75000"/>
                </a:schemeClr>
              </a:solidFill>
            </a:endParaRPr>
          </a:p>
        </p:txBody>
      </p:sp>
      <p:sp>
        <p:nvSpPr>
          <p:cNvPr id="12" name="Text Placeholder 2">
            <a:hlinkClick r:id="rId24" action="ppaction://hlinksldjump"/>
            <a:extLst>
              <a:ext uri="{FF2B5EF4-FFF2-40B4-BE49-F238E27FC236}">
                <a16:creationId xmlns:a16="http://schemas.microsoft.com/office/drawing/2014/main" id="{AA8B2B68-BEE5-4538-BB8D-341F0C901306}"/>
              </a:ext>
            </a:extLst>
          </p:cNvPr>
          <p:cNvSpPr>
            <a:spLocks noGrp="1"/>
          </p:cNvSpPr>
          <p:nvPr>
            <p:custDataLst>
              <p:tags r:id="rId11"/>
            </p:custDataLst>
          </p:nvPr>
        </p:nvSpPr>
        <p:spPr bwMode="gray">
          <a:xfrm>
            <a:off x="4183064" y="4097338"/>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a:spcBef>
                <a:spcPct val="0"/>
              </a:spcBef>
              <a:spcAft>
                <a:spcPct val="0"/>
              </a:spcAft>
            </a:pPr>
            <a:r>
              <a:rPr lang="en-US" altLang="en-US" b="1" dirty="0">
                <a:solidFill>
                  <a:schemeClr val="bg1"/>
                </a:solidFill>
              </a:rPr>
              <a:t>Back-up</a:t>
            </a:r>
            <a:endParaRPr lang="ru-RU" b="1" dirty="0">
              <a:solidFill>
                <a:schemeClr val="bg1"/>
              </a:solidFill>
            </a:endParaRPr>
          </a:p>
        </p:txBody>
      </p:sp>
      <p:sp>
        <p:nvSpPr>
          <p:cNvPr id="13" name="Text Placeholder 2">
            <a:hlinkClick r:id="rId25" action="ppaction://hlinksldjump"/>
            <a:extLst>
              <a:ext uri="{FF2B5EF4-FFF2-40B4-BE49-F238E27FC236}">
                <a16:creationId xmlns:a16="http://schemas.microsoft.com/office/drawing/2014/main" id="{FAA0C760-9E6F-4F5F-BF8B-1DB314E7F037}"/>
              </a:ext>
            </a:extLst>
          </p:cNvPr>
          <p:cNvSpPr>
            <a:spLocks noGrp="1"/>
          </p:cNvSpPr>
          <p:nvPr>
            <p:custDataLst>
              <p:tags r:id="rId12"/>
            </p:custDataLst>
          </p:nvPr>
        </p:nvSpPr>
        <p:spPr bwMode="gray">
          <a:xfrm>
            <a:off x="4183064" y="4432300"/>
            <a:ext cx="3825875" cy="333375"/>
          </a:xfrm>
          <a:prstGeom prst="rect">
            <a:avLst/>
          </a:prstGeom>
          <a:solidFill>
            <a:schemeClr val="bg2"/>
          </a:solidFill>
          <a:ln w="38100">
            <a:solidFill>
              <a:schemeClr val="bg1"/>
            </a:solidFill>
          </a:ln>
        </p:spPr>
        <p:txBody>
          <a:bodyPr vert="horz" wrap="none" lIns="71438" tIns="71438" rIns="0" bIns="69850"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lvl="1">
              <a:spcBef>
                <a:spcPct val="0"/>
              </a:spcBef>
              <a:spcAft>
                <a:spcPct val="0"/>
              </a:spcAft>
            </a:pPr>
            <a:r>
              <a:rPr lang="en-US" altLang="en-US" dirty="0">
                <a:solidFill>
                  <a:schemeClr val="accent5">
                    <a:lumMod val="75000"/>
                  </a:schemeClr>
                </a:solidFill>
              </a:rPr>
              <a:t>InTandem3</a:t>
            </a:r>
            <a:endParaRPr lang="ru-RU" dirty="0">
              <a:solidFill>
                <a:schemeClr val="accent5">
                  <a:lumMod val="75000"/>
                </a:schemeClr>
              </a:solidFill>
            </a:endParaRPr>
          </a:p>
        </p:txBody>
      </p:sp>
      <p:sp>
        <p:nvSpPr>
          <p:cNvPr id="14" name="Text Placeholder 2">
            <a:extLst>
              <a:ext uri="{FF2B5EF4-FFF2-40B4-BE49-F238E27FC236}">
                <a16:creationId xmlns:a16="http://schemas.microsoft.com/office/drawing/2014/main" id="{6EBBAF28-AA9C-475E-93F5-98872D92F9B9}"/>
              </a:ext>
            </a:extLst>
          </p:cNvPr>
          <p:cNvSpPr>
            <a:spLocks noGrp="1"/>
          </p:cNvSpPr>
          <p:nvPr>
            <p:custDataLst>
              <p:tags r:id="rId13"/>
            </p:custDataLst>
          </p:nvPr>
        </p:nvSpPr>
        <p:spPr bwMode="gray">
          <a:xfrm>
            <a:off x="4183064" y="4765675"/>
            <a:ext cx="3825875" cy="334963"/>
          </a:xfrm>
          <a:prstGeom prst="rect">
            <a:avLst/>
          </a:prstGeom>
          <a:solidFill>
            <a:schemeClr val="accent1"/>
          </a:solidFill>
          <a:ln w="38100">
            <a:solidFill>
              <a:schemeClr val="bg1"/>
            </a:solidFill>
          </a:ln>
        </p:spPr>
        <p:txBody>
          <a:bodyPr vert="horz" wrap="none" lIns="71438" tIns="71438" rIns="0" bIns="71438" numCol="1" spcCol="0" rtlCol="0" anchor="ctr" anchorCtr="0">
            <a:noAutofit/>
          </a:bodyPr>
          <a:lstStyle>
            <a:lvl1pPr marL="181818" indent="-181818" algn="l" defTabSz="727272" rtl="0" eaLnBrk="1" latinLnBrk="0" hangingPunct="1">
              <a:lnSpc>
                <a:spcPct val="90000"/>
              </a:lnSpc>
              <a:spcBef>
                <a:spcPts val="795"/>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1pPr>
            <a:lvl2pPr marL="545454"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2pPr>
            <a:lvl3pPr marL="909090"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3pPr>
            <a:lvl4pPr marL="1272726"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4pPr>
            <a:lvl5pPr marL="1636362" indent="-181818" algn="l" defTabSz="727272" rtl="0" eaLnBrk="1" latinLnBrk="0" hangingPunct="1">
              <a:lnSpc>
                <a:spcPct val="90000"/>
              </a:lnSpc>
              <a:spcBef>
                <a:spcPts val="398"/>
              </a:spcBef>
              <a:buFont typeface="Arial" panose="020B0604020202020204" pitchFamily="34" charset="0"/>
              <a:buChar char="•"/>
              <a:defRPr sz="1400" kern="1200">
                <a:solidFill>
                  <a:schemeClr val="accent1">
                    <a:lumMod val="75000"/>
                  </a:schemeClr>
                </a:solidFill>
                <a:latin typeface="DINPro-Medium" panose="02000503030000020004" pitchFamily="50" charset="0"/>
                <a:ea typeface="+mn-ea"/>
                <a:cs typeface="+mn-cs"/>
              </a:defRPr>
            </a:lvl5pPr>
            <a:lvl6pPr marL="1999998"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3634"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7270"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0906" indent="-181818" algn="l" defTabSz="727272"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a:lstStyle>
          <a:p>
            <a:pPr lvl="1">
              <a:spcBef>
                <a:spcPct val="0"/>
              </a:spcBef>
              <a:spcAft>
                <a:spcPct val="0"/>
              </a:spcAft>
            </a:pPr>
            <a:r>
              <a:rPr lang="en-US" b="1" dirty="0">
                <a:solidFill>
                  <a:schemeClr val="bg1"/>
                </a:solidFill>
              </a:rPr>
              <a:t>DEPICT-1</a:t>
            </a:r>
            <a:endParaRPr lang="ru-RU" b="1" dirty="0">
              <a:solidFill>
                <a:schemeClr val="bg1"/>
              </a:solidFill>
            </a:endParaRPr>
          </a:p>
        </p:txBody>
      </p:sp>
      <p:sp>
        <p:nvSpPr>
          <p:cNvPr id="6" name="Slide Number Placeholder 5">
            <a:extLst>
              <a:ext uri="{FF2B5EF4-FFF2-40B4-BE49-F238E27FC236}">
                <a16:creationId xmlns:a16="http://schemas.microsoft.com/office/drawing/2014/main" id="{B4C52953-A2A7-448C-9256-B07694765CEF}"/>
              </a:ext>
            </a:extLst>
          </p:cNvPr>
          <p:cNvSpPr>
            <a:spLocks noGrp="1"/>
          </p:cNvSpPr>
          <p:nvPr>
            <p:ph type="sldNum" sz="quarter" idx="12"/>
          </p:nvPr>
        </p:nvSpPr>
        <p:spPr/>
        <p:txBody>
          <a:bodyPr/>
          <a:lstStyle/>
          <a:p>
            <a:fld id="{5F3F9096-8ED8-4F14-8F69-892A89853C22}" type="slidenum">
              <a:rPr lang="ru-RU" smtClean="0"/>
              <a:t>92</a:t>
            </a:fld>
            <a:endParaRPr lang="ru-RU" dirty="0"/>
          </a:p>
        </p:txBody>
      </p:sp>
    </p:spTree>
    <p:extLst>
      <p:ext uri="{BB962C8B-B14F-4D97-AF65-F5344CB8AC3E}">
        <p14:creationId xmlns:p14="http://schemas.microsoft.com/office/powerpoint/2010/main" val="5300417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37F9-5383-4513-89E1-6F461B2E5A4F}"/>
              </a:ext>
            </a:extLst>
          </p:cNvPr>
          <p:cNvSpPr>
            <a:spLocks noGrp="1"/>
          </p:cNvSpPr>
          <p:nvPr>
            <p:ph type="title"/>
          </p:nvPr>
        </p:nvSpPr>
        <p:spPr/>
        <p:txBody>
          <a:bodyPr/>
          <a:lstStyle/>
          <a:p>
            <a:r>
              <a:rPr lang="en-US" dirty="0"/>
              <a:t>DEPICT-1</a:t>
            </a:r>
          </a:p>
        </p:txBody>
      </p:sp>
      <p:sp>
        <p:nvSpPr>
          <p:cNvPr id="3" name="Content Placeholder 2">
            <a:extLst>
              <a:ext uri="{FF2B5EF4-FFF2-40B4-BE49-F238E27FC236}">
                <a16:creationId xmlns:a16="http://schemas.microsoft.com/office/drawing/2014/main" id="{D113CDF3-6004-4866-AB63-E20B985403F6}"/>
              </a:ext>
            </a:extLst>
          </p:cNvPr>
          <p:cNvSpPr>
            <a:spLocks noGrp="1"/>
          </p:cNvSpPr>
          <p:nvPr>
            <p:ph idx="1"/>
          </p:nvPr>
        </p:nvSpPr>
        <p:spPr>
          <a:xfrm>
            <a:off x="8076809" y="2491197"/>
            <a:ext cx="2679277" cy="937803"/>
          </a:xfrm>
        </p:spPr>
        <p:txBody>
          <a:bodyPr>
            <a:normAutofit/>
          </a:bodyPr>
          <a:lstStyle/>
          <a:p>
            <a:pPr marL="0" indent="0">
              <a:buNone/>
            </a:pPr>
            <a:r>
              <a:rPr lang="ru-RU" sz="1088" dirty="0">
                <a:solidFill>
                  <a:schemeClr val="tx1"/>
                </a:solidFill>
                <a:latin typeface="+mn-lt"/>
                <a:sym typeface="Wingdings" panose="05000000000000000000" pitchFamily="2" charset="2"/>
              </a:rPr>
              <a:t> </a:t>
            </a:r>
            <a:r>
              <a:rPr lang="ru-RU" sz="1088" dirty="0">
                <a:solidFill>
                  <a:schemeClr val="tx1"/>
                </a:solidFill>
                <a:latin typeface="+mn-lt"/>
              </a:rPr>
              <a:t>в начале 2015 у пациентов с СД1 и 2 - в некоторых случаях без значительного повышения уровня глюкозы в крови (эугликемический)</a:t>
            </a:r>
            <a:endParaRPr lang="en-US" sz="1088" dirty="0">
              <a:solidFill>
                <a:schemeClr val="tx1"/>
              </a:solidFill>
              <a:latin typeface="+mn-lt"/>
            </a:endParaRPr>
          </a:p>
        </p:txBody>
      </p:sp>
      <p:sp>
        <p:nvSpPr>
          <p:cNvPr id="5" name="Rectangle 4">
            <a:extLst>
              <a:ext uri="{FF2B5EF4-FFF2-40B4-BE49-F238E27FC236}">
                <a16:creationId xmlns:a16="http://schemas.microsoft.com/office/drawing/2014/main" id="{61698368-2E99-4639-AC7F-D88A96FF9127}"/>
              </a:ext>
            </a:extLst>
          </p:cNvPr>
          <p:cNvSpPr/>
          <p:nvPr/>
        </p:nvSpPr>
        <p:spPr>
          <a:xfrm>
            <a:off x="6022025" y="4297448"/>
            <a:ext cx="4901639" cy="2290050"/>
          </a:xfrm>
          <a:prstGeom prst="rect">
            <a:avLst/>
          </a:prstGeom>
        </p:spPr>
        <p:txBody>
          <a:bodyPr wrap="square">
            <a:spAutoFit/>
          </a:bodyPr>
          <a:lstStyle/>
          <a:p>
            <a:pPr defTabSz="829178">
              <a:defRPr/>
            </a:pPr>
            <a:r>
              <a:rPr lang="ru-RU" sz="952" dirty="0">
                <a:solidFill>
                  <a:prstClr val="black"/>
                </a:solidFill>
                <a:latin typeface="DINPro-Medium"/>
              </a:rPr>
              <a:t>1. </a:t>
            </a:r>
            <a:r>
              <a:rPr lang="en-US" sz="952" dirty="0">
                <a:solidFill>
                  <a:prstClr val="black"/>
                </a:solidFill>
                <a:latin typeface="DINPro-Medium"/>
              </a:rPr>
              <a:t>Peters AL, </a:t>
            </a:r>
            <a:r>
              <a:rPr lang="en-US" sz="952" dirty="0" err="1">
                <a:solidFill>
                  <a:prstClr val="black"/>
                </a:solidFill>
                <a:latin typeface="DINPro-Medium"/>
              </a:rPr>
              <a:t>Buschur</a:t>
            </a:r>
            <a:r>
              <a:rPr lang="en-US" sz="952" dirty="0">
                <a:solidFill>
                  <a:prstClr val="black"/>
                </a:solidFill>
                <a:latin typeface="DINPro-Medium"/>
              </a:rPr>
              <a:t> EO, Buse JB, Cohan P, Diner JC, Hirsch IB.</a:t>
            </a:r>
          </a:p>
          <a:p>
            <a:pPr defTabSz="829178">
              <a:defRPr/>
            </a:pPr>
            <a:r>
              <a:rPr lang="en-US" sz="952" dirty="0">
                <a:solidFill>
                  <a:prstClr val="black"/>
                </a:solidFill>
                <a:latin typeface="DINPro-Medium"/>
              </a:rPr>
              <a:t>Euglycemic diabetic ketoacidosis: a potential complication of treatment with sodium-glucose cotransporter 2 inhibition. Diabetes Care 2015; 38: 1687–93</a:t>
            </a:r>
            <a:endParaRPr lang="ru-RU" sz="952" dirty="0">
              <a:solidFill>
                <a:prstClr val="black"/>
              </a:solidFill>
              <a:latin typeface="DINPro-Medium"/>
            </a:endParaRPr>
          </a:p>
          <a:p>
            <a:pPr defTabSz="829178">
              <a:defRPr/>
            </a:pPr>
            <a:r>
              <a:rPr lang="ru-RU" sz="952" dirty="0">
                <a:solidFill>
                  <a:prstClr val="black"/>
                </a:solidFill>
                <a:latin typeface="DINPro-Medium"/>
              </a:rPr>
              <a:t>2. </a:t>
            </a:r>
            <a:r>
              <a:rPr lang="en-US" sz="952" dirty="0">
                <a:solidFill>
                  <a:prstClr val="black"/>
                </a:solidFill>
                <a:latin typeface="DINPro-Medium"/>
              </a:rPr>
              <a:t>US Food and Drug Administration. Sodium-glucose cotransporter-2</a:t>
            </a:r>
            <a:r>
              <a:rPr lang="ru-RU" sz="952" dirty="0">
                <a:solidFill>
                  <a:prstClr val="black"/>
                </a:solidFill>
                <a:latin typeface="DINPro-Medium"/>
              </a:rPr>
              <a:t> </a:t>
            </a:r>
            <a:r>
              <a:rPr lang="en-US" sz="952" dirty="0">
                <a:solidFill>
                  <a:prstClr val="black"/>
                </a:solidFill>
                <a:latin typeface="DINPro-Medium"/>
              </a:rPr>
              <a:t>(SGLT2) inhibitors. </a:t>
            </a:r>
            <a:r>
              <a:rPr lang="en-US" sz="952" dirty="0">
                <a:solidFill>
                  <a:prstClr val="black"/>
                </a:solidFill>
                <a:latin typeface="DINPro-Medium"/>
                <a:hlinkClick r:id="rId3"/>
              </a:rPr>
              <a:t>https://www.fda.gov/Drugs/DrugSafety/ucm446852</a:t>
            </a:r>
            <a:r>
              <a:rPr lang="en-US" sz="952" dirty="0">
                <a:solidFill>
                  <a:prstClr val="black"/>
                </a:solidFill>
                <a:latin typeface="DINPro-Medium"/>
              </a:rPr>
              <a:t>.</a:t>
            </a:r>
            <a:r>
              <a:rPr lang="ru-RU" sz="952" dirty="0">
                <a:solidFill>
                  <a:prstClr val="black"/>
                </a:solidFill>
                <a:latin typeface="DINPro-Medium"/>
              </a:rPr>
              <a:t>  </a:t>
            </a:r>
            <a:r>
              <a:rPr lang="en-US" sz="952" dirty="0" err="1">
                <a:solidFill>
                  <a:prstClr val="black"/>
                </a:solidFill>
                <a:latin typeface="DINPro-Medium"/>
              </a:rPr>
              <a:t>htm</a:t>
            </a:r>
            <a:r>
              <a:rPr lang="en-US" sz="952" dirty="0">
                <a:solidFill>
                  <a:prstClr val="black"/>
                </a:solidFill>
                <a:latin typeface="DINPro-Medium"/>
              </a:rPr>
              <a:t> (accessed Aug 16, 2017).</a:t>
            </a:r>
            <a:endParaRPr lang="ru-RU" sz="952" dirty="0">
              <a:solidFill>
                <a:prstClr val="black"/>
              </a:solidFill>
              <a:latin typeface="DINPro-Medium"/>
            </a:endParaRPr>
          </a:p>
          <a:p>
            <a:pPr defTabSz="829178">
              <a:defRPr/>
            </a:pPr>
            <a:r>
              <a:rPr lang="ru-RU" sz="952" dirty="0">
                <a:solidFill>
                  <a:prstClr val="black"/>
                </a:solidFill>
                <a:latin typeface="DINPro-Medium"/>
              </a:rPr>
              <a:t>3. </a:t>
            </a:r>
            <a:r>
              <a:rPr lang="en-US" sz="952" dirty="0">
                <a:solidFill>
                  <a:prstClr val="black"/>
                </a:solidFill>
                <a:latin typeface="DINPro-Medium"/>
              </a:rPr>
              <a:t>Henry RR, Thakkar P, Tong C, </a:t>
            </a:r>
            <a:r>
              <a:rPr lang="en-US" sz="952" dirty="0" err="1">
                <a:solidFill>
                  <a:prstClr val="black"/>
                </a:solidFill>
                <a:latin typeface="DINPro-Medium"/>
              </a:rPr>
              <a:t>Polidori</a:t>
            </a:r>
            <a:r>
              <a:rPr lang="en-US" sz="952" dirty="0">
                <a:solidFill>
                  <a:prstClr val="black"/>
                </a:solidFill>
                <a:latin typeface="DINPro-Medium"/>
              </a:rPr>
              <a:t> D, Alba M. Efficacy and safety of</a:t>
            </a:r>
            <a:r>
              <a:rPr lang="ru-RU" sz="952" dirty="0">
                <a:solidFill>
                  <a:prstClr val="black"/>
                </a:solidFill>
                <a:latin typeface="DINPro-Medium"/>
              </a:rPr>
              <a:t> </a:t>
            </a:r>
            <a:r>
              <a:rPr lang="en-US" sz="952" dirty="0" err="1">
                <a:solidFill>
                  <a:prstClr val="black"/>
                </a:solidFill>
                <a:latin typeface="DINPro-Medium"/>
              </a:rPr>
              <a:t>canagliflozin</a:t>
            </a:r>
            <a:r>
              <a:rPr lang="en-US" sz="952" dirty="0">
                <a:solidFill>
                  <a:prstClr val="black"/>
                </a:solidFill>
                <a:latin typeface="DINPro-Medium"/>
              </a:rPr>
              <a:t>, a sodium-glucose cotransporter 2 inhibitor, as add-on to</a:t>
            </a:r>
            <a:r>
              <a:rPr lang="ru-RU" sz="952" dirty="0">
                <a:solidFill>
                  <a:prstClr val="black"/>
                </a:solidFill>
                <a:latin typeface="DINPro-Medium"/>
              </a:rPr>
              <a:t> </a:t>
            </a:r>
            <a:r>
              <a:rPr lang="en-US" sz="952" dirty="0">
                <a:solidFill>
                  <a:prstClr val="black"/>
                </a:solidFill>
                <a:latin typeface="DINPro-Medium"/>
              </a:rPr>
              <a:t>insulin in patients with type 1 diabetes. Diabetes Care 2015; 38: 2258–65.</a:t>
            </a:r>
            <a:endParaRPr lang="ru-RU" sz="952" dirty="0">
              <a:solidFill>
                <a:prstClr val="black"/>
              </a:solidFill>
              <a:latin typeface="DINPro-Medium"/>
            </a:endParaRPr>
          </a:p>
          <a:p>
            <a:pPr defTabSz="829178">
              <a:defRPr/>
            </a:pPr>
            <a:r>
              <a:rPr lang="ru-RU" sz="952" dirty="0">
                <a:solidFill>
                  <a:prstClr val="black"/>
                </a:solidFill>
                <a:latin typeface="DINPro-Medium"/>
              </a:rPr>
              <a:t>4. </a:t>
            </a:r>
            <a:r>
              <a:rPr lang="en-US" sz="952" dirty="0">
                <a:solidFill>
                  <a:prstClr val="black"/>
                </a:solidFill>
                <a:latin typeface="DINPro-Medium"/>
              </a:rPr>
              <a:t> P. </a:t>
            </a:r>
            <a:r>
              <a:rPr lang="en-US" sz="952" dirty="0" err="1">
                <a:solidFill>
                  <a:prstClr val="black"/>
                </a:solidFill>
                <a:latin typeface="DINPro-Medium"/>
              </a:rPr>
              <a:t>Dandona</a:t>
            </a:r>
            <a:r>
              <a:rPr lang="en-US" sz="952" dirty="0">
                <a:solidFill>
                  <a:prstClr val="black"/>
                </a:solidFill>
                <a:latin typeface="DINPro-Medium"/>
              </a:rPr>
              <a:t> </a:t>
            </a:r>
            <a:r>
              <a:rPr lang="en-US" sz="952" i="1" dirty="0">
                <a:solidFill>
                  <a:prstClr val="black"/>
                </a:solidFill>
                <a:latin typeface="DINPro-Medium"/>
              </a:rPr>
              <a:t>et al.</a:t>
            </a:r>
            <a:r>
              <a:rPr lang="en-US" sz="952" dirty="0">
                <a:solidFill>
                  <a:prstClr val="black"/>
                </a:solidFill>
                <a:latin typeface="DINPro-Medium"/>
              </a:rPr>
              <a:t>, “Efficacy and safety of dapagliflozin in patients with inadequately controlled type 1 diabetes (DEPICT-1): 24 week results from a </a:t>
            </a:r>
            <a:r>
              <a:rPr lang="en-US" sz="952" dirty="0" err="1">
                <a:solidFill>
                  <a:prstClr val="black"/>
                </a:solidFill>
                <a:latin typeface="DINPro-Medium"/>
              </a:rPr>
              <a:t>multicentre</a:t>
            </a:r>
            <a:r>
              <a:rPr lang="en-US" sz="952" dirty="0">
                <a:solidFill>
                  <a:prstClr val="black"/>
                </a:solidFill>
                <a:latin typeface="DINPro-Medium"/>
              </a:rPr>
              <a:t>, double-blind, phase 3, </a:t>
            </a:r>
            <a:r>
              <a:rPr lang="en-US" sz="952" dirty="0" err="1">
                <a:solidFill>
                  <a:prstClr val="black"/>
                </a:solidFill>
                <a:latin typeface="DINPro-Medium"/>
              </a:rPr>
              <a:t>randomised</a:t>
            </a:r>
            <a:r>
              <a:rPr lang="en-US" sz="952" dirty="0">
                <a:solidFill>
                  <a:prstClr val="black"/>
                </a:solidFill>
                <a:latin typeface="DINPro-Medium"/>
              </a:rPr>
              <a:t> controlled trial,” </a:t>
            </a:r>
            <a:r>
              <a:rPr lang="en-US" sz="952" i="1" dirty="0">
                <a:solidFill>
                  <a:prstClr val="black"/>
                </a:solidFill>
                <a:latin typeface="DINPro-Medium"/>
              </a:rPr>
              <a:t>Lancet Diabetes Endocrinol.</a:t>
            </a:r>
            <a:r>
              <a:rPr lang="en-US" sz="952" dirty="0">
                <a:solidFill>
                  <a:prstClr val="black"/>
                </a:solidFill>
                <a:latin typeface="DINPro-Medium"/>
              </a:rPr>
              <a:t>, vol. 8587, no. 17, pp. 1–13, 2017.</a:t>
            </a:r>
          </a:p>
          <a:p>
            <a:pPr defTabSz="829178">
              <a:defRPr/>
            </a:pPr>
            <a:r>
              <a:rPr lang="en-US" sz="952" dirty="0">
                <a:solidFill>
                  <a:prstClr val="black"/>
                </a:solidFill>
                <a:latin typeface="DINPro-Medium"/>
              </a:rPr>
              <a:t>5. Garg </a:t>
            </a:r>
            <a:r>
              <a:rPr lang="en-US" sz="952" i="1" dirty="0">
                <a:solidFill>
                  <a:prstClr val="black"/>
                </a:solidFill>
                <a:latin typeface="DINPro-Medium"/>
              </a:rPr>
              <a:t>et al.</a:t>
            </a:r>
            <a:r>
              <a:rPr lang="en-US" sz="952" dirty="0">
                <a:solidFill>
                  <a:prstClr val="black"/>
                </a:solidFill>
                <a:latin typeface="DINPro-Medium"/>
              </a:rPr>
              <a:t>, “Effects of </a:t>
            </a:r>
            <a:r>
              <a:rPr lang="en-US" sz="952" dirty="0" err="1">
                <a:solidFill>
                  <a:prstClr val="black"/>
                </a:solidFill>
                <a:latin typeface="DINPro-Medium"/>
              </a:rPr>
              <a:t>Sotagliflozin</a:t>
            </a:r>
            <a:r>
              <a:rPr lang="en-US" sz="952" dirty="0">
                <a:solidFill>
                  <a:prstClr val="black"/>
                </a:solidFill>
                <a:latin typeface="DINPro-Medium"/>
              </a:rPr>
              <a:t> Added to Insulin in Patients with Type 1 Diabetes,” </a:t>
            </a:r>
            <a:r>
              <a:rPr lang="en-US" sz="952" i="1" dirty="0">
                <a:solidFill>
                  <a:prstClr val="black"/>
                </a:solidFill>
                <a:latin typeface="DINPro-Medium"/>
              </a:rPr>
              <a:t>N. Engl. J. Med.</a:t>
            </a:r>
            <a:r>
              <a:rPr lang="en-US" sz="952" dirty="0">
                <a:solidFill>
                  <a:prstClr val="black"/>
                </a:solidFill>
                <a:latin typeface="DINPro-Medium"/>
              </a:rPr>
              <a:t>, p. NEJMoa1708337, 2017</a:t>
            </a:r>
          </a:p>
        </p:txBody>
      </p:sp>
      <p:sp>
        <p:nvSpPr>
          <p:cNvPr id="13" name="Rectangle 12">
            <a:extLst>
              <a:ext uri="{FF2B5EF4-FFF2-40B4-BE49-F238E27FC236}">
                <a16:creationId xmlns:a16="http://schemas.microsoft.com/office/drawing/2014/main" id="{31D3555D-8245-4661-A5AE-5E52D768F054}"/>
              </a:ext>
            </a:extLst>
          </p:cNvPr>
          <p:cNvSpPr/>
          <p:nvPr/>
        </p:nvSpPr>
        <p:spPr>
          <a:xfrm>
            <a:off x="8076809" y="3503430"/>
            <a:ext cx="2544286" cy="259751"/>
          </a:xfrm>
          <a:prstGeom prst="rect">
            <a:avLst/>
          </a:prstGeom>
        </p:spPr>
        <p:txBody>
          <a:bodyPr wrap="none">
            <a:spAutoFit/>
          </a:bodyPr>
          <a:lstStyle/>
          <a:p>
            <a:pPr defTabSz="829178">
              <a:defRPr/>
            </a:pPr>
            <a:r>
              <a:rPr lang="ru-RU" sz="1088" dirty="0">
                <a:solidFill>
                  <a:prstClr val="black"/>
                </a:solidFill>
                <a:latin typeface="DINPro-Medium"/>
                <a:sym typeface="Wingdings" panose="05000000000000000000" pitchFamily="2" charset="2"/>
              </a:rPr>
              <a:t> </a:t>
            </a:r>
            <a:r>
              <a:rPr lang="en-US" sz="1088" dirty="0">
                <a:solidFill>
                  <a:prstClr val="black"/>
                </a:solidFill>
                <a:latin typeface="DINPro-Medium"/>
              </a:rPr>
              <a:t>100 mg and 300 mg of </a:t>
            </a:r>
            <a:r>
              <a:rPr lang="en-US" sz="1088" dirty="0" err="1">
                <a:solidFill>
                  <a:prstClr val="black"/>
                </a:solidFill>
                <a:latin typeface="DINPro-Medium"/>
              </a:rPr>
              <a:t>canagliflozin</a:t>
            </a:r>
            <a:endParaRPr lang="en-US" sz="1088" dirty="0">
              <a:solidFill>
                <a:prstClr val="black"/>
              </a:solidFill>
              <a:latin typeface="DINPro-Medium"/>
            </a:endParaRPr>
          </a:p>
        </p:txBody>
      </p:sp>
      <p:grpSp>
        <p:nvGrpSpPr>
          <p:cNvPr id="53" name="Group 52">
            <a:extLst>
              <a:ext uri="{FF2B5EF4-FFF2-40B4-BE49-F238E27FC236}">
                <a16:creationId xmlns:a16="http://schemas.microsoft.com/office/drawing/2014/main" id="{00222E86-77B5-4C4F-A22E-7D1BD5B047C3}"/>
              </a:ext>
            </a:extLst>
          </p:cNvPr>
          <p:cNvGrpSpPr/>
          <p:nvPr/>
        </p:nvGrpSpPr>
        <p:grpSpPr>
          <a:xfrm>
            <a:off x="1673713" y="1023757"/>
            <a:ext cx="6153085" cy="5210529"/>
            <a:chOff x="79068" y="1159569"/>
            <a:chExt cx="6785485" cy="5746056"/>
          </a:xfrm>
        </p:grpSpPr>
        <p:sp>
          <p:nvSpPr>
            <p:cNvPr id="40" name="Oval 39">
              <a:extLst>
                <a:ext uri="{FF2B5EF4-FFF2-40B4-BE49-F238E27FC236}">
                  <a16:creationId xmlns:a16="http://schemas.microsoft.com/office/drawing/2014/main" id="{1CB29421-12A8-4C0B-8F99-5F6CFE78CE6F}"/>
                </a:ext>
              </a:extLst>
            </p:cNvPr>
            <p:cNvSpPr/>
            <p:nvPr/>
          </p:nvSpPr>
          <p:spPr>
            <a:xfrm>
              <a:off x="1733268" y="5678189"/>
              <a:ext cx="511296" cy="46699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endParaRPr lang="en-US" sz="725" dirty="0">
                <a:solidFill>
                  <a:prstClr val="white"/>
                </a:solidFill>
                <a:latin typeface="DINPro-Medium"/>
              </a:endParaRPr>
            </a:p>
          </p:txBody>
        </p:sp>
        <p:sp>
          <p:nvSpPr>
            <p:cNvPr id="39" name="Oval 38">
              <a:extLst>
                <a:ext uri="{FF2B5EF4-FFF2-40B4-BE49-F238E27FC236}">
                  <a16:creationId xmlns:a16="http://schemas.microsoft.com/office/drawing/2014/main" id="{66468754-2D18-4B99-BF9B-02D46F3030D8}"/>
                </a:ext>
              </a:extLst>
            </p:cNvPr>
            <p:cNvSpPr/>
            <p:nvPr/>
          </p:nvSpPr>
          <p:spPr>
            <a:xfrm>
              <a:off x="1723362" y="5081924"/>
              <a:ext cx="511296" cy="46699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endParaRPr lang="en-US" sz="725" dirty="0">
                <a:solidFill>
                  <a:prstClr val="white"/>
                </a:solidFill>
                <a:latin typeface="DINPro-Medium"/>
              </a:endParaRPr>
            </a:p>
          </p:txBody>
        </p:sp>
        <p:sp>
          <p:nvSpPr>
            <p:cNvPr id="7" name="Rectangle 6">
              <a:extLst>
                <a:ext uri="{FF2B5EF4-FFF2-40B4-BE49-F238E27FC236}">
                  <a16:creationId xmlns:a16="http://schemas.microsoft.com/office/drawing/2014/main" id="{CAEAD6AB-3A6F-49B5-B27F-9906EB03E3B0}"/>
                </a:ext>
              </a:extLst>
            </p:cNvPr>
            <p:cNvSpPr/>
            <p:nvPr/>
          </p:nvSpPr>
          <p:spPr>
            <a:xfrm>
              <a:off x="2480165" y="3243766"/>
              <a:ext cx="2301407" cy="378795"/>
            </a:xfrm>
            <a:prstGeom prst="rect">
              <a:avLst/>
            </a:prstGeom>
          </p:spPr>
          <p:txBody>
            <a:bodyPr wrap="none">
              <a:spAutoFit/>
            </a:bodyPr>
            <a:lstStyle/>
            <a:p>
              <a:pPr defTabSz="829178">
                <a:defRPr/>
              </a:pPr>
              <a:r>
                <a:rPr lang="en-US" sz="1632" dirty="0">
                  <a:solidFill>
                    <a:srgbClr val="2F528F"/>
                  </a:solidFill>
                  <a:latin typeface="DINPro-Medium"/>
                </a:rPr>
                <a:t>FDA warning labels</a:t>
              </a:r>
              <a:r>
                <a:rPr lang="ru-RU" sz="1632" baseline="30000" dirty="0">
                  <a:solidFill>
                    <a:srgbClr val="2F528F"/>
                  </a:solidFill>
                  <a:latin typeface="DINPro-Medium"/>
                </a:rPr>
                <a:t>2</a:t>
              </a:r>
              <a:endParaRPr lang="en-US" sz="1632" baseline="30000" dirty="0">
                <a:solidFill>
                  <a:srgbClr val="2F528F"/>
                </a:solidFill>
                <a:latin typeface="DINPro-Medium"/>
              </a:endParaRPr>
            </a:p>
          </p:txBody>
        </p:sp>
        <p:sp>
          <p:nvSpPr>
            <p:cNvPr id="8" name="Rectangle 7">
              <a:extLst>
                <a:ext uri="{FF2B5EF4-FFF2-40B4-BE49-F238E27FC236}">
                  <a16:creationId xmlns:a16="http://schemas.microsoft.com/office/drawing/2014/main" id="{51E6A89F-6458-4BC3-AC12-0DA8AAA74446}"/>
                </a:ext>
              </a:extLst>
            </p:cNvPr>
            <p:cNvSpPr/>
            <p:nvPr/>
          </p:nvSpPr>
          <p:spPr>
            <a:xfrm>
              <a:off x="2393721" y="1543094"/>
              <a:ext cx="2858814" cy="378795"/>
            </a:xfrm>
            <a:prstGeom prst="rect">
              <a:avLst/>
            </a:prstGeom>
          </p:spPr>
          <p:txBody>
            <a:bodyPr wrap="none">
              <a:spAutoFit/>
            </a:bodyPr>
            <a:lstStyle/>
            <a:p>
              <a:pPr defTabSz="829178">
                <a:defRPr/>
              </a:pPr>
              <a:r>
                <a:rPr lang="ru-RU" sz="1632" dirty="0">
                  <a:solidFill>
                    <a:srgbClr val="2F528F"/>
                  </a:solidFill>
                  <a:latin typeface="DINPro-Medium"/>
                </a:rPr>
                <a:t>Использование </a:t>
              </a:r>
              <a:r>
                <a:rPr lang="en-US" sz="1632" dirty="0">
                  <a:solidFill>
                    <a:srgbClr val="2F528F"/>
                  </a:solidFill>
                  <a:latin typeface="DINPro-Medium"/>
                </a:rPr>
                <a:t>off-label</a:t>
              </a:r>
              <a:r>
                <a:rPr lang="ru-RU" sz="1632" dirty="0">
                  <a:solidFill>
                    <a:srgbClr val="2F528F"/>
                  </a:solidFill>
                  <a:latin typeface="DINPro-Medium"/>
                </a:rPr>
                <a:t> </a:t>
              </a:r>
              <a:endParaRPr lang="en-US" sz="1632" dirty="0">
                <a:solidFill>
                  <a:srgbClr val="2F528F"/>
                </a:solidFill>
                <a:latin typeface="DINPro-Medium"/>
              </a:endParaRPr>
            </a:p>
          </p:txBody>
        </p:sp>
        <p:sp>
          <p:nvSpPr>
            <p:cNvPr id="9" name="Rectangle 8">
              <a:extLst>
                <a:ext uri="{FF2B5EF4-FFF2-40B4-BE49-F238E27FC236}">
                  <a16:creationId xmlns:a16="http://schemas.microsoft.com/office/drawing/2014/main" id="{5D79058F-0182-4270-B721-FF1490F8A3A1}"/>
                </a:ext>
              </a:extLst>
            </p:cNvPr>
            <p:cNvSpPr/>
            <p:nvPr/>
          </p:nvSpPr>
          <p:spPr>
            <a:xfrm>
              <a:off x="2449685" y="2677331"/>
              <a:ext cx="3212366" cy="378795"/>
            </a:xfrm>
            <a:prstGeom prst="rect">
              <a:avLst/>
            </a:prstGeom>
          </p:spPr>
          <p:txBody>
            <a:bodyPr wrap="none">
              <a:spAutoFit/>
            </a:bodyPr>
            <a:lstStyle/>
            <a:p>
              <a:pPr defTabSz="829178">
                <a:defRPr/>
              </a:pPr>
              <a:r>
                <a:rPr lang="ru-RU" sz="1632" dirty="0">
                  <a:solidFill>
                    <a:srgbClr val="2F528F"/>
                  </a:solidFill>
                  <a:latin typeface="DINPro-Medium"/>
                </a:rPr>
                <a:t>Публикация о кетоацидозе</a:t>
              </a:r>
              <a:r>
                <a:rPr lang="ru-RU" sz="1632" baseline="30000" dirty="0">
                  <a:solidFill>
                    <a:srgbClr val="2F528F"/>
                  </a:solidFill>
                  <a:latin typeface="DINPro-Medium"/>
                </a:rPr>
                <a:t>1</a:t>
              </a:r>
              <a:r>
                <a:rPr lang="ru-RU" sz="1632" dirty="0">
                  <a:solidFill>
                    <a:srgbClr val="2F528F"/>
                  </a:solidFill>
                  <a:latin typeface="DINPro-Medium"/>
                </a:rPr>
                <a:t> </a:t>
              </a:r>
              <a:endParaRPr lang="en-US" sz="1632" dirty="0">
                <a:solidFill>
                  <a:srgbClr val="2F528F"/>
                </a:solidFill>
                <a:latin typeface="DINPro-Medium"/>
              </a:endParaRPr>
            </a:p>
          </p:txBody>
        </p:sp>
        <p:sp>
          <p:nvSpPr>
            <p:cNvPr id="11" name="Rectangle 10">
              <a:extLst>
                <a:ext uri="{FF2B5EF4-FFF2-40B4-BE49-F238E27FC236}">
                  <a16:creationId xmlns:a16="http://schemas.microsoft.com/office/drawing/2014/main" id="{170FB826-17CB-4D6F-AECD-8D8876A8A163}"/>
                </a:ext>
              </a:extLst>
            </p:cNvPr>
            <p:cNvSpPr/>
            <p:nvPr/>
          </p:nvSpPr>
          <p:spPr>
            <a:xfrm>
              <a:off x="2480165" y="3847931"/>
              <a:ext cx="4384388" cy="378795"/>
            </a:xfrm>
            <a:prstGeom prst="rect">
              <a:avLst/>
            </a:prstGeom>
          </p:spPr>
          <p:txBody>
            <a:bodyPr wrap="none">
              <a:spAutoFit/>
            </a:bodyPr>
            <a:lstStyle/>
            <a:p>
              <a:pPr defTabSz="829178">
                <a:defRPr/>
              </a:pPr>
              <a:r>
                <a:rPr lang="ru-RU" sz="1632" dirty="0">
                  <a:solidFill>
                    <a:srgbClr val="2F528F"/>
                  </a:solidFill>
                  <a:latin typeface="DINPro-Medium"/>
                </a:rPr>
                <a:t>ДКА в исследовании  </a:t>
              </a:r>
              <a:r>
                <a:rPr lang="en-US" sz="1632" dirty="0">
                  <a:solidFill>
                    <a:srgbClr val="2F528F"/>
                  </a:solidFill>
                  <a:latin typeface="DINPro-Medium"/>
                </a:rPr>
                <a:t>C</a:t>
              </a:r>
              <a:r>
                <a:rPr lang="ru-RU" sz="1632" dirty="0">
                  <a:solidFill>
                    <a:srgbClr val="2F528F"/>
                  </a:solidFill>
                  <a:latin typeface="DINPro-Medium"/>
                </a:rPr>
                <a:t>Д</a:t>
              </a:r>
              <a:r>
                <a:rPr lang="en-US" sz="1632" dirty="0">
                  <a:solidFill>
                    <a:srgbClr val="2F528F"/>
                  </a:solidFill>
                  <a:latin typeface="DINPro-Medium"/>
                </a:rPr>
                <a:t>1 4.3% </a:t>
              </a:r>
              <a:r>
                <a:rPr lang="ru-RU" sz="1632" dirty="0">
                  <a:solidFill>
                    <a:srgbClr val="2F528F"/>
                  </a:solidFill>
                  <a:latin typeface="DINPro-Medium"/>
                </a:rPr>
                <a:t>и</a:t>
              </a:r>
              <a:r>
                <a:rPr lang="en-US" sz="1632" dirty="0">
                  <a:solidFill>
                    <a:srgbClr val="2F528F"/>
                  </a:solidFill>
                  <a:latin typeface="DINPro-Medium"/>
                </a:rPr>
                <a:t> 6.0%</a:t>
              </a:r>
              <a:r>
                <a:rPr lang="ru-RU" sz="1632" baseline="30000" dirty="0">
                  <a:solidFill>
                    <a:srgbClr val="2F528F"/>
                  </a:solidFill>
                  <a:latin typeface="DINPro-Medium"/>
                </a:rPr>
                <a:t>3</a:t>
              </a:r>
              <a:r>
                <a:rPr lang="en-US" sz="1632" dirty="0">
                  <a:solidFill>
                    <a:srgbClr val="2F528F"/>
                  </a:solidFill>
                  <a:latin typeface="DINPro-Medium"/>
                </a:rPr>
                <a:t> </a:t>
              </a:r>
            </a:p>
          </p:txBody>
        </p:sp>
        <p:cxnSp>
          <p:nvCxnSpPr>
            <p:cNvPr id="14" name="Straight Connector 13">
              <a:extLst>
                <a:ext uri="{FF2B5EF4-FFF2-40B4-BE49-F238E27FC236}">
                  <a16:creationId xmlns:a16="http://schemas.microsoft.com/office/drawing/2014/main" id="{6D724A17-9DBD-4CFB-84D1-1B41100B2F13}"/>
                </a:ext>
              </a:extLst>
            </p:cNvPr>
            <p:cNvCxnSpPr>
              <a:cxnSpLocks/>
              <a:endCxn id="20" idx="6"/>
            </p:cNvCxnSpPr>
            <p:nvPr/>
          </p:nvCxnSpPr>
          <p:spPr>
            <a:xfrm flipH="1">
              <a:off x="1263600" y="1727760"/>
              <a:ext cx="120700" cy="0"/>
            </a:xfrm>
            <a:prstGeom prst="line">
              <a:avLst/>
            </a:prstGeom>
            <a:ln w="38100"/>
          </p:spPr>
          <p:style>
            <a:lnRef idx="2">
              <a:schemeClr val="accent5">
                <a:shade val="50000"/>
              </a:schemeClr>
            </a:lnRef>
            <a:fillRef idx="1">
              <a:schemeClr val="accent5"/>
            </a:fillRef>
            <a:effectRef idx="0">
              <a:schemeClr val="accent5"/>
            </a:effectRef>
            <a:fontRef idx="minor">
              <a:schemeClr val="lt1"/>
            </a:fontRef>
          </p:style>
        </p:cxnSp>
        <p:cxnSp>
          <p:nvCxnSpPr>
            <p:cNvPr id="15" name="Straight Connector 14">
              <a:extLst>
                <a:ext uri="{FF2B5EF4-FFF2-40B4-BE49-F238E27FC236}">
                  <a16:creationId xmlns:a16="http://schemas.microsoft.com/office/drawing/2014/main" id="{AE65BA95-E581-4E2F-A797-FDE6A9EDAF2E}"/>
                </a:ext>
              </a:extLst>
            </p:cNvPr>
            <p:cNvCxnSpPr>
              <a:cxnSpLocks/>
            </p:cNvCxnSpPr>
            <p:nvPr/>
          </p:nvCxnSpPr>
          <p:spPr>
            <a:xfrm>
              <a:off x="1628163" y="2790825"/>
              <a:ext cx="0" cy="1600200"/>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sp>
          <p:nvSpPr>
            <p:cNvPr id="16" name="Oval 15">
              <a:extLst>
                <a:ext uri="{FF2B5EF4-FFF2-40B4-BE49-F238E27FC236}">
                  <a16:creationId xmlns:a16="http://schemas.microsoft.com/office/drawing/2014/main" id="{7A216C7C-3436-4917-929A-19496EB30850}"/>
                </a:ext>
              </a:extLst>
            </p:cNvPr>
            <p:cNvSpPr/>
            <p:nvPr/>
          </p:nvSpPr>
          <p:spPr>
            <a:xfrm>
              <a:off x="1697409" y="2567324"/>
              <a:ext cx="511296" cy="46699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endParaRPr lang="en-US" sz="725" dirty="0">
                <a:solidFill>
                  <a:prstClr val="white"/>
                </a:solidFill>
                <a:latin typeface="DINPro-Medium"/>
              </a:endParaRPr>
            </a:p>
          </p:txBody>
        </p:sp>
        <p:sp>
          <p:nvSpPr>
            <p:cNvPr id="17" name="Oval 16">
              <a:extLst>
                <a:ext uri="{FF2B5EF4-FFF2-40B4-BE49-F238E27FC236}">
                  <a16:creationId xmlns:a16="http://schemas.microsoft.com/office/drawing/2014/main" id="{0B8AE29F-C20D-4582-84EC-50D8708E510A}"/>
                </a:ext>
              </a:extLst>
            </p:cNvPr>
            <p:cNvSpPr/>
            <p:nvPr/>
          </p:nvSpPr>
          <p:spPr>
            <a:xfrm>
              <a:off x="1697409" y="3144828"/>
              <a:ext cx="511296" cy="46699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endParaRPr lang="en-US" sz="725" dirty="0">
                <a:solidFill>
                  <a:prstClr val="white"/>
                </a:solidFill>
                <a:latin typeface="DINPro-Medium"/>
              </a:endParaRPr>
            </a:p>
          </p:txBody>
        </p:sp>
        <p:cxnSp>
          <p:nvCxnSpPr>
            <p:cNvPr id="18" name="Straight Connector 17">
              <a:extLst>
                <a:ext uri="{FF2B5EF4-FFF2-40B4-BE49-F238E27FC236}">
                  <a16:creationId xmlns:a16="http://schemas.microsoft.com/office/drawing/2014/main" id="{E74B3BB8-CBF6-4FD6-BAE6-B86000C617D9}"/>
                </a:ext>
              </a:extLst>
            </p:cNvPr>
            <p:cNvCxnSpPr>
              <a:cxnSpLocks/>
              <a:endCxn id="16" idx="2"/>
            </p:cNvCxnSpPr>
            <p:nvPr/>
          </p:nvCxnSpPr>
          <p:spPr>
            <a:xfrm>
              <a:off x="1612900" y="2800823"/>
              <a:ext cx="84509" cy="0"/>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cxnSp>
          <p:nvCxnSpPr>
            <p:cNvPr id="19" name="Straight Arrow Connector 18">
              <a:extLst>
                <a:ext uri="{FF2B5EF4-FFF2-40B4-BE49-F238E27FC236}">
                  <a16:creationId xmlns:a16="http://schemas.microsoft.com/office/drawing/2014/main" id="{D627EF7D-4AE3-4346-B133-E7C12E3496E8}"/>
                </a:ext>
              </a:extLst>
            </p:cNvPr>
            <p:cNvCxnSpPr>
              <a:cxnSpLocks/>
            </p:cNvCxnSpPr>
            <p:nvPr/>
          </p:nvCxnSpPr>
          <p:spPr>
            <a:xfrm>
              <a:off x="1384300" y="1229604"/>
              <a:ext cx="0" cy="5633412"/>
            </a:xfrm>
            <a:prstGeom prst="straightConnector1">
              <a:avLst/>
            </a:prstGeom>
            <a:ln w="38100">
              <a:tailEnd type="oval"/>
            </a:ln>
          </p:spPr>
          <p:style>
            <a:lnRef idx="2">
              <a:schemeClr val="accent5">
                <a:shade val="50000"/>
              </a:schemeClr>
            </a:lnRef>
            <a:fillRef idx="1">
              <a:schemeClr val="accent5"/>
            </a:fillRef>
            <a:effectRef idx="0">
              <a:schemeClr val="accent5"/>
            </a:effectRef>
            <a:fontRef idx="minor">
              <a:schemeClr val="lt1"/>
            </a:fontRef>
          </p:style>
        </p:cxnSp>
        <p:sp>
          <p:nvSpPr>
            <p:cNvPr id="20" name="Oval 19">
              <a:extLst>
                <a:ext uri="{FF2B5EF4-FFF2-40B4-BE49-F238E27FC236}">
                  <a16:creationId xmlns:a16="http://schemas.microsoft.com/office/drawing/2014/main" id="{9FBA5509-7F55-4E38-A7DF-4FF3F677319C}"/>
                </a:ext>
              </a:extLst>
            </p:cNvPr>
            <p:cNvSpPr/>
            <p:nvPr/>
          </p:nvSpPr>
          <p:spPr>
            <a:xfrm>
              <a:off x="79068" y="1159569"/>
              <a:ext cx="1184532" cy="1136381"/>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r>
                <a:rPr lang="en-US" sz="1270" dirty="0">
                  <a:solidFill>
                    <a:prstClr val="white"/>
                  </a:solidFill>
                  <a:latin typeface="DINPro-Medium"/>
                </a:rPr>
                <a:t>2013</a:t>
              </a:r>
            </a:p>
            <a:p>
              <a:pPr algn="ctr" defTabSz="829178">
                <a:defRPr/>
              </a:pPr>
              <a:r>
                <a:rPr lang="en-US" sz="1270" dirty="0">
                  <a:solidFill>
                    <a:prstClr val="white"/>
                  </a:solidFill>
                  <a:latin typeface="DINPro-Medium"/>
                </a:rPr>
                <a:t>-</a:t>
              </a:r>
            </a:p>
            <a:p>
              <a:pPr algn="ctr" defTabSz="829178">
                <a:defRPr/>
              </a:pPr>
              <a:r>
                <a:rPr lang="en-US" sz="1270" dirty="0">
                  <a:solidFill>
                    <a:prstClr val="white"/>
                  </a:solidFill>
                  <a:latin typeface="DINPro-Medium"/>
                </a:rPr>
                <a:t>2014</a:t>
              </a:r>
            </a:p>
          </p:txBody>
        </p:sp>
        <p:cxnSp>
          <p:nvCxnSpPr>
            <p:cNvPr id="23" name="Straight Connector 22">
              <a:extLst>
                <a:ext uri="{FF2B5EF4-FFF2-40B4-BE49-F238E27FC236}">
                  <a16:creationId xmlns:a16="http://schemas.microsoft.com/office/drawing/2014/main" id="{7303E7D9-838C-47BD-8915-256082FAE410}"/>
                </a:ext>
              </a:extLst>
            </p:cNvPr>
            <p:cNvCxnSpPr>
              <a:cxnSpLocks/>
            </p:cNvCxnSpPr>
            <p:nvPr/>
          </p:nvCxnSpPr>
          <p:spPr>
            <a:xfrm flipV="1">
              <a:off x="1628163" y="3397088"/>
              <a:ext cx="69246" cy="3337"/>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sp>
          <p:nvSpPr>
            <p:cNvPr id="25" name="Oval 24">
              <a:extLst>
                <a:ext uri="{FF2B5EF4-FFF2-40B4-BE49-F238E27FC236}">
                  <a16:creationId xmlns:a16="http://schemas.microsoft.com/office/drawing/2014/main" id="{7AC63DCF-6C3E-49F3-8BC5-6C3539AAEC73}"/>
                </a:ext>
              </a:extLst>
            </p:cNvPr>
            <p:cNvSpPr/>
            <p:nvPr/>
          </p:nvSpPr>
          <p:spPr>
            <a:xfrm>
              <a:off x="1590063" y="4314825"/>
              <a:ext cx="76200" cy="76200"/>
            </a:xfrm>
            <a:prstGeom prst="ellipse">
              <a:avLst/>
            </a:prstGeom>
            <a:ln w="19050">
              <a:solidFill>
                <a:srgbClr val="2F528F"/>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829178">
                <a:defRPr/>
              </a:pPr>
              <a:endParaRPr lang="en-US" sz="1632">
                <a:solidFill>
                  <a:prstClr val="black"/>
                </a:solidFill>
                <a:latin typeface="DINPro-Medium"/>
              </a:endParaRPr>
            </a:p>
          </p:txBody>
        </p:sp>
        <p:sp>
          <p:nvSpPr>
            <p:cNvPr id="26" name="TextBox 25">
              <a:extLst>
                <a:ext uri="{FF2B5EF4-FFF2-40B4-BE49-F238E27FC236}">
                  <a16:creationId xmlns:a16="http://schemas.microsoft.com/office/drawing/2014/main" id="{EE30421C-082A-460C-8A9E-DAE7410C91DD}"/>
                </a:ext>
              </a:extLst>
            </p:cNvPr>
            <p:cNvSpPr txBox="1"/>
            <p:nvPr/>
          </p:nvSpPr>
          <p:spPr>
            <a:xfrm>
              <a:off x="1731971" y="2656428"/>
              <a:ext cx="477648" cy="286448"/>
            </a:xfrm>
            <a:prstGeom prst="rect">
              <a:avLst/>
            </a:prstGeom>
            <a:noFill/>
          </p:spPr>
          <p:txBody>
            <a:bodyPr wrap="none" rtlCol="0">
              <a:spAutoFit/>
            </a:bodyPr>
            <a:lstStyle/>
            <a:p>
              <a:pPr defTabSz="829178">
                <a:defRPr/>
              </a:pPr>
              <a:r>
                <a:rPr lang="ru-RU" sz="1088" dirty="0" err="1">
                  <a:solidFill>
                    <a:prstClr val="white"/>
                  </a:solidFill>
                  <a:latin typeface="DINPro-Medium"/>
                </a:rPr>
                <a:t>фев</a:t>
              </a:r>
              <a:endParaRPr lang="en-US" sz="1814" dirty="0">
                <a:solidFill>
                  <a:prstClr val="white"/>
                </a:solidFill>
                <a:latin typeface="DINPro-Medium"/>
              </a:endParaRPr>
            </a:p>
          </p:txBody>
        </p:sp>
        <p:sp>
          <p:nvSpPr>
            <p:cNvPr id="27" name="TextBox 26">
              <a:extLst>
                <a:ext uri="{FF2B5EF4-FFF2-40B4-BE49-F238E27FC236}">
                  <a16:creationId xmlns:a16="http://schemas.microsoft.com/office/drawing/2014/main" id="{A87B8B31-D7CF-4FFC-99D3-E95DA03EB182}"/>
                </a:ext>
              </a:extLst>
            </p:cNvPr>
            <p:cNvSpPr txBox="1"/>
            <p:nvPr/>
          </p:nvSpPr>
          <p:spPr>
            <a:xfrm>
              <a:off x="1722866" y="3239827"/>
              <a:ext cx="477648" cy="286448"/>
            </a:xfrm>
            <a:prstGeom prst="rect">
              <a:avLst/>
            </a:prstGeom>
            <a:noFill/>
          </p:spPr>
          <p:txBody>
            <a:bodyPr wrap="none" rtlCol="0">
              <a:spAutoFit/>
            </a:bodyPr>
            <a:lstStyle/>
            <a:p>
              <a:pPr defTabSz="829178">
                <a:defRPr/>
              </a:pPr>
              <a:r>
                <a:rPr lang="ru-RU" sz="1088" dirty="0">
                  <a:solidFill>
                    <a:prstClr val="white"/>
                  </a:solidFill>
                  <a:latin typeface="DINPro-Medium"/>
                </a:rPr>
                <a:t>май</a:t>
              </a:r>
              <a:endParaRPr lang="en-US" sz="1814" dirty="0">
                <a:solidFill>
                  <a:prstClr val="white"/>
                </a:solidFill>
                <a:latin typeface="DINPro-Medium"/>
              </a:endParaRPr>
            </a:p>
          </p:txBody>
        </p:sp>
        <p:sp>
          <p:nvSpPr>
            <p:cNvPr id="28" name="Oval 27">
              <a:extLst>
                <a:ext uri="{FF2B5EF4-FFF2-40B4-BE49-F238E27FC236}">
                  <a16:creationId xmlns:a16="http://schemas.microsoft.com/office/drawing/2014/main" id="{762D2856-018C-43CD-9086-3EC61709A3F3}"/>
                </a:ext>
              </a:extLst>
            </p:cNvPr>
            <p:cNvSpPr/>
            <p:nvPr/>
          </p:nvSpPr>
          <p:spPr>
            <a:xfrm>
              <a:off x="1690100" y="3766399"/>
              <a:ext cx="511296" cy="46699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endParaRPr lang="en-US" sz="725" dirty="0">
                <a:solidFill>
                  <a:prstClr val="white"/>
                </a:solidFill>
                <a:latin typeface="DINPro-Medium"/>
              </a:endParaRPr>
            </a:p>
          </p:txBody>
        </p:sp>
        <p:sp>
          <p:nvSpPr>
            <p:cNvPr id="29" name="TextBox 28">
              <a:extLst>
                <a:ext uri="{FF2B5EF4-FFF2-40B4-BE49-F238E27FC236}">
                  <a16:creationId xmlns:a16="http://schemas.microsoft.com/office/drawing/2014/main" id="{10642098-0B79-440F-9057-1D69154D2258}"/>
                </a:ext>
              </a:extLst>
            </p:cNvPr>
            <p:cNvSpPr txBox="1"/>
            <p:nvPr/>
          </p:nvSpPr>
          <p:spPr>
            <a:xfrm>
              <a:off x="1734087" y="3839300"/>
              <a:ext cx="452900" cy="286448"/>
            </a:xfrm>
            <a:prstGeom prst="rect">
              <a:avLst/>
            </a:prstGeom>
            <a:noFill/>
          </p:spPr>
          <p:txBody>
            <a:bodyPr wrap="none" rtlCol="0">
              <a:spAutoFit/>
            </a:bodyPr>
            <a:lstStyle/>
            <a:p>
              <a:pPr defTabSz="829178">
                <a:defRPr/>
              </a:pPr>
              <a:r>
                <a:rPr lang="ru-RU" sz="1088" dirty="0">
                  <a:solidFill>
                    <a:prstClr val="white"/>
                  </a:solidFill>
                  <a:latin typeface="DINPro-Medium"/>
                </a:rPr>
                <a:t>дек</a:t>
              </a:r>
              <a:endParaRPr lang="en-US" sz="1814" dirty="0">
                <a:solidFill>
                  <a:prstClr val="white"/>
                </a:solidFill>
                <a:latin typeface="DINPro-Medium"/>
              </a:endParaRPr>
            </a:p>
          </p:txBody>
        </p:sp>
        <p:cxnSp>
          <p:nvCxnSpPr>
            <p:cNvPr id="30" name="Straight Connector 29">
              <a:extLst>
                <a:ext uri="{FF2B5EF4-FFF2-40B4-BE49-F238E27FC236}">
                  <a16:creationId xmlns:a16="http://schemas.microsoft.com/office/drawing/2014/main" id="{4AC8CB69-5EBD-4673-B7DA-AC7ADA39058C}"/>
                </a:ext>
              </a:extLst>
            </p:cNvPr>
            <p:cNvCxnSpPr>
              <a:cxnSpLocks/>
            </p:cNvCxnSpPr>
            <p:nvPr/>
          </p:nvCxnSpPr>
          <p:spPr>
            <a:xfrm flipV="1">
              <a:off x="1636967" y="4006688"/>
              <a:ext cx="69246" cy="3337"/>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sp>
          <p:nvSpPr>
            <p:cNvPr id="32" name="Rectangle 31">
              <a:extLst>
                <a:ext uri="{FF2B5EF4-FFF2-40B4-BE49-F238E27FC236}">
                  <a16:creationId xmlns:a16="http://schemas.microsoft.com/office/drawing/2014/main" id="{7ECDA7B6-645C-4941-9F71-F61206F76340}"/>
                </a:ext>
              </a:extLst>
            </p:cNvPr>
            <p:cNvSpPr/>
            <p:nvPr/>
          </p:nvSpPr>
          <p:spPr>
            <a:xfrm>
              <a:off x="2503230" y="5146145"/>
              <a:ext cx="1871087" cy="348036"/>
            </a:xfrm>
            <a:prstGeom prst="rect">
              <a:avLst/>
            </a:prstGeom>
          </p:spPr>
          <p:txBody>
            <a:bodyPr wrap="square">
              <a:spAutoFit/>
            </a:bodyPr>
            <a:lstStyle/>
            <a:p>
              <a:pPr defTabSz="829178">
                <a:defRPr/>
              </a:pPr>
              <a:r>
                <a:rPr lang="en-US" sz="1451" dirty="0">
                  <a:solidFill>
                    <a:srgbClr val="2F528F"/>
                  </a:solidFill>
                  <a:latin typeface="DINPro-Medium"/>
                </a:rPr>
                <a:t>DEPICT-1 </a:t>
              </a:r>
              <a:r>
                <a:rPr lang="ru-RU" sz="1451" baseline="30000" dirty="0">
                  <a:solidFill>
                    <a:srgbClr val="2F528F"/>
                  </a:solidFill>
                  <a:latin typeface="DINPro-Medium"/>
                </a:rPr>
                <a:t>4</a:t>
              </a:r>
              <a:endParaRPr lang="en-US" sz="1451" dirty="0">
                <a:solidFill>
                  <a:srgbClr val="2F528F"/>
                </a:solidFill>
                <a:latin typeface="DINPro-Medium"/>
              </a:endParaRPr>
            </a:p>
          </p:txBody>
        </p:sp>
        <p:cxnSp>
          <p:nvCxnSpPr>
            <p:cNvPr id="34" name="Straight Connector 33">
              <a:extLst>
                <a:ext uri="{FF2B5EF4-FFF2-40B4-BE49-F238E27FC236}">
                  <a16:creationId xmlns:a16="http://schemas.microsoft.com/office/drawing/2014/main" id="{AC198C01-9F3A-4462-9538-7CC6A2588055}"/>
                </a:ext>
              </a:extLst>
            </p:cNvPr>
            <p:cNvCxnSpPr>
              <a:cxnSpLocks/>
            </p:cNvCxnSpPr>
            <p:nvPr/>
          </p:nvCxnSpPr>
          <p:spPr>
            <a:xfrm>
              <a:off x="1654917" y="5305425"/>
              <a:ext cx="0" cy="1600200"/>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cxnSp>
          <p:nvCxnSpPr>
            <p:cNvPr id="35" name="Straight Connector 34">
              <a:extLst>
                <a:ext uri="{FF2B5EF4-FFF2-40B4-BE49-F238E27FC236}">
                  <a16:creationId xmlns:a16="http://schemas.microsoft.com/office/drawing/2014/main" id="{112CA4A9-20D8-41D7-BB70-7284827404E2}"/>
                </a:ext>
              </a:extLst>
            </p:cNvPr>
            <p:cNvCxnSpPr>
              <a:cxnSpLocks/>
            </p:cNvCxnSpPr>
            <p:nvPr/>
          </p:nvCxnSpPr>
          <p:spPr>
            <a:xfrm>
              <a:off x="1411054" y="5315423"/>
              <a:ext cx="313109" cy="0"/>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cxnSp>
          <p:nvCxnSpPr>
            <p:cNvPr id="36" name="Straight Connector 35">
              <a:extLst>
                <a:ext uri="{FF2B5EF4-FFF2-40B4-BE49-F238E27FC236}">
                  <a16:creationId xmlns:a16="http://schemas.microsoft.com/office/drawing/2014/main" id="{E3042708-8F7A-4BC9-8796-DC700AF2A5AA}"/>
                </a:ext>
              </a:extLst>
            </p:cNvPr>
            <p:cNvCxnSpPr>
              <a:cxnSpLocks/>
            </p:cNvCxnSpPr>
            <p:nvPr/>
          </p:nvCxnSpPr>
          <p:spPr>
            <a:xfrm flipV="1">
              <a:off x="1654917" y="5911688"/>
              <a:ext cx="69246" cy="3337"/>
            </a:xfrm>
            <a:prstGeom prst="line">
              <a:avLst/>
            </a:prstGeom>
            <a:ln w="19050"/>
          </p:spPr>
          <p:style>
            <a:lnRef idx="2">
              <a:schemeClr val="accent5">
                <a:shade val="50000"/>
              </a:schemeClr>
            </a:lnRef>
            <a:fillRef idx="1">
              <a:schemeClr val="accent5"/>
            </a:fillRef>
            <a:effectRef idx="0">
              <a:schemeClr val="accent5"/>
            </a:effectRef>
            <a:fontRef idx="minor">
              <a:schemeClr val="lt1"/>
            </a:fontRef>
          </p:style>
        </p:cxnSp>
        <p:sp>
          <p:nvSpPr>
            <p:cNvPr id="37" name="TextBox 36">
              <a:extLst>
                <a:ext uri="{FF2B5EF4-FFF2-40B4-BE49-F238E27FC236}">
                  <a16:creationId xmlns:a16="http://schemas.microsoft.com/office/drawing/2014/main" id="{2CBF167E-6599-4640-9FD1-7EB48745916A}"/>
                </a:ext>
              </a:extLst>
            </p:cNvPr>
            <p:cNvSpPr txBox="1"/>
            <p:nvPr/>
          </p:nvSpPr>
          <p:spPr>
            <a:xfrm>
              <a:off x="1706213" y="5176923"/>
              <a:ext cx="583713" cy="286448"/>
            </a:xfrm>
            <a:prstGeom prst="rect">
              <a:avLst/>
            </a:prstGeom>
            <a:noFill/>
          </p:spPr>
          <p:txBody>
            <a:bodyPr wrap="none" rtlCol="0">
              <a:spAutoFit/>
            </a:bodyPr>
            <a:lstStyle/>
            <a:p>
              <a:pPr defTabSz="829178">
                <a:defRPr/>
              </a:pPr>
              <a:r>
                <a:rPr lang="en-US" sz="1088" dirty="0">
                  <a:solidFill>
                    <a:prstClr val="white"/>
                  </a:solidFill>
                  <a:latin typeface="DINPro-Medium"/>
                </a:rPr>
                <a:t>EASD</a:t>
              </a:r>
              <a:endParaRPr lang="en-US" sz="1814" dirty="0">
                <a:solidFill>
                  <a:prstClr val="white"/>
                </a:solidFill>
                <a:latin typeface="DINPro-Medium"/>
              </a:endParaRPr>
            </a:p>
          </p:txBody>
        </p:sp>
        <p:sp>
          <p:nvSpPr>
            <p:cNvPr id="41" name="TextBox 40">
              <a:extLst>
                <a:ext uri="{FF2B5EF4-FFF2-40B4-BE49-F238E27FC236}">
                  <a16:creationId xmlns:a16="http://schemas.microsoft.com/office/drawing/2014/main" id="{B466EF48-F1E8-4DA5-B7C6-B7CBB9675AB3}"/>
                </a:ext>
              </a:extLst>
            </p:cNvPr>
            <p:cNvSpPr txBox="1"/>
            <p:nvPr/>
          </p:nvSpPr>
          <p:spPr>
            <a:xfrm>
              <a:off x="1715796" y="5773189"/>
              <a:ext cx="583713" cy="286448"/>
            </a:xfrm>
            <a:prstGeom prst="rect">
              <a:avLst/>
            </a:prstGeom>
            <a:noFill/>
          </p:spPr>
          <p:txBody>
            <a:bodyPr wrap="none" rtlCol="0">
              <a:spAutoFit/>
            </a:bodyPr>
            <a:lstStyle/>
            <a:p>
              <a:pPr defTabSz="829178">
                <a:defRPr/>
              </a:pPr>
              <a:r>
                <a:rPr lang="en-US" sz="1088" dirty="0">
                  <a:solidFill>
                    <a:prstClr val="white"/>
                  </a:solidFill>
                  <a:latin typeface="DINPro-Medium"/>
                </a:rPr>
                <a:t>EASD</a:t>
              </a:r>
              <a:endParaRPr lang="en-US" sz="1814" dirty="0">
                <a:solidFill>
                  <a:prstClr val="white"/>
                </a:solidFill>
                <a:latin typeface="DINPro-Medium"/>
              </a:endParaRPr>
            </a:p>
          </p:txBody>
        </p:sp>
        <p:sp>
          <p:nvSpPr>
            <p:cNvPr id="42" name="Oval 41">
              <a:extLst>
                <a:ext uri="{FF2B5EF4-FFF2-40B4-BE49-F238E27FC236}">
                  <a16:creationId xmlns:a16="http://schemas.microsoft.com/office/drawing/2014/main" id="{A56FA941-D4FC-4D58-9AA1-7CFEE92F4162}"/>
                </a:ext>
              </a:extLst>
            </p:cNvPr>
            <p:cNvSpPr/>
            <p:nvPr/>
          </p:nvSpPr>
          <p:spPr>
            <a:xfrm>
              <a:off x="1612900" y="6829425"/>
              <a:ext cx="76200" cy="76200"/>
            </a:xfrm>
            <a:prstGeom prst="ellipse">
              <a:avLst/>
            </a:prstGeom>
            <a:ln w="19050">
              <a:solidFill>
                <a:srgbClr val="2F528F"/>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829178">
                <a:defRPr/>
              </a:pPr>
              <a:endParaRPr lang="en-US" sz="1632">
                <a:solidFill>
                  <a:prstClr val="black"/>
                </a:solidFill>
                <a:latin typeface="DINPro-Medium"/>
              </a:endParaRPr>
            </a:p>
          </p:txBody>
        </p:sp>
        <p:sp>
          <p:nvSpPr>
            <p:cNvPr id="44" name="Rectangle 43">
              <a:extLst>
                <a:ext uri="{FF2B5EF4-FFF2-40B4-BE49-F238E27FC236}">
                  <a16:creationId xmlns:a16="http://schemas.microsoft.com/office/drawing/2014/main" id="{F98E8BAA-F793-4DAA-9BAA-E6F74DF69AE8}"/>
                </a:ext>
              </a:extLst>
            </p:cNvPr>
            <p:cNvSpPr/>
            <p:nvPr/>
          </p:nvSpPr>
          <p:spPr>
            <a:xfrm>
              <a:off x="2521599" y="5736193"/>
              <a:ext cx="1427639" cy="378795"/>
            </a:xfrm>
            <a:prstGeom prst="rect">
              <a:avLst/>
            </a:prstGeom>
          </p:spPr>
          <p:txBody>
            <a:bodyPr wrap="none">
              <a:spAutoFit/>
            </a:bodyPr>
            <a:lstStyle/>
            <a:p>
              <a:pPr defTabSz="829178">
                <a:defRPr/>
              </a:pPr>
              <a:r>
                <a:rPr lang="en-US" sz="1632" dirty="0">
                  <a:solidFill>
                    <a:srgbClr val="2F528F"/>
                  </a:solidFill>
                  <a:latin typeface="DINPro-Medium"/>
                </a:rPr>
                <a:t>InTandem3</a:t>
              </a:r>
              <a:r>
                <a:rPr lang="en-US" sz="1632" baseline="30000" dirty="0">
                  <a:solidFill>
                    <a:srgbClr val="2F528F"/>
                  </a:solidFill>
                  <a:latin typeface="DINPro-Medium"/>
                </a:rPr>
                <a:t>5</a:t>
              </a:r>
            </a:p>
          </p:txBody>
        </p:sp>
        <p:cxnSp>
          <p:nvCxnSpPr>
            <p:cNvPr id="6" name="Straight Connector 5">
              <a:extLst>
                <a:ext uri="{FF2B5EF4-FFF2-40B4-BE49-F238E27FC236}">
                  <a16:creationId xmlns:a16="http://schemas.microsoft.com/office/drawing/2014/main" id="{04603FA7-F59D-4108-98E4-7D846E091E37}"/>
                </a:ext>
              </a:extLst>
            </p:cNvPr>
            <p:cNvCxnSpPr>
              <a:cxnSpLocks/>
            </p:cNvCxnSpPr>
            <p:nvPr/>
          </p:nvCxnSpPr>
          <p:spPr>
            <a:xfrm flipV="1">
              <a:off x="1270000" y="4552170"/>
              <a:ext cx="228600" cy="76200"/>
            </a:xfrm>
            <a:prstGeom prst="line">
              <a:avLst/>
            </a:prstGeom>
            <a:ln w="3810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F00398-6222-4A4E-9DF6-178D57452AC6}"/>
                </a:ext>
              </a:extLst>
            </p:cNvPr>
            <p:cNvCxnSpPr>
              <a:cxnSpLocks/>
            </p:cNvCxnSpPr>
            <p:nvPr/>
          </p:nvCxnSpPr>
          <p:spPr>
            <a:xfrm flipV="1">
              <a:off x="1270000" y="4638368"/>
              <a:ext cx="228600" cy="74468"/>
            </a:xfrm>
            <a:prstGeom prst="line">
              <a:avLst/>
            </a:prstGeom>
            <a:ln w="3810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2F6447-BA38-485B-BC97-339F59291859}"/>
                </a:ext>
              </a:extLst>
            </p:cNvPr>
            <p:cNvCxnSpPr/>
            <p:nvPr/>
          </p:nvCxnSpPr>
          <p:spPr>
            <a:xfrm flipV="1">
              <a:off x="1155700" y="4549828"/>
              <a:ext cx="472463" cy="1539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9FEAB27-67B8-4FCB-97EC-A44A6B6E2F21}"/>
                </a:ext>
              </a:extLst>
            </p:cNvPr>
            <p:cNvSpPr/>
            <p:nvPr/>
          </p:nvSpPr>
          <p:spPr>
            <a:xfrm>
              <a:off x="1556267" y="1993749"/>
              <a:ext cx="698617" cy="378795"/>
            </a:xfrm>
            <a:prstGeom prst="rect">
              <a:avLst/>
            </a:prstGeom>
          </p:spPr>
          <p:txBody>
            <a:bodyPr wrap="none">
              <a:spAutoFit/>
            </a:bodyPr>
            <a:lstStyle/>
            <a:p>
              <a:pPr defTabSz="829178">
                <a:defRPr/>
              </a:pPr>
              <a:r>
                <a:rPr lang="ru-RU" sz="1632" dirty="0">
                  <a:solidFill>
                    <a:srgbClr val="2F528F"/>
                  </a:solidFill>
                  <a:latin typeface="DINPro-Medium"/>
                </a:rPr>
                <a:t>2015</a:t>
              </a:r>
              <a:endParaRPr lang="en-US" sz="1632" dirty="0">
                <a:solidFill>
                  <a:srgbClr val="2F528F"/>
                </a:solidFill>
                <a:latin typeface="DINPro-Medium"/>
              </a:endParaRPr>
            </a:p>
          </p:txBody>
        </p:sp>
        <p:cxnSp>
          <p:nvCxnSpPr>
            <p:cNvPr id="50" name="Straight Connector 49">
              <a:extLst>
                <a:ext uri="{FF2B5EF4-FFF2-40B4-BE49-F238E27FC236}">
                  <a16:creationId xmlns:a16="http://schemas.microsoft.com/office/drawing/2014/main" id="{C9080388-8360-4760-B07D-E25CBE865049}"/>
                </a:ext>
              </a:extLst>
            </p:cNvPr>
            <p:cNvCxnSpPr>
              <a:cxnSpLocks/>
            </p:cNvCxnSpPr>
            <p:nvPr/>
          </p:nvCxnSpPr>
          <p:spPr>
            <a:xfrm flipH="1">
              <a:off x="1391931" y="2176435"/>
              <a:ext cx="120700" cy="0"/>
            </a:xfrm>
            <a:prstGeom prst="line">
              <a:avLst/>
            </a:prstGeom>
            <a:ln w="38100"/>
          </p:spPr>
          <p:style>
            <a:lnRef idx="2">
              <a:schemeClr val="accent5">
                <a:shade val="50000"/>
              </a:schemeClr>
            </a:lnRef>
            <a:fillRef idx="1">
              <a:schemeClr val="accent5"/>
            </a:fillRef>
            <a:effectRef idx="0">
              <a:schemeClr val="accent5"/>
            </a:effectRef>
            <a:fontRef idx="minor">
              <a:schemeClr val="lt1"/>
            </a:fontRef>
          </p:style>
        </p:cxnSp>
        <p:sp>
          <p:nvSpPr>
            <p:cNvPr id="51" name="Rectangle 50">
              <a:extLst>
                <a:ext uri="{FF2B5EF4-FFF2-40B4-BE49-F238E27FC236}">
                  <a16:creationId xmlns:a16="http://schemas.microsoft.com/office/drawing/2014/main" id="{B6211A5A-A5FF-46FD-B432-12496B4FFC61}"/>
                </a:ext>
              </a:extLst>
            </p:cNvPr>
            <p:cNvSpPr/>
            <p:nvPr/>
          </p:nvSpPr>
          <p:spPr>
            <a:xfrm>
              <a:off x="1566173" y="4705822"/>
              <a:ext cx="698617" cy="378795"/>
            </a:xfrm>
            <a:prstGeom prst="rect">
              <a:avLst/>
            </a:prstGeom>
          </p:spPr>
          <p:txBody>
            <a:bodyPr wrap="none">
              <a:spAutoFit/>
            </a:bodyPr>
            <a:lstStyle/>
            <a:p>
              <a:pPr defTabSz="829178">
                <a:defRPr/>
              </a:pPr>
              <a:r>
                <a:rPr lang="ru-RU" sz="1632" dirty="0">
                  <a:solidFill>
                    <a:srgbClr val="2F528F"/>
                  </a:solidFill>
                  <a:latin typeface="DINPro-Medium"/>
                </a:rPr>
                <a:t>201</a:t>
              </a:r>
              <a:r>
                <a:rPr lang="en-US" sz="1632" dirty="0">
                  <a:solidFill>
                    <a:srgbClr val="2F528F"/>
                  </a:solidFill>
                  <a:latin typeface="DINPro-Medium"/>
                </a:rPr>
                <a:t>7</a:t>
              </a:r>
            </a:p>
          </p:txBody>
        </p:sp>
        <p:cxnSp>
          <p:nvCxnSpPr>
            <p:cNvPr id="52" name="Straight Connector 51">
              <a:extLst>
                <a:ext uri="{FF2B5EF4-FFF2-40B4-BE49-F238E27FC236}">
                  <a16:creationId xmlns:a16="http://schemas.microsoft.com/office/drawing/2014/main" id="{7CDCD965-0696-413E-8833-9EBB8FA49827}"/>
                </a:ext>
              </a:extLst>
            </p:cNvPr>
            <p:cNvCxnSpPr>
              <a:cxnSpLocks/>
            </p:cNvCxnSpPr>
            <p:nvPr/>
          </p:nvCxnSpPr>
          <p:spPr>
            <a:xfrm flipH="1">
              <a:off x="1401837" y="4888509"/>
              <a:ext cx="120700" cy="0"/>
            </a:xfrm>
            <a:prstGeom prst="line">
              <a:avLst/>
            </a:prstGeom>
            <a:ln w="38100"/>
          </p:spPr>
          <p:style>
            <a:lnRef idx="2">
              <a:schemeClr val="accent5">
                <a:shade val="50000"/>
              </a:schemeClr>
            </a:lnRef>
            <a:fillRef idx="1">
              <a:schemeClr val="accent5"/>
            </a:fillRef>
            <a:effectRef idx="0">
              <a:schemeClr val="accent5"/>
            </a:effectRef>
            <a:fontRef idx="minor">
              <a:schemeClr val="lt1"/>
            </a:fontRef>
          </p:style>
        </p:cxnSp>
      </p:grpSp>
      <p:sp>
        <p:nvSpPr>
          <p:cNvPr id="55" name="Rectangle 54">
            <a:extLst>
              <a:ext uri="{FF2B5EF4-FFF2-40B4-BE49-F238E27FC236}">
                <a16:creationId xmlns:a16="http://schemas.microsoft.com/office/drawing/2014/main" id="{4CEC27D7-24A9-4E8F-A396-4064D31890DA}"/>
              </a:ext>
            </a:extLst>
          </p:cNvPr>
          <p:cNvSpPr/>
          <p:nvPr/>
        </p:nvSpPr>
        <p:spPr>
          <a:xfrm>
            <a:off x="2970723" y="919809"/>
            <a:ext cx="683200" cy="343492"/>
          </a:xfrm>
          <a:prstGeom prst="rect">
            <a:avLst/>
          </a:prstGeom>
        </p:spPr>
        <p:txBody>
          <a:bodyPr wrap="none">
            <a:spAutoFit/>
          </a:bodyPr>
          <a:lstStyle/>
          <a:p>
            <a:pPr defTabSz="829178">
              <a:defRPr/>
            </a:pPr>
            <a:r>
              <a:rPr lang="en-US" sz="1632" dirty="0">
                <a:solidFill>
                  <a:srgbClr val="2F528F"/>
                </a:solidFill>
                <a:latin typeface="DINPro-Medium"/>
              </a:rPr>
              <a:t>2011</a:t>
            </a:r>
            <a:r>
              <a:rPr lang="en-US" sz="1632" dirty="0">
                <a:solidFill>
                  <a:prstClr val="black"/>
                </a:solidFill>
                <a:latin typeface="DINPro-Medium"/>
              </a:rPr>
              <a:t> </a:t>
            </a:r>
          </a:p>
        </p:txBody>
      </p:sp>
      <p:cxnSp>
        <p:nvCxnSpPr>
          <p:cNvPr id="57" name="Straight Connector 56">
            <a:extLst>
              <a:ext uri="{FF2B5EF4-FFF2-40B4-BE49-F238E27FC236}">
                <a16:creationId xmlns:a16="http://schemas.microsoft.com/office/drawing/2014/main" id="{45F031D1-327A-45FB-A08B-C29F43223B08}"/>
              </a:ext>
            </a:extLst>
          </p:cNvPr>
          <p:cNvCxnSpPr>
            <a:cxnSpLocks/>
          </p:cNvCxnSpPr>
          <p:nvPr/>
        </p:nvCxnSpPr>
        <p:spPr>
          <a:xfrm flipH="1">
            <a:off x="2867076" y="1087264"/>
            <a:ext cx="109451" cy="0"/>
          </a:xfrm>
          <a:prstGeom prst="line">
            <a:avLst/>
          </a:prstGeom>
          <a:ln w="38100"/>
        </p:spPr>
        <p:style>
          <a:lnRef idx="2">
            <a:schemeClr val="accent5">
              <a:shade val="50000"/>
            </a:schemeClr>
          </a:lnRef>
          <a:fillRef idx="1">
            <a:schemeClr val="accent5"/>
          </a:fillRef>
          <a:effectRef idx="0">
            <a:schemeClr val="accent5"/>
          </a:effectRef>
          <a:fontRef idx="minor">
            <a:schemeClr val="lt1"/>
          </a:fontRef>
        </p:style>
      </p:cxnSp>
      <p:sp>
        <p:nvSpPr>
          <p:cNvPr id="58" name="Rectangle 57">
            <a:extLst>
              <a:ext uri="{FF2B5EF4-FFF2-40B4-BE49-F238E27FC236}">
                <a16:creationId xmlns:a16="http://schemas.microsoft.com/office/drawing/2014/main" id="{75345AB9-979A-47C6-8F5F-6A654D5DB802}"/>
              </a:ext>
            </a:extLst>
          </p:cNvPr>
          <p:cNvSpPr/>
          <p:nvPr/>
        </p:nvSpPr>
        <p:spPr>
          <a:xfrm>
            <a:off x="3782420" y="919809"/>
            <a:ext cx="2880212" cy="343492"/>
          </a:xfrm>
          <a:prstGeom prst="rect">
            <a:avLst/>
          </a:prstGeom>
        </p:spPr>
        <p:txBody>
          <a:bodyPr wrap="none">
            <a:spAutoFit/>
          </a:bodyPr>
          <a:lstStyle/>
          <a:p>
            <a:pPr defTabSz="829178">
              <a:defRPr/>
            </a:pPr>
            <a:r>
              <a:rPr lang="ru-RU" sz="1632" dirty="0">
                <a:solidFill>
                  <a:srgbClr val="2F528F"/>
                </a:solidFill>
                <a:latin typeface="DINPro-Medium"/>
              </a:rPr>
              <a:t>Регистрация первого </a:t>
            </a:r>
            <a:r>
              <a:rPr lang="en-US" sz="1632" dirty="0">
                <a:solidFill>
                  <a:srgbClr val="2F528F"/>
                </a:solidFill>
                <a:latin typeface="DINPro-Medium"/>
              </a:rPr>
              <a:t>SGLT2</a:t>
            </a:r>
          </a:p>
        </p:txBody>
      </p:sp>
      <p:sp>
        <p:nvSpPr>
          <p:cNvPr id="4" name="Slide Number Placeholder 3">
            <a:extLst>
              <a:ext uri="{FF2B5EF4-FFF2-40B4-BE49-F238E27FC236}">
                <a16:creationId xmlns:a16="http://schemas.microsoft.com/office/drawing/2014/main" id="{AF3984B9-6821-48ED-8274-EFF03CC69CF8}"/>
              </a:ext>
            </a:extLst>
          </p:cNvPr>
          <p:cNvSpPr>
            <a:spLocks noGrp="1"/>
          </p:cNvSpPr>
          <p:nvPr>
            <p:ph type="sldNum" sz="quarter" idx="4"/>
          </p:nvPr>
        </p:nvSpPr>
        <p:spPr/>
        <p:txBody>
          <a:bodyPr/>
          <a:lstStyle/>
          <a:p>
            <a:fld id="{4E810A67-170D-4C73-8E29-995CD80C41FC}" type="slidenum">
              <a:rPr lang="en-GB" smtClean="0">
                <a:solidFill>
                  <a:srgbClr val="FFFFFF"/>
                </a:solidFill>
              </a:rPr>
              <a:pPr/>
              <a:t>93</a:t>
            </a:fld>
            <a:endParaRPr lang="en-GB">
              <a:solidFill>
                <a:srgbClr val="FFFFFF"/>
              </a:solidFill>
            </a:endParaRPr>
          </a:p>
        </p:txBody>
      </p:sp>
    </p:spTree>
    <p:extLst>
      <p:ext uri="{BB962C8B-B14F-4D97-AF65-F5344CB8AC3E}">
        <p14:creationId xmlns:p14="http://schemas.microsoft.com/office/powerpoint/2010/main" val="2731875122"/>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B5FC4E-B7FE-4C57-BE36-AC1B14765E07}"/>
              </a:ext>
            </a:extLst>
          </p:cNvPr>
          <p:cNvSpPr>
            <a:spLocks noGrp="1"/>
          </p:cNvSpPr>
          <p:nvPr>
            <p:ph type="title"/>
          </p:nvPr>
        </p:nvSpPr>
        <p:spPr/>
        <p:txBody>
          <a:bodyPr/>
          <a:lstStyle/>
          <a:p>
            <a:pPr algn="ctr"/>
            <a:r>
              <a:rPr lang="en-US" dirty="0"/>
              <a:t>DEPICT-1</a:t>
            </a:r>
          </a:p>
        </p:txBody>
      </p:sp>
      <p:sp>
        <p:nvSpPr>
          <p:cNvPr id="5" name="Text Placeholder 4">
            <a:extLst>
              <a:ext uri="{FF2B5EF4-FFF2-40B4-BE49-F238E27FC236}">
                <a16:creationId xmlns:a16="http://schemas.microsoft.com/office/drawing/2014/main" id="{5C633459-42AD-46CC-B0CB-2C33F1B9E7BC}"/>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937021CA-8CE2-4385-ADCE-09C88C911678}"/>
              </a:ext>
            </a:extLst>
          </p:cNvPr>
          <p:cNvSpPr>
            <a:spLocks noGrp="1"/>
          </p:cNvSpPr>
          <p:nvPr>
            <p:ph type="sldNum" sz="quarter" idx="12"/>
          </p:nvPr>
        </p:nvSpPr>
        <p:spPr/>
        <p:txBody>
          <a:bodyPr/>
          <a:lstStyle/>
          <a:p>
            <a:fld id="{5F3F9096-8ED8-4F14-8F69-892A89853C22}" type="slidenum">
              <a:rPr lang="ru-RU" smtClean="0"/>
              <a:t>94</a:t>
            </a:fld>
            <a:endParaRPr lang="ru-RU" dirty="0"/>
          </a:p>
        </p:txBody>
      </p:sp>
    </p:spTree>
    <p:extLst>
      <p:ext uri="{BB962C8B-B14F-4D97-AF65-F5344CB8AC3E}">
        <p14:creationId xmlns:p14="http://schemas.microsoft.com/office/powerpoint/2010/main" val="180965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37F9-5383-4513-89E1-6F461B2E5A4F}"/>
              </a:ext>
            </a:extLst>
          </p:cNvPr>
          <p:cNvSpPr>
            <a:spLocks noGrp="1"/>
          </p:cNvSpPr>
          <p:nvPr>
            <p:ph type="title"/>
          </p:nvPr>
        </p:nvSpPr>
        <p:spPr/>
        <p:txBody>
          <a:bodyPr/>
          <a:lstStyle/>
          <a:p>
            <a:r>
              <a:rPr lang="en-US" dirty="0"/>
              <a:t>DEPICT-1</a:t>
            </a:r>
          </a:p>
        </p:txBody>
      </p:sp>
      <p:cxnSp>
        <p:nvCxnSpPr>
          <p:cNvPr id="58" name="Straight Arrow Connector 57">
            <a:extLst>
              <a:ext uri="{FF2B5EF4-FFF2-40B4-BE49-F238E27FC236}">
                <a16:creationId xmlns:a16="http://schemas.microsoft.com/office/drawing/2014/main" id="{DFFC9F4F-6CED-49FB-9288-CEA3C28175A6}"/>
              </a:ext>
            </a:extLst>
          </p:cNvPr>
          <p:cNvCxnSpPr>
            <a:cxnSpLocks/>
          </p:cNvCxnSpPr>
          <p:nvPr/>
        </p:nvCxnSpPr>
        <p:spPr>
          <a:xfrm>
            <a:off x="5221038" y="1630820"/>
            <a:ext cx="562285" cy="0"/>
          </a:xfrm>
          <a:prstGeom prst="straightConnector1">
            <a:avLst/>
          </a:prstGeom>
          <a:ln w="19050">
            <a:solidFill>
              <a:srgbClr val="2F528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E797E79-992D-4DB0-A9A0-26928F5B6BBA}"/>
              </a:ext>
            </a:extLst>
          </p:cNvPr>
          <p:cNvCxnSpPr>
            <a:cxnSpLocks/>
          </p:cNvCxnSpPr>
          <p:nvPr/>
        </p:nvCxnSpPr>
        <p:spPr>
          <a:xfrm>
            <a:off x="5221038" y="2952876"/>
            <a:ext cx="535315" cy="0"/>
          </a:xfrm>
          <a:prstGeom prst="straightConnector1">
            <a:avLst/>
          </a:prstGeom>
          <a:ln w="19050">
            <a:solidFill>
              <a:srgbClr val="2F528F"/>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813CE622-77ED-4789-B779-312F444E2A07}"/>
              </a:ext>
            </a:extLst>
          </p:cNvPr>
          <p:cNvSpPr/>
          <p:nvPr/>
        </p:nvSpPr>
        <p:spPr>
          <a:xfrm>
            <a:off x="1504582" y="1356319"/>
            <a:ext cx="2304206" cy="1887683"/>
          </a:xfrm>
          <a:prstGeom prst="rect">
            <a:avLst/>
          </a:prstGeom>
          <a:solidFill>
            <a:schemeClr val="bg1"/>
          </a:solidFill>
          <a:ln w="19050">
            <a:solidFill>
              <a:srgbClr val="2F528F"/>
            </a:solidFill>
          </a:ln>
        </p:spPr>
        <p:style>
          <a:lnRef idx="2">
            <a:schemeClr val="accent1"/>
          </a:lnRef>
          <a:fillRef idx="1">
            <a:schemeClr val="lt1"/>
          </a:fillRef>
          <a:effectRef idx="0">
            <a:schemeClr val="accent1"/>
          </a:effectRef>
          <a:fontRef idx="minor">
            <a:schemeClr val="dk1"/>
          </a:fontRef>
        </p:style>
        <p:txBody>
          <a:bodyPr wrap="square">
            <a:noAutofit/>
          </a:bodyPr>
          <a:lstStyle/>
          <a:p>
            <a:pPr defTabSz="829178">
              <a:defRPr/>
            </a:pPr>
            <a:endParaRPr lang="en-US" sz="1451" dirty="0">
              <a:solidFill>
                <a:prstClr val="black"/>
              </a:solidFill>
              <a:latin typeface="DINPro-Medium"/>
            </a:endParaRPr>
          </a:p>
        </p:txBody>
      </p:sp>
      <p:sp>
        <p:nvSpPr>
          <p:cNvPr id="62" name="Rectangle 61">
            <a:extLst>
              <a:ext uri="{FF2B5EF4-FFF2-40B4-BE49-F238E27FC236}">
                <a16:creationId xmlns:a16="http://schemas.microsoft.com/office/drawing/2014/main" id="{A2D45F45-7F85-4044-A0DC-9076C44138F6}"/>
              </a:ext>
            </a:extLst>
          </p:cNvPr>
          <p:cNvSpPr/>
          <p:nvPr/>
        </p:nvSpPr>
        <p:spPr>
          <a:xfrm>
            <a:off x="1321466" y="1427990"/>
            <a:ext cx="2367376" cy="538865"/>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829178">
              <a:defRPr/>
            </a:pPr>
            <a:r>
              <a:rPr lang="en-US" sz="1451" dirty="0">
                <a:solidFill>
                  <a:prstClr val="black"/>
                </a:solidFill>
                <a:latin typeface="DINPro-Medium"/>
              </a:rPr>
              <a:t>833 </a:t>
            </a:r>
            <a:r>
              <a:rPr lang="ru-RU" sz="1451" dirty="0">
                <a:solidFill>
                  <a:prstClr val="black"/>
                </a:solidFill>
                <a:latin typeface="DINPro-Medium"/>
              </a:rPr>
              <a:t> пациента с СД1 (</a:t>
            </a:r>
            <a:r>
              <a:rPr lang="en-US" sz="1451" dirty="0">
                <a:solidFill>
                  <a:prstClr val="black"/>
                </a:solidFill>
                <a:latin typeface="DINPro-Medium"/>
              </a:rPr>
              <a:t>HbA1c  ≥7·7% ≤11·0%</a:t>
            </a:r>
          </a:p>
        </p:txBody>
      </p:sp>
      <p:sp>
        <p:nvSpPr>
          <p:cNvPr id="64" name="Rectangle 63">
            <a:extLst>
              <a:ext uri="{FF2B5EF4-FFF2-40B4-BE49-F238E27FC236}">
                <a16:creationId xmlns:a16="http://schemas.microsoft.com/office/drawing/2014/main" id="{75F50FFF-FC22-42DE-88CA-E75474BC176B}"/>
              </a:ext>
            </a:extLst>
          </p:cNvPr>
          <p:cNvSpPr/>
          <p:nvPr/>
        </p:nvSpPr>
        <p:spPr>
          <a:xfrm>
            <a:off x="5791750" y="1356319"/>
            <a:ext cx="1575440" cy="538865"/>
          </a:xfrm>
          <a:prstGeom prst="rect">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829178">
              <a:defRPr/>
            </a:pPr>
            <a:r>
              <a:rPr lang="ru-RU" sz="1451" dirty="0">
                <a:solidFill>
                  <a:prstClr val="white"/>
                </a:solidFill>
                <a:latin typeface="DINPro-Medium"/>
              </a:rPr>
              <a:t>дапаглифлозин 5 мг</a:t>
            </a:r>
            <a:endParaRPr lang="en-US" sz="1451" dirty="0">
              <a:solidFill>
                <a:prstClr val="white"/>
              </a:solidFill>
              <a:latin typeface="DINPro-Medium"/>
            </a:endParaRPr>
          </a:p>
        </p:txBody>
      </p:sp>
      <p:sp>
        <p:nvSpPr>
          <p:cNvPr id="66" name="Rectangle 65">
            <a:extLst>
              <a:ext uri="{FF2B5EF4-FFF2-40B4-BE49-F238E27FC236}">
                <a16:creationId xmlns:a16="http://schemas.microsoft.com/office/drawing/2014/main" id="{04CE1180-9DE6-427F-8C14-B07115EF4B3C}"/>
              </a:ext>
            </a:extLst>
          </p:cNvPr>
          <p:cNvSpPr/>
          <p:nvPr/>
        </p:nvSpPr>
        <p:spPr>
          <a:xfrm>
            <a:off x="5778469" y="2686711"/>
            <a:ext cx="1575440" cy="538865"/>
          </a:xfrm>
          <a:prstGeom prst="rect">
            <a:avLst/>
          </a:prstGeom>
          <a:solidFill>
            <a:srgbClr val="B30838"/>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829178">
              <a:defRPr/>
            </a:pPr>
            <a:r>
              <a:rPr lang="ru-RU" sz="1451" dirty="0">
                <a:solidFill>
                  <a:prstClr val="white"/>
                </a:solidFill>
                <a:latin typeface="DINPro-Medium"/>
              </a:rPr>
              <a:t>Плацебо</a:t>
            </a:r>
          </a:p>
          <a:p>
            <a:pPr algn="ctr" defTabSz="829178">
              <a:defRPr/>
            </a:pPr>
            <a:endParaRPr lang="en-US" sz="1451" dirty="0">
              <a:solidFill>
                <a:prstClr val="white"/>
              </a:solidFill>
              <a:latin typeface="DINPro-Medium"/>
            </a:endParaRPr>
          </a:p>
        </p:txBody>
      </p:sp>
      <p:sp>
        <p:nvSpPr>
          <p:cNvPr id="67" name="Rectangle 66">
            <a:extLst>
              <a:ext uri="{FF2B5EF4-FFF2-40B4-BE49-F238E27FC236}">
                <a16:creationId xmlns:a16="http://schemas.microsoft.com/office/drawing/2014/main" id="{F1B9E854-E57E-41E1-9C76-9AB1D1C847FE}"/>
              </a:ext>
            </a:extLst>
          </p:cNvPr>
          <p:cNvSpPr/>
          <p:nvPr/>
        </p:nvSpPr>
        <p:spPr>
          <a:xfrm>
            <a:off x="8203759" y="1302121"/>
            <a:ext cx="2660020" cy="762132"/>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829178">
              <a:defRPr/>
            </a:pPr>
            <a:r>
              <a:rPr lang="ru-RU" sz="1451" u="sng" dirty="0">
                <a:solidFill>
                  <a:prstClr val="black"/>
                </a:solidFill>
                <a:latin typeface="DINPro-Medium"/>
              </a:rPr>
              <a:t>П</a:t>
            </a:r>
            <a:r>
              <a:rPr lang="en-US" sz="1451" u="sng" dirty="0">
                <a:solidFill>
                  <a:prstClr val="black"/>
                </a:solidFill>
                <a:latin typeface="DINPro-Medium"/>
              </a:rPr>
              <a:t>ЕРВИЧН</a:t>
            </a:r>
            <a:r>
              <a:rPr lang="ru-RU" sz="1451" u="sng" dirty="0">
                <a:solidFill>
                  <a:prstClr val="black"/>
                </a:solidFill>
                <a:latin typeface="DINPro-Medium"/>
              </a:rPr>
              <a:t>АЯ КОНЕЧНАЯ ТОЧКА: </a:t>
            </a:r>
          </a:p>
          <a:p>
            <a:pPr marL="259118" indent="-259118" defTabSz="829178">
              <a:buFont typeface="Arial" panose="020B0604020202020204" pitchFamily="34" charset="0"/>
              <a:buChar char="•"/>
              <a:defRPr/>
            </a:pPr>
            <a:r>
              <a:rPr lang="en-US" sz="1451" dirty="0">
                <a:solidFill>
                  <a:prstClr val="black"/>
                </a:solidFill>
                <a:latin typeface="DINPro-Medium"/>
              </a:rPr>
              <a:t> </a:t>
            </a:r>
            <a:r>
              <a:rPr lang="ru-RU" sz="1451" dirty="0">
                <a:solidFill>
                  <a:prstClr val="black"/>
                </a:solidFill>
                <a:latin typeface="DINPro-Medium"/>
              </a:rPr>
              <a:t>динамика HbA1c</a:t>
            </a:r>
            <a:endParaRPr lang="ru-RU" sz="1088" dirty="0">
              <a:solidFill>
                <a:prstClr val="black"/>
              </a:solidFill>
              <a:latin typeface="DINPro-Medium"/>
            </a:endParaRPr>
          </a:p>
        </p:txBody>
      </p:sp>
      <p:sp>
        <p:nvSpPr>
          <p:cNvPr id="69" name="Rectangle 68">
            <a:extLst>
              <a:ext uri="{FF2B5EF4-FFF2-40B4-BE49-F238E27FC236}">
                <a16:creationId xmlns:a16="http://schemas.microsoft.com/office/drawing/2014/main" id="{64A01D7C-60ED-4C92-BEDB-4A9868658107}"/>
              </a:ext>
            </a:extLst>
          </p:cNvPr>
          <p:cNvSpPr/>
          <p:nvPr/>
        </p:nvSpPr>
        <p:spPr>
          <a:xfrm>
            <a:off x="5602303" y="3603556"/>
            <a:ext cx="1946367" cy="315599"/>
          </a:xfrm>
          <a:prstGeom prst="rect">
            <a:avLst/>
          </a:prstGeom>
        </p:spPr>
        <p:txBody>
          <a:bodyPr wrap="none">
            <a:spAutoFit/>
          </a:bodyPr>
          <a:lstStyle/>
          <a:p>
            <a:pPr defTabSz="829178">
              <a:defRPr/>
            </a:pPr>
            <a:r>
              <a:rPr lang="ru-RU" sz="1451" dirty="0">
                <a:solidFill>
                  <a:prstClr val="black"/>
                </a:solidFill>
                <a:latin typeface="DINPro-Medium"/>
              </a:rPr>
              <a:t>Период наблюдения</a:t>
            </a:r>
            <a:endParaRPr lang="en-US" sz="1451" dirty="0">
              <a:solidFill>
                <a:prstClr val="black"/>
              </a:solidFill>
              <a:latin typeface="DINPro-Medium"/>
            </a:endParaRPr>
          </a:p>
        </p:txBody>
      </p:sp>
      <p:sp>
        <p:nvSpPr>
          <p:cNvPr id="73" name="Rectangle 72">
            <a:extLst>
              <a:ext uri="{FF2B5EF4-FFF2-40B4-BE49-F238E27FC236}">
                <a16:creationId xmlns:a16="http://schemas.microsoft.com/office/drawing/2014/main" id="{626FD320-E2F2-4058-8425-5DEB431EABC8}"/>
              </a:ext>
            </a:extLst>
          </p:cNvPr>
          <p:cNvSpPr/>
          <p:nvPr/>
        </p:nvSpPr>
        <p:spPr>
          <a:xfrm>
            <a:off x="5791750" y="2025987"/>
            <a:ext cx="1575440" cy="538865"/>
          </a:xfrm>
          <a:prstGeom prst="rect">
            <a:avLst/>
          </a:prstGeom>
          <a:solidFill>
            <a:srgbClr val="6CB3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829178">
              <a:defRPr/>
            </a:pPr>
            <a:r>
              <a:rPr lang="ru-RU" sz="1451" dirty="0">
                <a:solidFill>
                  <a:prstClr val="white"/>
                </a:solidFill>
                <a:latin typeface="DINPro-Medium"/>
              </a:rPr>
              <a:t>дапаглифлозин 10 мг</a:t>
            </a:r>
            <a:endParaRPr lang="en-US" sz="1451" dirty="0">
              <a:solidFill>
                <a:prstClr val="white"/>
              </a:solidFill>
              <a:latin typeface="DINPro-Medium"/>
            </a:endParaRPr>
          </a:p>
        </p:txBody>
      </p:sp>
      <p:cxnSp>
        <p:nvCxnSpPr>
          <p:cNvPr id="74" name="Straight Arrow Connector 73">
            <a:extLst>
              <a:ext uri="{FF2B5EF4-FFF2-40B4-BE49-F238E27FC236}">
                <a16:creationId xmlns:a16="http://schemas.microsoft.com/office/drawing/2014/main" id="{5E9A54F3-2979-4FAB-86B7-3DB380F3ED50}"/>
              </a:ext>
            </a:extLst>
          </p:cNvPr>
          <p:cNvCxnSpPr>
            <a:cxnSpLocks/>
            <a:stCxn id="61" idx="3"/>
            <a:endCxn id="73" idx="1"/>
          </p:cNvCxnSpPr>
          <p:nvPr/>
        </p:nvCxnSpPr>
        <p:spPr>
          <a:xfrm flipV="1">
            <a:off x="3808788" y="2295420"/>
            <a:ext cx="1982962" cy="4741"/>
          </a:xfrm>
          <a:prstGeom prst="straightConnector1">
            <a:avLst/>
          </a:prstGeom>
          <a:ln w="19050">
            <a:solidFill>
              <a:srgbClr val="2F528F"/>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C52495E-02A4-4ACA-A334-24F3D8F73048}"/>
              </a:ext>
            </a:extLst>
          </p:cNvPr>
          <p:cNvSpPr/>
          <p:nvPr/>
        </p:nvSpPr>
        <p:spPr>
          <a:xfrm>
            <a:off x="3782783" y="3556220"/>
            <a:ext cx="1719569" cy="985398"/>
          </a:xfrm>
          <a:prstGeom prst="rect">
            <a:avLst/>
          </a:prstGeom>
        </p:spPr>
        <p:txBody>
          <a:bodyPr wrap="square">
            <a:spAutoFit/>
          </a:bodyPr>
          <a:lstStyle/>
          <a:p>
            <a:pPr defTabSz="829178">
              <a:defRPr/>
            </a:pPr>
            <a:r>
              <a:rPr lang="ru-RU" sz="1451" dirty="0">
                <a:solidFill>
                  <a:prstClr val="black"/>
                </a:solidFill>
                <a:latin typeface="DINPro-Medium"/>
              </a:rPr>
              <a:t>8-недельный вводный период оптимизации управления СД</a:t>
            </a:r>
            <a:endParaRPr lang="en-US" sz="1451" dirty="0">
              <a:solidFill>
                <a:prstClr val="black"/>
              </a:solidFill>
              <a:latin typeface="DINPro-Medium"/>
            </a:endParaRPr>
          </a:p>
        </p:txBody>
      </p:sp>
      <p:cxnSp>
        <p:nvCxnSpPr>
          <p:cNvPr id="81" name="Straight Connector 80">
            <a:extLst>
              <a:ext uri="{FF2B5EF4-FFF2-40B4-BE49-F238E27FC236}">
                <a16:creationId xmlns:a16="http://schemas.microsoft.com/office/drawing/2014/main" id="{EF3CBAAB-0FB9-405F-8E33-0D08C63D2A64}"/>
              </a:ext>
            </a:extLst>
          </p:cNvPr>
          <p:cNvCxnSpPr>
            <a:cxnSpLocks/>
          </p:cNvCxnSpPr>
          <p:nvPr/>
        </p:nvCxnSpPr>
        <p:spPr>
          <a:xfrm>
            <a:off x="5221038" y="1630820"/>
            <a:ext cx="0" cy="1322056"/>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519692AC-3825-43E4-B13F-72E057E5F9CC}"/>
              </a:ext>
            </a:extLst>
          </p:cNvPr>
          <p:cNvSpPr/>
          <p:nvPr/>
        </p:nvSpPr>
        <p:spPr>
          <a:xfrm>
            <a:off x="4099802" y="3271072"/>
            <a:ext cx="675185" cy="315599"/>
          </a:xfrm>
          <a:prstGeom prst="rect">
            <a:avLst/>
          </a:prstGeom>
        </p:spPr>
        <p:txBody>
          <a:bodyPr wrap="none">
            <a:spAutoFit/>
          </a:bodyPr>
          <a:lstStyle/>
          <a:p>
            <a:pPr defTabSz="829178">
              <a:defRPr/>
            </a:pPr>
            <a:r>
              <a:rPr lang="ru-RU" sz="1451" dirty="0">
                <a:solidFill>
                  <a:prstClr val="black"/>
                </a:solidFill>
                <a:latin typeface="DINPro-Medium"/>
              </a:rPr>
              <a:t>8-нед</a:t>
            </a:r>
            <a:endParaRPr lang="en-US" sz="1451" dirty="0">
              <a:solidFill>
                <a:prstClr val="black"/>
              </a:solidFill>
              <a:latin typeface="DINPro-Medium"/>
            </a:endParaRPr>
          </a:p>
        </p:txBody>
      </p:sp>
      <p:sp>
        <p:nvSpPr>
          <p:cNvPr id="87" name="Rectangle 86">
            <a:extLst>
              <a:ext uri="{FF2B5EF4-FFF2-40B4-BE49-F238E27FC236}">
                <a16:creationId xmlns:a16="http://schemas.microsoft.com/office/drawing/2014/main" id="{A6BFBCAA-F1BE-42FB-9A07-3AC8FB9D0AC3}"/>
              </a:ext>
            </a:extLst>
          </p:cNvPr>
          <p:cNvSpPr/>
          <p:nvPr/>
        </p:nvSpPr>
        <p:spPr>
          <a:xfrm>
            <a:off x="6158578" y="3277240"/>
            <a:ext cx="1096775" cy="343492"/>
          </a:xfrm>
          <a:prstGeom prst="rect">
            <a:avLst/>
          </a:prstGeom>
        </p:spPr>
        <p:txBody>
          <a:bodyPr wrap="none">
            <a:spAutoFit/>
          </a:bodyPr>
          <a:lstStyle/>
          <a:p>
            <a:pPr defTabSz="829178">
              <a:defRPr/>
            </a:pPr>
            <a:r>
              <a:rPr lang="en-US" sz="1632" dirty="0">
                <a:solidFill>
                  <a:srgbClr val="333333"/>
                </a:solidFill>
                <a:latin typeface="Source Sans Pro" panose="020B0503030403020204" pitchFamily="34" charset="0"/>
              </a:rPr>
              <a:t> </a:t>
            </a:r>
            <a:r>
              <a:rPr lang="en-US" sz="1451" dirty="0">
                <a:solidFill>
                  <a:prstClr val="black"/>
                </a:solidFill>
                <a:latin typeface="DINPro-Medium"/>
              </a:rPr>
              <a:t>24 </a:t>
            </a:r>
            <a:r>
              <a:rPr lang="ru-RU" sz="1451" dirty="0">
                <a:solidFill>
                  <a:prstClr val="black"/>
                </a:solidFill>
                <a:latin typeface="DINPro-Medium"/>
              </a:rPr>
              <a:t>недели</a:t>
            </a:r>
            <a:endParaRPr lang="en-US" sz="1451" dirty="0">
              <a:solidFill>
                <a:prstClr val="black"/>
              </a:solidFill>
              <a:latin typeface="DINPro-Medium"/>
            </a:endParaRPr>
          </a:p>
        </p:txBody>
      </p:sp>
      <p:sp>
        <p:nvSpPr>
          <p:cNvPr id="89" name="Rectangle 88">
            <a:extLst>
              <a:ext uri="{FF2B5EF4-FFF2-40B4-BE49-F238E27FC236}">
                <a16:creationId xmlns:a16="http://schemas.microsoft.com/office/drawing/2014/main" id="{228BA189-D716-4679-9E45-FA2DDF5DA2DA}"/>
              </a:ext>
            </a:extLst>
          </p:cNvPr>
          <p:cNvSpPr/>
          <p:nvPr/>
        </p:nvSpPr>
        <p:spPr>
          <a:xfrm>
            <a:off x="7353909" y="1637032"/>
            <a:ext cx="688009" cy="315599"/>
          </a:xfrm>
          <a:prstGeom prst="rect">
            <a:avLst/>
          </a:prstGeom>
        </p:spPr>
        <p:txBody>
          <a:bodyPr wrap="none">
            <a:spAutoFit/>
          </a:bodyPr>
          <a:lstStyle/>
          <a:p>
            <a:pPr defTabSz="829178">
              <a:defRPr/>
            </a:pPr>
            <a:r>
              <a:rPr lang="en-US" sz="1451" dirty="0">
                <a:solidFill>
                  <a:prstClr val="black"/>
                </a:solidFill>
                <a:latin typeface="DINPro-Medium"/>
              </a:rPr>
              <a:t>n=277</a:t>
            </a:r>
          </a:p>
        </p:txBody>
      </p:sp>
      <p:sp>
        <p:nvSpPr>
          <p:cNvPr id="90" name="Rectangle 89">
            <a:extLst>
              <a:ext uri="{FF2B5EF4-FFF2-40B4-BE49-F238E27FC236}">
                <a16:creationId xmlns:a16="http://schemas.microsoft.com/office/drawing/2014/main" id="{9D00E429-6F17-4A9C-87B1-B8556319510C}"/>
              </a:ext>
            </a:extLst>
          </p:cNvPr>
          <p:cNvSpPr/>
          <p:nvPr/>
        </p:nvSpPr>
        <p:spPr>
          <a:xfrm>
            <a:off x="7367191" y="2331215"/>
            <a:ext cx="688009" cy="315599"/>
          </a:xfrm>
          <a:prstGeom prst="rect">
            <a:avLst/>
          </a:prstGeom>
        </p:spPr>
        <p:txBody>
          <a:bodyPr wrap="none">
            <a:spAutoFit/>
          </a:bodyPr>
          <a:lstStyle/>
          <a:p>
            <a:pPr defTabSz="829178">
              <a:defRPr/>
            </a:pPr>
            <a:r>
              <a:rPr lang="en-US" sz="1451" dirty="0">
                <a:solidFill>
                  <a:prstClr val="black"/>
                </a:solidFill>
                <a:latin typeface="DINPro-Medium"/>
              </a:rPr>
              <a:t>n=2</a:t>
            </a:r>
            <a:r>
              <a:rPr lang="ru-RU" sz="1451" dirty="0">
                <a:solidFill>
                  <a:prstClr val="black"/>
                </a:solidFill>
                <a:latin typeface="DINPro-Medium"/>
              </a:rPr>
              <a:t>96</a:t>
            </a:r>
            <a:endParaRPr lang="en-US" sz="1451" dirty="0">
              <a:solidFill>
                <a:prstClr val="black"/>
              </a:solidFill>
              <a:latin typeface="DINPro-Medium"/>
            </a:endParaRPr>
          </a:p>
        </p:txBody>
      </p:sp>
      <p:sp>
        <p:nvSpPr>
          <p:cNvPr id="91" name="Rectangle 90">
            <a:extLst>
              <a:ext uri="{FF2B5EF4-FFF2-40B4-BE49-F238E27FC236}">
                <a16:creationId xmlns:a16="http://schemas.microsoft.com/office/drawing/2014/main" id="{5BA88C6B-A448-4CAA-9060-B84680BB6FC1}"/>
              </a:ext>
            </a:extLst>
          </p:cNvPr>
          <p:cNvSpPr/>
          <p:nvPr/>
        </p:nvSpPr>
        <p:spPr>
          <a:xfrm>
            <a:off x="7376025" y="2995705"/>
            <a:ext cx="688009" cy="315599"/>
          </a:xfrm>
          <a:prstGeom prst="rect">
            <a:avLst/>
          </a:prstGeom>
        </p:spPr>
        <p:txBody>
          <a:bodyPr wrap="none">
            <a:spAutoFit/>
          </a:bodyPr>
          <a:lstStyle/>
          <a:p>
            <a:pPr defTabSz="829178">
              <a:defRPr/>
            </a:pPr>
            <a:r>
              <a:rPr lang="en-US" sz="1451" dirty="0">
                <a:solidFill>
                  <a:prstClr val="black"/>
                </a:solidFill>
                <a:latin typeface="DINPro-Medium"/>
              </a:rPr>
              <a:t>n=2</a:t>
            </a:r>
            <a:r>
              <a:rPr lang="ru-RU" sz="1451" dirty="0">
                <a:solidFill>
                  <a:prstClr val="black"/>
                </a:solidFill>
                <a:latin typeface="DINPro-Medium"/>
              </a:rPr>
              <a:t>60</a:t>
            </a:r>
            <a:endParaRPr lang="en-US" sz="1451" dirty="0">
              <a:solidFill>
                <a:prstClr val="black"/>
              </a:solidFill>
              <a:latin typeface="DINPro-Medium"/>
            </a:endParaRPr>
          </a:p>
        </p:txBody>
      </p:sp>
      <p:cxnSp>
        <p:nvCxnSpPr>
          <p:cNvPr id="93" name="Straight Connector 92">
            <a:extLst>
              <a:ext uri="{FF2B5EF4-FFF2-40B4-BE49-F238E27FC236}">
                <a16:creationId xmlns:a16="http://schemas.microsoft.com/office/drawing/2014/main" id="{1D96CB58-C4E1-43F5-98CD-4BB2ECF2391E}"/>
              </a:ext>
            </a:extLst>
          </p:cNvPr>
          <p:cNvCxnSpPr>
            <a:cxnSpLocks/>
          </p:cNvCxnSpPr>
          <p:nvPr/>
        </p:nvCxnSpPr>
        <p:spPr>
          <a:xfrm>
            <a:off x="5221038" y="3545674"/>
            <a:ext cx="29849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E0C2240-CA5C-463B-89A4-CEB0755E0DD2}"/>
              </a:ext>
            </a:extLst>
          </p:cNvPr>
          <p:cNvCxnSpPr/>
          <p:nvPr/>
        </p:nvCxnSpPr>
        <p:spPr>
          <a:xfrm flipV="1">
            <a:off x="8205975" y="3429000"/>
            <a:ext cx="0" cy="116674"/>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C192C32-67DD-4B67-85F7-23262CBF8B9A}"/>
              </a:ext>
            </a:extLst>
          </p:cNvPr>
          <p:cNvCxnSpPr/>
          <p:nvPr/>
        </p:nvCxnSpPr>
        <p:spPr>
          <a:xfrm flipV="1">
            <a:off x="5223516" y="3424572"/>
            <a:ext cx="0" cy="116674"/>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A0DD0AC6-FBC0-41B9-8C03-EAA6137B5206}"/>
              </a:ext>
            </a:extLst>
          </p:cNvPr>
          <p:cNvGrpSpPr/>
          <p:nvPr/>
        </p:nvGrpSpPr>
        <p:grpSpPr>
          <a:xfrm>
            <a:off x="3808789" y="3433119"/>
            <a:ext cx="1367577" cy="99579"/>
            <a:chOff x="4534211" y="3928942"/>
            <a:chExt cx="3291722" cy="133548"/>
          </a:xfrm>
        </p:grpSpPr>
        <p:cxnSp>
          <p:nvCxnSpPr>
            <p:cNvPr id="98" name="Straight Connector 97">
              <a:extLst>
                <a:ext uri="{FF2B5EF4-FFF2-40B4-BE49-F238E27FC236}">
                  <a16:creationId xmlns:a16="http://schemas.microsoft.com/office/drawing/2014/main" id="{D3B0E8E3-0C29-4F21-A94F-24220E71B332}"/>
                </a:ext>
              </a:extLst>
            </p:cNvPr>
            <p:cNvCxnSpPr>
              <a:cxnSpLocks/>
            </p:cNvCxnSpPr>
            <p:nvPr/>
          </p:nvCxnSpPr>
          <p:spPr>
            <a:xfrm>
              <a:off x="4534211" y="4062490"/>
              <a:ext cx="3291722"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F6DD523-7051-45F3-ABE4-C2E61E6DAA66}"/>
                </a:ext>
              </a:extLst>
            </p:cNvPr>
            <p:cNvCxnSpPr/>
            <p:nvPr/>
          </p:nvCxnSpPr>
          <p:spPr>
            <a:xfrm flipV="1">
              <a:off x="7825933" y="3933825"/>
              <a:ext cx="0" cy="128665"/>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65DA126-2345-4EE2-A6BC-6ABF3A3142D7}"/>
                </a:ext>
              </a:extLst>
            </p:cNvPr>
            <p:cNvCxnSpPr/>
            <p:nvPr/>
          </p:nvCxnSpPr>
          <p:spPr>
            <a:xfrm flipV="1">
              <a:off x="4536944" y="3928942"/>
              <a:ext cx="0" cy="128665"/>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CCD28903-852F-4F77-B0BE-5E89CB4CEB9B}"/>
              </a:ext>
            </a:extLst>
          </p:cNvPr>
          <p:cNvSpPr/>
          <p:nvPr/>
        </p:nvSpPr>
        <p:spPr>
          <a:xfrm>
            <a:off x="4700649" y="2062732"/>
            <a:ext cx="504633" cy="45678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29178">
              <a:defRPr/>
            </a:pPr>
            <a:r>
              <a:rPr lang="en-US" sz="1632" dirty="0">
                <a:solidFill>
                  <a:prstClr val="white"/>
                </a:solidFill>
                <a:latin typeface="DINPro-Medium"/>
              </a:rPr>
              <a:t>R</a:t>
            </a:r>
          </a:p>
        </p:txBody>
      </p:sp>
      <p:sp>
        <p:nvSpPr>
          <p:cNvPr id="108" name="Rectangle 107">
            <a:extLst>
              <a:ext uri="{FF2B5EF4-FFF2-40B4-BE49-F238E27FC236}">
                <a16:creationId xmlns:a16="http://schemas.microsoft.com/office/drawing/2014/main" id="{064166E9-8EB0-4F92-A3DC-1C1D8C38C486}"/>
              </a:ext>
            </a:extLst>
          </p:cNvPr>
          <p:cNvSpPr/>
          <p:nvPr/>
        </p:nvSpPr>
        <p:spPr>
          <a:xfrm>
            <a:off x="1571870" y="1981784"/>
            <a:ext cx="2246969" cy="1208664"/>
          </a:xfrm>
          <a:prstGeom prst="rect">
            <a:avLst/>
          </a:prstGeom>
        </p:spPr>
        <p:txBody>
          <a:bodyPr wrap="square">
            <a:spAutoFit/>
          </a:bodyPr>
          <a:lstStyle/>
          <a:p>
            <a:pPr defTabSz="829178">
              <a:defRPr/>
            </a:pPr>
            <a:r>
              <a:rPr lang="ru-RU" sz="1451" dirty="0">
                <a:solidFill>
                  <a:prstClr val="black"/>
                </a:solidFill>
                <a:latin typeface="DINPro-Medium"/>
              </a:rPr>
              <a:t>Двойное слепое, рандомизированное, контролируемое параллельное, исследование 3 фазы</a:t>
            </a:r>
            <a:endParaRPr lang="en-US" sz="1451" dirty="0">
              <a:solidFill>
                <a:prstClr val="black"/>
              </a:solidFill>
              <a:latin typeface="DINPro-Medium"/>
            </a:endParaRPr>
          </a:p>
        </p:txBody>
      </p:sp>
      <p:sp>
        <p:nvSpPr>
          <p:cNvPr id="109" name="Rectangle 108">
            <a:extLst>
              <a:ext uri="{FF2B5EF4-FFF2-40B4-BE49-F238E27FC236}">
                <a16:creationId xmlns:a16="http://schemas.microsoft.com/office/drawing/2014/main" id="{32920B94-6544-4760-95A3-C9B2A63B300E}"/>
              </a:ext>
            </a:extLst>
          </p:cNvPr>
          <p:cNvSpPr/>
          <p:nvPr/>
        </p:nvSpPr>
        <p:spPr>
          <a:xfrm>
            <a:off x="8203759" y="2185538"/>
            <a:ext cx="2740635" cy="5032083"/>
          </a:xfrm>
          <a:prstGeom prst="rect">
            <a:avLst/>
          </a:prstGeom>
        </p:spPr>
        <p:txBody>
          <a:bodyPr wrap="square">
            <a:spAutoFit/>
          </a:bodyPr>
          <a:lstStyle/>
          <a:p>
            <a:pPr defTabSz="829178">
              <a:defRPr/>
            </a:pPr>
            <a:r>
              <a:rPr lang="ru-RU" sz="1451" u="sng" dirty="0">
                <a:solidFill>
                  <a:prstClr val="black"/>
                </a:solidFill>
                <a:latin typeface="DINPro-Medium"/>
              </a:rPr>
              <a:t>ДРУГИЕ КОНЕЧНЫЕ ТОЧКИ: </a:t>
            </a:r>
          </a:p>
          <a:p>
            <a:pPr defTabSz="829178">
              <a:defRPr/>
            </a:pPr>
            <a:endParaRPr lang="ru-RU" sz="1451" dirty="0">
              <a:solidFill>
                <a:prstClr val="black"/>
              </a:solidFill>
              <a:latin typeface="DINPro-Medium"/>
            </a:endParaRPr>
          </a:p>
          <a:p>
            <a:pPr marL="259118" indent="-259118" defTabSz="829178">
              <a:buFont typeface="Arial" panose="020B0604020202020204" pitchFamily="34" charset="0"/>
              <a:buChar char="•"/>
              <a:defRPr/>
            </a:pPr>
            <a:r>
              <a:rPr lang="en-US" sz="1451" dirty="0">
                <a:solidFill>
                  <a:prstClr val="black"/>
                </a:solidFill>
                <a:latin typeface="DINPro-Medium"/>
              </a:rPr>
              <a:t>∆</a:t>
            </a:r>
            <a:r>
              <a:rPr lang="ru-RU" sz="1451" dirty="0">
                <a:solidFill>
                  <a:prstClr val="black"/>
                </a:solidFill>
                <a:latin typeface="DINPro-Medium"/>
              </a:rPr>
              <a:t> </a:t>
            </a:r>
            <a:r>
              <a:rPr lang="en-US" sz="1451" dirty="0" err="1">
                <a:solidFill>
                  <a:prstClr val="black"/>
                </a:solidFill>
                <a:latin typeface="DINPro-Medium"/>
              </a:rPr>
              <a:t>общей</a:t>
            </a:r>
            <a:r>
              <a:rPr lang="en-US" sz="1451" dirty="0">
                <a:solidFill>
                  <a:prstClr val="black"/>
                </a:solidFill>
                <a:latin typeface="DINPro-Medium"/>
              </a:rPr>
              <a:t> </a:t>
            </a:r>
            <a:r>
              <a:rPr lang="en-US" sz="1451" dirty="0" err="1">
                <a:solidFill>
                  <a:prstClr val="black"/>
                </a:solidFill>
                <a:latin typeface="DINPro-Medium"/>
              </a:rPr>
              <a:t>суточной</a:t>
            </a:r>
            <a:r>
              <a:rPr lang="en-US" sz="1451" dirty="0">
                <a:solidFill>
                  <a:prstClr val="black"/>
                </a:solidFill>
                <a:latin typeface="DINPro-Medium"/>
              </a:rPr>
              <a:t> </a:t>
            </a:r>
            <a:r>
              <a:rPr lang="en-US" sz="1451" dirty="0" err="1">
                <a:solidFill>
                  <a:prstClr val="black"/>
                </a:solidFill>
                <a:latin typeface="DINPro-Medium"/>
              </a:rPr>
              <a:t>дозы</a:t>
            </a:r>
            <a:r>
              <a:rPr lang="en-US" sz="1451" dirty="0">
                <a:solidFill>
                  <a:prstClr val="black"/>
                </a:solidFill>
                <a:latin typeface="DINPro-Medium"/>
              </a:rPr>
              <a:t> </a:t>
            </a:r>
            <a:r>
              <a:rPr lang="en-US" sz="1451" dirty="0" err="1">
                <a:solidFill>
                  <a:prstClr val="black"/>
                </a:solidFill>
                <a:latin typeface="DINPro-Medium"/>
              </a:rPr>
              <a:t>инсулина</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a:solidFill>
                  <a:prstClr val="black"/>
                </a:solidFill>
                <a:latin typeface="DINPro-Medium"/>
              </a:rPr>
              <a:t>∆</a:t>
            </a:r>
            <a:r>
              <a:rPr lang="ru-RU" sz="1451" dirty="0">
                <a:solidFill>
                  <a:prstClr val="black"/>
                </a:solidFill>
                <a:latin typeface="DINPro-Medium"/>
              </a:rPr>
              <a:t> </a:t>
            </a:r>
            <a:r>
              <a:rPr lang="en-US" sz="1451" dirty="0" err="1">
                <a:solidFill>
                  <a:prstClr val="black"/>
                </a:solidFill>
                <a:latin typeface="DINPro-Medium"/>
              </a:rPr>
              <a:t>веса</a:t>
            </a:r>
            <a:r>
              <a:rPr lang="en-US" sz="1451" dirty="0">
                <a:solidFill>
                  <a:prstClr val="black"/>
                </a:solidFill>
                <a:latin typeface="DINPro-Medium"/>
              </a:rPr>
              <a:t> </a:t>
            </a:r>
            <a:r>
              <a:rPr lang="en-US" sz="1451" dirty="0" err="1">
                <a:solidFill>
                  <a:prstClr val="black"/>
                </a:solidFill>
                <a:latin typeface="DINPro-Medium"/>
              </a:rPr>
              <a:t>тела</a:t>
            </a:r>
            <a:r>
              <a:rPr lang="en-US" sz="1451" dirty="0">
                <a:solidFill>
                  <a:prstClr val="black"/>
                </a:solidFill>
                <a:latin typeface="DINPro-Medium"/>
              </a:rPr>
              <a:t>;</a:t>
            </a:r>
          </a:p>
          <a:p>
            <a:pPr defTabSz="829178">
              <a:defRPr/>
            </a:pPr>
            <a:endParaRPr lang="en-US" sz="1451" dirty="0">
              <a:solidFill>
                <a:prstClr val="black"/>
              </a:solidFill>
              <a:latin typeface="DINPro-Medium"/>
            </a:endParaRPr>
          </a:p>
          <a:p>
            <a:pPr defTabSz="829178">
              <a:defRPr/>
            </a:pPr>
            <a:r>
              <a:rPr lang="ru-RU" sz="1451" dirty="0">
                <a:solidFill>
                  <a:prstClr val="black"/>
                </a:solidFill>
                <a:latin typeface="DINPro-Medium"/>
              </a:rPr>
              <a:t>НЕЖЕЛАТЕЛЬНЫЕ ЯВЛЕНИЯ:</a:t>
            </a:r>
            <a:endParaRPr lang="en-US" sz="1451" dirty="0">
              <a:solidFill>
                <a:prstClr val="black"/>
              </a:solidFill>
              <a:latin typeface="DINPro-Medium"/>
            </a:endParaRPr>
          </a:p>
          <a:p>
            <a:pPr marL="259118" indent="-259118" defTabSz="829178">
              <a:buFont typeface="Arial" panose="020B0604020202020204" pitchFamily="34" charset="0"/>
              <a:buChar char="•"/>
              <a:defRPr/>
            </a:pPr>
            <a:r>
              <a:rPr lang="en-US" sz="1451" dirty="0">
                <a:solidFill>
                  <a:prstClr val="black"/>
                </a:solidFill>
                <a:latin typeface="DINPro-Medium"/>
              </a:rPr>
              <a:t>гипогликемия,</a:t>
            </a:r>
          </a:p>
          <a:p>
            <a:pPr marL="259118" indent="-259118" defTabSz="829178">
              <a:buFont typeface="Arial" panose="020B0604020202020204" pitchFamily="34" charset="0"/>
              <a:buChar char="•"/>
              <a:defRPr/>
            </a:pPr>
            <a:r>
              <a:rPr lang="en-US" sz="1451" dirty="0" err="1">
                <a:solidFill>
                  <a:prstClr val="black"/>
                </a:solidFill>
                <a:latin typeface="DINPro-Medium"/>
              </a:rPr>
              <a:t>диабетический</a:t>
            </a:r>
            <a:r>
              <a:rPr lang="en-US" sz="1451" dirty="0">
                <a:solidFill>
                  <a:prstClr val="black"/>
                </a:solidFill>
                <a:latin typeface="DINPro-Medium"/>
              </a:rPr>
              <a:t> </a:t>
            </a:r>
            <a:r>
              <a:rPr lang="en-US" sz="1451" dirty="0" err="1">
                <a:solidFill>
                  <a:prstClr val="black"/>
                </a:solidFill>
                <a:latin typeface="DINPro-Medium"/>
              </a:rPr>
              <a:t>кетоацидоз</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err="1">
                <a:solidFill>
                  <a:prstClr val="black"/>
                </a:solidFill>
                <a:latin typeface="DINPro-Medium"/>
              </a:rPr>
              <a:t>желчно-желчные</a:t>
            </a:r>
            <a:r>
              <a:rPr lang="en-US" sz="1451" dirty="0">
                <a:solidFill>
                  <a:prstClr val="black"/>
                </a:solidFill>
                <a:latin typeface="DINPro-Medium"/>
              </a:rPr>
              <a:t> </a:t>
            </a:r>
            <a:r>
              <a:rPr lang="en-US" sz="1451" dirty="0" err="1">
                <a:solidFill>
                  <a:prstClr val="black"/>
                </a:solidFill>
                <a:latin typeface="DINPro-Medium"/>
              </a:rPr>
              <a:t>события</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err="1">
                <a:solidFill>
                  <a:prstClr val="black"/>
                </a:solidFill>
                <a:latin typeface="DINPro-Medium"/>
              </a:rPr>
              <a:t>генитальные</a:t>
            </a:r>
            <a:r>
              <a:rPr lang="en-US" sz="1451" dirty="0">
                <a:solidFill>
                  <a:prstClr val="black"/>
                </a:solidFill>
                <a:latin typeface="DINPro-Medium"/>
              </a:rPr>
              <a:t> </a:t>
            </a:r>
            <a:r>
              <a:rPr lang="en-US" sz="1451" dirty="0" err="1">
                <a:solidFill>
                  <a:prstClr val="black"/>
                </a:solidFill>
                <a:latin typeface="DINPro-Medium"/>
              </a:rPr>
              <a:t>инфекции</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err="1">
                <a:solidFill>
                  <a:prstClr val="black"/>
                </a:solidFill>
                <a:latin typeface="DINPro-Medium"/>
              </a:rPr>
              <a:t>инфекции</a:t>
            </a:r>
            <a:r>
              <a:rPr lang="en-US" sz="1451" dirty="0">
                <a:solidFill>
                  <a:prstClr val="black"/>
                </a:solidFill>
                <a:latin typeface="DINPro-Medium"/>
              </a:rPr>
              <a:t> </a:t>
            </a:r>
            <a:r>
              <a:rPr lang="en-US" sz="1451" dirty="0" err="1">
                <a:solidFill>
                  <a:prstClr val="black"/>
                </a:solidFill>
                <a:latin typeface="DINPro-Medium"/>
              </a:rPr>
              <a:t>мочевыводящих</a:t>
            </a:r>
            <a:r>
              <a:rPr lang="en-US" sz="1451" dirty="0">
                <a:solidFill>
                  <a:prstClr val="black"/>
                </a:solidFill>
                <a:latin typeface="DINPro-Medium"/>
              </a:rPr>
              <a:t> </a:t>
            </a:r>
            <a:r>
              <a:rPr lang="en-US" sz="1451" dirty="0" err="1">
                <a:solidFill>
                  <a:prstClr val="black"/>
                </a:solidFill>
                <a:latin typeface="DINPro-Medium"/>
              </a:rPr>
              <a:t>путей</a:t>
            </a:r>
            <a:r>
              <a:rPr lang="en-US" sz="1451" dirty="0">
                <a:solidFill>
                  <a:prstClr val="black"/>
                </a:solidFill>
                <a:latin typeface="DINPro-Medium"/>
              </a:rPr>
              <a:t>,</a:t>
            </a:r>
          </a:p>
          <a:p>
            <a:pPr marL="259118" indent="-259118" defTabSz="829178">
              <a:buFont typeface="Arial" panose="020B0604020202020204" pitchFamily="34" charset="0"/>
              <a:buChar char="•"/>
              <a:defRPr/>
            </a:pPr>
            <a:r>
              <a:rPr lang="ru-RU" sz="1451" dirty="0">
                <a:solidFill>
                  <a:prstClr val="black"/>
                </a:solidFill>
                <a:latin typeface="DINPro-Medium"/>
              </a:rPr>
              <a:t>гиповолемия</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err="1">
                <a:solidFill>
                  <a:prstClr val="black"/>
                </a:solidFill>
                <a:latin typeface="DINPro-Medium"/>
              </a:rPr>
              <a:t>переломы</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a:solidFill>
                  <a:prstClr val="black"/>
                </a:solidFill>
                <a:latin typeface="DINPro-Medium"/>
                <a:sym typeface="Wingdings" panose="05000000000000000000" pitchFamily="2" charset="2"/>
              </a:rPr>
              <a:t></a:t>
            </a:r>
            <a:r>
              <a:rPr lang="ru-RU" sz="1451" dirty="0">
                <a:solidFill>
                  <a:prstClr val="black"/>
                </a:solidFill>
                <a:latin typeface="DINPro-Medium"/>
                <a:sym typeface="Wingdings" panose="05000000000000000000" pitchFamily="2" charset="2"/>
              </a:rPr>
              <a:t> </a:t>
            </a:r>
            <a:r>
              <a:rPr lang="en-US" sz="1451" dirty="0" err="1">
                <a:solidFill>
                  <a:prstClr val="black"/>
                </a:solidFill>
                <a:latin typeface="DINPro-Medium"/>
              </a:rPr>
              <a:t>функции</a:t>
            </a:r>
            <a:r>
              <a:rPr lang="en-US" sz="1451" dirty="0">
                <a:solidFill>
                  <a:prstClr val="black"/>
                </a:solidFill>
                <a:latin typeface="DINPro-Medium"/>
              </a:rPr>
              <a:t> </a:t>
            </a:r>
            <a:r>
              <a:rPr lang="en-US" sz="1451" dirty="0" err="1">
                <a:solidFill>
                  <a:prstClr val="black"/>
                </a:solidFill>
                <a:latin typeface="DINPro-Medium"/>
              </a:rPr>
              <a:t>почек</a:t>
            </a:r>
            <a:r>
              <a:rPr lang="en-US" sz="1451" dirty="0">
                <a:solidFill>
                  <a:prstClr val="black"/>
                </a:solidFill>
                <a:latin typeface="DINPro-Medium"/>
              </a:rPr>
              <a:t>,</a:t>
            </a:r>
          </a:p>
          <a:p>
            <a:pPr marL="259118" indent="-259118" defTabSz="829178">
              <a:buFont typeface="Arial" panose="020B0604020202020204" pitchFamily="34" charset="0"/>
              <a:buChar char="•"/>
              <a:defRPr/>
            </a:pPr>
            <a:r>
              <a:rPr lang="en-US" sz="1451" dirty="0" err="1">
                <a:solidFill>
                  <a:prstClr val="black"/>
                </a:solidFill>
                <a:latin typeface="DINPro-Medium"/>
              </a:rPr>
              <a:t>реакции</a:t>
            </a:r>
            <a:r>
              <a:rPr lang="en-US" sz="1451" dirty="0">
                <a:solidFill>
                  <a:prstClr val="black"/>
                </a:solidFill>
                <a:latin typeface="DINPro-Medium"/>
              </a:rPr>
              <a:t> </a:t>
            </a:r>
            <a:r>
              <a:rPr lang="en-US" sz="1451" dirty="0" err="1">
                <a:solidFill>
                  <a:prstClr val="black"/>
                </a:solidFill>
                <a:latin typeface="DINPro-Medium"/>
              </a:rPr>
              <a:t>гиперчувствительности</a:t>
            </a:r>
            <a:endParaRPr lang="en-US" sz="1451" dirty="0">
              <a:solidFill>
                <a:prstClr val="black"/>
              </a:solidFill>
              <a:latin typeface="DINPro-Medium"/>
            </a:endParaRPr>
          </a:p>
          <a:p>
            <a:pPr defTabSz="829178">
              <a:defRPr/>
            </a:pPr>
            <a:endParaRPr lang="en-US" sz="1632" dirty="0">
              <a:solidFill>
                <a:prstClr val="black"/>
              </a:solidFill>
              <a:latin typeface="DINPro-Medium"/>
            </a:endParaRPr>
          </a:p>
        </p:txBody>
      </p:sp>
      <p:cxnSp>
        <p:nvCxnSpPr>
          <p:cNvPr id="112" name="Straight Connector 111">
            <a:extLst>
              <a:ext uri="{FF2B5EF4-FFF2-40B4-BE49-F238E27FC236}">
                <a16:creationId xmlns:a16="http://schemas.microsoft.com/office/drawing/2014/main" id="{2898E280-A474-4105-A94B-DA7384C372F4}"/>
              </a:ext>
            </a:extLst>
          </p:cNvPr>
          <p:cNvCxnSpPr>
            <a:cxnSpLocks/>
          </p:cNvCxnSpPr>
          <p:nvPr/>
        </p:nvCxnSpPr>
        <p:spPr>
          <a:xfrm flipH="1">
            <a:off x="8203758" y="1356318"/>
            <a:ext cx="2216" cy="5161361"/>
          </a:xfrm>
          <a:prstGeom prst="line">
            <a:avLst/>
          </a:prstGeom>
          <a:ln w="19050">
            <a:solidFill>
              <a:srgbClr val="2F528F"/>
            </a:solidFill>
            <a:prstDash val="dash"/>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AB0D7DE-6478-4476-93D0-DD9692A6878C}"/>
              </a:ext>
            </a:extLst>
          </p:cNvPr>
          <p:cNvSpPr/>
          <p:nvPr/>
        </p:nvSpPr>
        <p:spPr>
          <a:xfrm>
            <a:off x="1321466" y="6423251"/>
            <a:ext cx="9335018" cy="399212"/>
          </a:xfrm>
          <a:prstGeom prst="rect">
            <a:avLst/>
          </a:prstGeom>
        </p:spPr>
        <p:txBody>
          <a:bodyPr wrap="square">
            <a:spAutoFit/>
          </a:bodyPr>
          <a:lstStyle/>
          <a:p>
            <a:pPr defTabSz="829178">
              <a:defRPr/>
            </a:pPr>
            <a:r>
              <a:rPr lang="en-US" sz="997" dirty="0">
                <a:solidFill>
                  <a:prstClr val="black"/>
                </a:solidFill>
                <a:latin typeface="DINPro-Medium"/>
              </a:rPr>
              <a:t>[1] P. </a:t>
            </a:r>
            <a:r>
              <a:rPr lang="en-US" sz="997" dirty="0" err="1">
                <a:solidFill>
                  <a:prstClr val="black"/>
                </a:solidFill>
                <a:latin typeface="DINPro-Medium"/>
              </a:rPr>
              <a:t>Dandona</a:t>
            </a:r>
            <a:r>
              <a:rPr lang="en-US" sz="997" dirty="0">
                <a:solidFill>
                  <a:prstClr val="black"/>
                </a:solidFill>
                <a:latin typeface="DINPro-Medium"/>
              </a:rPr>
              <a:t> et al., “Efficacy and safety of dapagliflozin in patients with inadequately controlled type 1 diabetes (DEPICT-1): 24 week results from a </a:t>
            </a:r>
            <a:r>
              <a:rPr lang="en-US" sz="997" dirty="0" err="1">
                <a:solidFill>
                  <a:prstClr val="black"/>
                </a:solidFill>
                <a:latin typeface="DINPro-Medium"/>
              </a:rPr>
              <a:t>multicentre</a:t>
            </a:r>
            <a:r>
              <a:rPr lang="en-US" sz="997" dirty="0">
                <a:solidFill>
                  <a:prstClr val="black"/>
                </a:solidFill>
                <a:latin typeface="DINPro-Medium"/>
              </a:rPr>
              <a:t>, double-blind, phase 3, </a:t>
            </a:r>
            <a:r>
              <a:rPr lang="en-US" sz="997" dirty="0" err="1">
                <a:solidFill>
                  <a:prstClr val="black"/>
                </a:solidFill>
                <a:latin typeface="DINPro-Medium"/>
              </a:rPr>
              <a:t>randomised</a:t>
            </a:r>
            <a:r>
              <a:rPr lang="en-US" sz="997" dirty="0">
                <a:solidFill>
                  <a:prstClr val="black"/>
                </a:solidFill>
                <a:latin typeface="DINPro-Medium"/>
              </a:rPr>
              <a:t> controlled trial,” Lancet Diabetes Endocrinol., vol. 8587, no. 17, pp. 1–13, 2017.</a:t>
            </a:r>
          </a:p>
        </p:txBody>
      </p:sp>
      <p:sp>
        <p:nvSpPr>
          <p:cNvPr id="3" name="Slide Number Placeholder 2">
            <a:extLst>
              <a:ext uri="{FF2B5EF4-FFF2-40B4-BE49-F238E27FC236}">
                <a16:creationId xmlns:a16="http://schemas.microsoft.com/office/drawing/2014/main" id="{6730B9D4-0C1E-46A8-99AB-8996B3EC5323}"/>
              </a:ext>
            </a:extLst>
          </p:cNvPr>
          <p:cNvSpPr>
            <a:spLocks noGrp="1"/>
          </p:cNvSpPr>
          <p:nvPr>
            <p:ph type="sldNum" sz="quarter" idx="4"/>
          </p:nvPr>
        </p:nvSpPr>
        <p:spPr/>
        <p:txBody>
          <a:bodyPr/>
          <a:lstStyle/>
          <a:p>
            <a:fld id="{4E810A67-170D-4C73-8E29-995CD80C41FC}" type="slidenum">
              <a:rPr lang="en-GB" smtClean="0">
                <a:solidFill>
                  <a:srgbClr val="FFFFFF"/>
                </a:solidFill>
              </a:rPr>
              <a:pPr/>
              <a:t>95</a:t>
            </a:fld>
            <a:endParaRPr lang="en-GB">
              <a:solidFill>
                <a:srgbClr val="FFFFFF"/>
              </a:solidFill>
            </a:endParaRPr>
          </a:p>
        </p:txBody>
      </p:sp>
    </p:spTree>
    <p:extLst>
      <p:ext uri="{BB962C8B-B14F-4D97-AF65-F5344CB8AC3E}">
        <p14:creationId xmlns:p14="http://schemas.microsoft.com/office/powerpoint/2010/main" val="3084161296"/>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37F9-5383-4513-89E1-6F461B2E5A4F}"/>
              </a:ext>
            </a:extLst>
          </p:cNvPr>
          <p:cNvSpPr>
            <a:spLocks noGrp="1"/>
          </p:cNvSpPr>
          <p:nvPr>
            <p:ph type="title"/>
          </p:nvPr>
        </p:nvSpPr>
        <p:spPr/>
        <p:txBody>
          <a:bodyPr/>
          <a:lstStyle/>
          <a:p>
            <a:r>
              <a:rPr lang="en-US" dirty="0"/>
              <a:t>DEPICT-1</a:t>
            </a:r>
          </a:p>
        </p:txBody>
      </p:sp>
      <p:sp>
        <p:nvSpPr>
          <p:cNvPr id="115" name="Rectangle 114">
            <a:extLst>
              <a:ext uri="{FF2B5EF4-FFF2-40B4-BE49-F238E27FC236}">
                <a16:creationId xmlns:a16="http://schemas.microsoft.com/office/drawing/2014/main" id="{4AB0D7DE-6478-4476-93D0-DD9692A6878C}"/>
              </a:ext>
            </a:extLst>
          </p:cNvPr>
          <p:cNvSpPr/>
          <p:nvPr/>
        </p:nvSpPr>
        <p:spPr>
          <a:xfrm>
            <a:off x="1321466" y="6423251"/>
            <a:ext cx="9335018" cy="399212"/>
          </a:xfrm>
          <a:prstGeom prst="rect">
            <a:avLst/>
          </a:prstGeom>
        </p:spPr>
        <p:txBody>
          <a:bodyPr wrap="square">
            <a:spAutoFit/>
          </a:bodyPr>
          <a:lstStyle/>
          <a:p>
            <a:pPr defTabSz="829178">
              <a:defRPr/>
            </a:pPr>
            <a:r>
              <a:rPr lang="en-US" sz="997" dirty="0">
                <a:solidFill>
                  <a:prstClr val="black"/>
                </a:solidFill>
                <a:latin typeface="DINPro-Medium"/>
              </a:rPr>
              <a:t>[1] P. </a:t>
            </a:r>
            <a:r>
              <a:rPr lang="en-US" sz="997" dirty="0" err="1">
                <a:solidFill>
                  <a:prstClr val="black"/>
                </a:solidFill>
                <a:latin typeface="DINPro-Medium"/>
              </a:rPr>
              <a:t>Dandona</a:t>
            </a:r>
            <a:r>
              <a:rPr lang="en-US" sz="997" dirty="0">
                <a:solidFill>
                  <a:prstClr val="black"/>
                </a:solidFill>
                <a:latin typeface="DINPro-Medium"/>
              </a:rPr>
              <a:t> et al., “Efficacy and safety of dapagliflozin in patients with inadequately controlled type 1 diabetes (DEPICT-1): 24 week results from a </a:t>
            </a:r>
            <a:r>
              <a:rPr lang="en-US" sz="997" dirty="0" err="1">
                <a:solidFill>
                  <a:prstClr val="black"/>
                </a:solidFill>
                <a:latin typeface="DINPro-Medium"/>
              </a:rPr>
              <a:t>multicentre</a:t>
            </a:r>
            <a:r>
              <a:rPr lang="en-US" sz="997" dirty="0">
                <a:solidFill>
                  <a:prstClr val="black"/>
                </a:solidFill>
                <a:latin typeface="DINPro-Medium"/>
              </a:rPr>
              <a:t>, double-blind, phase 3, </a:t>
            </a:r>
            <a:r>
              <a:rPr lang="en-US" sz="997" dirty="0" err="1">
                <a:solidFill>
                  <a:prstClr val="black"/>
                </a:solidFill>
                <a:latin typeface="DINPro-Medium"/>
              </a:rPr>
              <a:t>randomised</a:t>
            </a:r>
            <a:r>
              <a:rPr lang="en-US" sz="997" dirty="0">
                <a:solidFill>
                  <a:prstClr val="black"/>
                </a:solidFill>
                <a:latin typeface="DINPro-Medium"/>
              </a:rPr>
              <a:t> controlled trial,” Lancet Diabetes Endocrinol., vol. 8587, no. 17, pp. 1–13, 2017.</a:t>
            </a:r>
          </a:p>
        </p:txBody>
      </p:sp>
      <p:graphicFrame>
        <p:nvGraphicFramePr>
          <p:cNvPr id="3" name="Object 2">
            <a:extLst>
              <a:ext uri="{FF2B5EF4-FFF2-40B4-BE49-F238E27FC236}">
                <a16:creationId xmlns:a16="http://schemas.microsoft.com/office/drawing/2014/main" id="{17E8C9E8-ABB2-4E1D-A73A-A2BE15FE2388}"/>
              </a:ext>
            </a:extLst>
          </p:cNvPr>
          <p:cNvGraphicFramePr>
            <a:graphicFrameLocks noChangeAspect="1"/>
          </p:cNvGraphicFramePr>
          <p:nvPr>
            <p:extLst/>
          </p:nvPr>
        </p:nvGraphicFramePr>
        <p:xfrm>
          <a:off x="2226499" y="1632446"/>
          <a:ext cx="7366640" cy="4347525"/>
        </p:xfrm>
        <a:graphic>
          <a:graphicData uri="http://schemas.openxmlformats.org/presentationml/2006/ole">
            <mc:AlternateContent xmlns:mc="http://schemas.openxmlformats.org/markup-compatibility/2006">
              <mc:Choice xmlns:v="urn:schemas-microsoft-com:vml" Requires="v">
                <p:oleObj spid="_x0000_s67587" name="Image" r:id="rId4" imgW="12330000" imgH="7288560" progId="Photoshop.Image.16">
                  <p:embed/>
                </p:oleObj>
              </mc:Choice>
              <mc:Fallback>
                <p:oleObj name="Image" r:id="rId4" imgW="12330000" imgH="7288560" progId="Photoshop.Image.16">
                  <p:embed/>
                  <p:pic>
                    <p:nvPicPr>
                      <p:cNvPr id="3" name="Object 2">
                        <a:extLst>
                          <a:ext uri="{FF2B5EF4-FFF2-40B4-BE49-F238E27FC236}">
                            <a16:creationId xmlns:a16="http://schemas.microsoft.com/office/drawing/2014/main" id="{17E8C9E8-ABB2-4E1D-A73A-A2BE15FE2388}"/>
                          </a:ext>
                        </a:extLst>
                      </p:cNvPr>
                      <p:cNvPicPr/>
                      <p:nvPr/>
                    </p:nvPicPr>
                    <p:blipFill>
                      <a:blip r:embed="rId5"/>
                      <a:stretch>
                        <a:fillRect/>
                      </a:stretch>
                    </p:blipFill>
                    <p:spPr>
                      <a:xfrm>
                        <a:off x="2226499" y="1632446"/>
                        <a:ext cx="7366640" cy="4347525"/>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9140B24F-11AE-4708-942D-B0B8F49A57DD}"/>
              </a:ext>
            </a:extLst>
          </p:cNvPr>
          <p:cNvGrpSpPr/>
          <p:nvPr/>
        </p:nvGrpSpPr>
        <p:grpSpPr>
          <a:xfrm>
            <a:off x="7516029" y="1789867"/>
            <a:ext cx="3445548" cy="1062025"/>
            <a:chOff x="2143760" y="1766570"/>
            <a:chExt cx="3799674" cy="1171178"/>
          </a:xfrm>
        </p:grpSpPr>
        <p:sp>
          <p:nvSpPr>
            <p:cNvPr id="4" name="Rectangle 3">
              <a:extLst>
                <a:ext uri="{FF2B5EF4-FFF2-40B4-BE49-F238E27FC236}">
                  <a16:creationId xmlns:a16="http://schemas.microsoft.com/office/drawing/2014/main" id="{0080B015-7A8D-4E90-9591-1F847A989A6E}"/>
                </a:ext>
              </a:extLst>
            </p:cNvPr>
            <p:cNvSpPr/>
            <p:nvPr/>
          </p:nvSpPr>
          <p:spPr>
            <a:xfrm>
              <a:off x="2679700" y="1766570"/>
              <a:ext cx="3136353" cy="348036"/>
            </a:xfrm>
            <a:prstGeom prst="rect">
              <a:avLst/>
            </a:prstGeom>
          </p:spPr>
          <p:txBody>
            <a:bodyPr wrap="none">
              <a:spAutoFit/>
            </a:bodyPr>
            <a:lstStyle/>
            <a:p>
              <a:pPr defTabSz="829178">
                <a:defRPr/>
              </a:pPr>
              <a:r>
                <a:rPr lang="en-US" sz="1451" dirty="0">
                  <a:solidFill>
                    <a:prstClr val="black"/>
                  </a:solidFill>
                  <a:latin typeface="DINPro-Medium"/>
                </a:rPr>
                <a:t>Дапаглифлозин 5 </a:t>
              </a:r>
              <a:r>
                <a:rPr lang="en-US" sz="1451" dirty="0" err="1">
                  <a:solidFill>
                    <a:prstClr val="black"/>
                  </a:solidFill>
                  <a:latin typeface="DINPro-Medium"/>
                </a:rPr>
                <a:t>мг</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34" name="Rectangle 33">
              <a:extLst>
                <a:ext uri="{FF2B5EF4-FFF2-40B4-BE49-F238E27FC236}">
                  <a16:creationId xmlns:a16="http://schemas.microsoft.com/office/drawing/2014/main" id="{422DFE9F-87B6-433B-ADFB-B60171BA8F31}"/>
                </a:ext>
              </a:extLst>
            </p:cNvPr>
            <p:cNvSpPr/>
            <p:nvPr/>
          </p:nvSpPr>
          <p:spPr>
            <a:xfrm>
              <a:off x="2697480" y="2135903"/>
              <a:ext cx="3245954" cy="348036"/>
            </a:xfrm>
            <a:prstGeom prst="rect">
              <a:avLst/>
            </a:prstGeom>
          </p:spPr>
          <p:txBody>
            <a:bodyPr wrap="none">
              <a:spAutoFit/>
            </a:bodyPr>
            <a:lstStyle/>
            <a:p>
              <a:pPr defTabSz="829178">
                <a:defRPr/>
              </a:pPr>
              <a:r>
                <a:rPr lang="en-US" sz="1451" dirty="0">
                  <a:solidFill>
                    <a:prstClr val="black"/>
                  </a:solidFill>
                  <a:latin typeface="DINPro-Medium"/>
                </a:rPr>
                <a:t>Дапаглифлозин 10 </a:t>
              </a:r>
              <a:r>
                <a:rPr lang="en-US" sz="1451" dirty="0" err="1">
                  <a:solidFill>
                    <a:prstClr val="black"/>
                  </a:solidFill>
                  <a:latin typeface="DINPro-Medium"/>
                </a:rPr>
                <a:t>мг</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5" name="Rectangle 4">
              <a:extLst>
                <a:ext uri="{FF2B5EF4-FFF2-40B4-BE49-F238E27FC236}">
                  <a16:creationId xmlns:a16="http://schemas.microsoft.com/office/drawing/2014/main" id="{5D902C50-C7C5-48C2-BE15-397C9CB519EF}"/>
                </a:ext>
              </a:extLst>
            </p:cNvPr>
            <p:cNvSpPr/>
            <p:nvPr/>
          </p:nvSpPr>
          <p:spPr>
            <a:xfrm>
              <a:off x="2720340" y="2537619"/>
              <a:ext cx="2015596" cy="348036"/>
            </a:xfrm>
            <a:prstGeom prst="rect">
              <a:avLst/>
            </a:prstGeom>
          </p:spPr>
          <p:txBody>
            <a:bodyPr wrap="none">
              <a:spAutoFit/>
            </a:bodyPr>
            <a:lstStyle/>
            <a:p>
              <a:pPr defTabSz="829178">
                <a:defRPr/>
              </a:pPr>
              <a:r>
                <a:rPr lang="en-US" sz="1451" dirty="0" err="1">
                  <a:solidFill>
                    <a:prstClr val="black"/>
                  </a:solidFill>
                  <a:latin typeface="DINPro-Medium"/>
                </a:rPr>
                <a:t>Плацебо</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6" name="Oval 5">
              <a:extLst>
                <a:ext uri="{FF2B5EF4-FFF2-40B4-BE49-F238E27FC236}">
                  <a16:creationId xmlns:a16="http://schemas.microsoft.com/office/drawing/2014/main" id="{1B021575-E9BE-4987-B342-55CB0AB0B7FF}"/>
                </a:ext>
              </a:extLst>
            </p:cNvPr>
            <p:cNvSpPr/>
            <p:nvPr/>
          </p:nvSpPr>
          <p:spPr>
            <a:xfrm>
              <a:off x="2146300" y="1816656"/>
              <a:ext cx="304800" cy="319246"/>
            </a:xfrm>
            <a:prstGeom prst="ellipse">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7" name="Oval 36">
              <a:extLst>
                <a:ext uri="{FF2B5EF4-FFF2-40B4-BE49-F238E27FC236}">
                  <a16:creationId xmlns:a16="http://schemas.microsoft.com/office/drawing/2014/main" id="{1A6254A2-00C1-4689-87E4-DC87F41893E2}"/>
                </a:ext>
              </a:extLst>
            </p:cNvPr>
            <p:cNvSpPr/>
            <p:nvPr/>
          </p:nvSpPr>
          <p:spPr>
            <a:xfrm>
              <a:off x="2143760" y="2257425"/>
              <a:ext cx="304800" cy="279400"/>
            </a:xfrm>
            <a:prstGeom prst="ellipse">
              <a:avLst/>
            </a:prstGeom>
            <a:solidFill>
              <a:srgbClr val="6C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8" name="Oval 37">
              <a:extLst>
                <a:ext uri="{FF2B5EF4-FFF2-40B4-BE49-F238E27FC236}">
                  <a16:creationId xmlns:a16="http://schemas.microsoft.com/office/drawing/2014/main" id="{ACDFE3E8-D5DE-49ED-AA02-B75F9E3ACA87}"/>
                </a:ext>
              </a:extLst>
            </p:cNvPr>
            <p:cNvSpPr/>
            <p:nvPr/>
          </p:nvSpPr>
          <p:spPr>
            <a:xfrm>
              <a:off x="2143760" y="2658348"/>
              <a:ext cx="304800" cy="279400"/>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grpSp>
      <p:sp>
        <p:nvSpPr>
          <p:cNvPr id="8" name="Rectangle 7">
            <a:extLst>
              <a:ext uri="{FF2B5EF4-FFF2-40B4-BE49-F238E27FC236}">
                <a16:creationId xmlns:a16="http://schemas.microsoft.com/office/drawing/2014/main" id="{9E00A21C-5D49-4AE1-8BCC-9A9414E458A9}"/>
              </a:ext>
            </a:extLst>
          </p:cNvPr>
          <p:cNvSpPr/>
          <p:nvPr/>
        </p:nvSpPr>
        <p:spPr>
          <a:xfrm>
            <a:off x="3124776" y="1701544"/>
            <a:ext cx="483688" cy="96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632">
              <a:solidFill>
                <a:prstClr val="white"/>
              </a:solidFill>
              <a:latin typeface="DINPro-Medium"/>
            </a:endParaRPr>
          </a:p>
        </p:txBody>
      </p:sp>
      <p:sp>
        <p:nvSpPr>
          <p:cNvPr id="9" name="TextBox 8">
            <a:extLst>
              <a:ext uri="{FF2B5EF4-FFF2-40B4-BE49-F238E27FC236}">
                <a16:creationId xmlns:a16="http://schemas.microsoft.com/office/drawing/2014/main" id="{D271FE48-15A8-474F-9344-1A83370AD741}"/>
              </a:ext>
            </a:extLst>
          </p:cNvPr>
          <p:cNvSpPr txBox="1"/>
          <p:nvPr/>
        </p:nvSpPr>
        <p:spPr>
          <a:xfrm>
            <a:off x="9570544" y="5645060"/>
            <a:ext cx="872355" cy="343492"/>
          </a:xfrm>
          <a:prstGeom prst="rect">
            <a:avLst/>
          </a:prstGeom>
          <a:noFill/>
        </p:spPr>
        <p:txBody>
          <a:bodyPr wrap="none" rtlCol="0">
            <a:spAutoFit/>
          </a:bodyPr>
          <a:lstStyle/>
          <a:p>
            <a:pPr defTabSz="829178">
              <a:defRPr/>
            </a:pPr>
            <a:r>
              <a:rPr lang="ru-RU" sz="1632" dirty="0">
                <a:solidFill>
                  <a:prstClr val="black"/>
                </a:solidFill>
                <a:latin typeface="DINPro-Medium"/>
              </a:rPr>
              <a:t>недель</a:t>
            </a:r>
            <a:endParaRPr lang="en-US" sz="1632" dirty="0">
              <a:solidFill>
                <a:prstClr val="black"/>
              </a:solidFill>
              <a:latin typeface="DINPro-Medium"/>
            </a:endParaRPr>
          </a:p>
        </p:txBody>
      </p:sp>
      <p:sp>
        <p:nvSpPr>
          <p:cNvPr id="10" name="Rectangle 9">
            <a:extLst>
              <a:ext uri="{FF2B5EF4-FFF2-40B4-BE49-F238E27FC236}">
                <a16:creationId xmlns:a16="http://schemas.microsoft.com/office/drawing/2014/main" id="{1F853042-0D49-419F-885E-EC75F1C1994E}"/>
              </a:ext>
            </a:extLst>
          </p:cNvPr>
          <p:cNvSpPr/>
          <p:nvPr/>
        </p:nvSpPr>
        <p:spPr>
          <a:xfrm>
            <a:off x="3083093" y="4984952"/>
            <a:ext cx="7606564" cy="538865"/>
          </a:xfrm>
          <a:prstGeom prst="rect">
            <a:avLst/>
          </a:prstGeom>
        </p:spPr>
        <p:txBody>
          <a:bodyPr wrap="square">
            <a:spAutoFit/>
          </a:bodyPr>
          <a:lstStyle/>
          <a:p>
            <a:pPr defTabSz="829178">
              <a:defRPr/>
            </a:pPr>
            <a:r>
              <a:rPr lang="ru-RU" sz="1451" dirty="0">
                <a:solidFill>
                  <a:prstClr val="black"/>
                </a:solidFill>
                <a:latin typeface="DINPro-Medium"/>
              </a:rPr>
              <a:t>Дапаглифлозин</a:t>
            </a:r>
            <a:r>
              <a:rPr lang="en-US" sz="1451" dirty="0">
                <a:solidFill>
                  <a:prstClr val="black"/>
                </a:solidFill>
                <a:latin typeface="DINPro-Medium"/>
              </a:rPr>
              <a:t> 5 </a:t>
            </a:r>
            <a:r>
              <a:rPr lang="en-US" sz="1451" dirty="0" err="1">
                <a:solidFill>
                  <a:prstClr val="black"/>
                </a:solidFill>
                <a:latin typeface="DINPro-Medium"/>
              </a:rPr>
              <a:t>мг</a:t>
            </a:r>
            <a:r>
              <a:rPr lang="en-US" sz="1451" dirty="0">
                <a:solidFill>
                  <a:prstClr val="black"/>
                </a:solidFill>
                <a:latin typeface="DINPro-Medium"/>
              </a:rPr>
              <a:t> (vs </a:t>
            </a:r>
            <a:r>
              <a:rPr lang="en-US" sz="1451" dirty="0" err="1">
                <a:solidFill>
                  <a:prstClr val="black"/>
                </a:solidFill>
                <a:latin typeface="DINPro-Medium"/>
              </a:rPr>
              <a:t>плацебо</a:t>
            </a:r>
            <a:r>
              <a:rPr lang="en-US" sz="1451" dirty="0">
                <a:solidFill>
                  <a:prstClr val="black"/>
                </a:solidFill>
                <a:latin typeface="DINPro-Medium"/>
              </a:rPr>
              <a:t>): -0,42 (95% ДИ </a:t>
            </a:r>
            <a:r>
              <a:rPr lang="en-US" sz="1451" dirty="0" err="1">
                <a:solidFill>
                  <a:prstClr val="black"/>
                </a:solidFill>
                <a:latin typeface="DINPro-Medium"/>
              </a:rPr>
              <a:t>от</a:t>
            </a:r>
            <a:r>
              <a:rPr lang="en-US" sz="1451" dirty="0">
                <a:solidFill>
                  <a:prstClr val="black"/>
                </a:solidFill>
                <a:latin typeface="DINPro-Medium"/>
              </a:rPr>
              <a:t> -0,5 </a:t>
            </a:r>
            <a:r>
              <a:rPr lang="en-US" sz="1451" dirty="0" err="1">
                <a:solidFill>
                  <a:prstClr val="black"/>
                </a:solidFill>
                <a:latin typeface="DINPro-Medium"/>
              </a:rPr>
              <a:t>до</a:t>
            </a:r>
            <a:r>
              <a:rPr lang="en-US" sz="1451" dirty="0">
                <a:solidFill>
                  <a:prstClr val="black"/>
                </a:solidFill>
                <a:latin typeface="DINPro-Medium"/>
              </a:rPr>
              <a:t> -0,28); р &lt;0 · 0001</a:t>
            </a:r>
          </a:p>
          <a:p>
            <a:pPr defTabSz="829178">
              <a:defRPr/>
            </a:pPr>
            <a:r>
              <a:rPr lang="ru-RU" sz="1451" dirty="0">
                <a:solidFill>
                  <a:prstClr val="black"/>
                </a:solidFill>
                <a:latin typeface="DINPro-Medium"/>
              </a:rPr>
              <a:t>Дапаглифлозин</a:t>
            </a:r>
            <a:r>
              <a:rPr lang="en-US" sz="1451" dirty="0">
                <a:solidFill>
                  <a:prstClr val="black"/>
                </a:solidFill>
                <a:latin typeface="DINPro-Medium"/>
              </a:rPr>
              <a:t> 10 </a:t>
            </a:r>
            <a:r>
              <a:rPr lang="en-US" sz="1451" dirty="0" err="1">
                <a:solidFill>
                  <a:prstClr val="black"/>
                </a:solidFill>
                <a:latin typeface="DINPro-Medium"/>
              </a:rPr>
              <a:t>мг</a:t>
            </a:r>
            <a:r>
              <a:rPr lang="en-US" sz="1451" dirty="0">
                <a:solidFill>
                  <a:prstClr val="black"/>
                </a:solidFill>
                <a:latin typeface="DINPro-Medium"/>
              </a:rPr>
              <a:t> (vs </a:t>
            </a:r>
            <a:r>
              <a:rPr lang="en-US" sz="1451" dirty="0" err="1">
                <a:solidFill>
                  <a:prstClr val="black"/>
                </a:solidFill>
                <a:latin typeface="DINPro-Medium"/>
              </a:rPr>
              <a:t>плацебо</a:t>
            </a:r>
            <a:r>
              <a:rPr lang="en-US" sz="1451" dirty="0">
                <a:solidFill>
                  <a:prstClr val="black"/>
                </a:solidFill>
                <a:latin typeface="DINPro-Medium"/>
              </a:rPr>
              <a:t>): -0,45 (95% ДИ -0,558 </a:t>
            </a:r>
            <a:r>
              <a:rPr lang="en-US" sz="1451" dirty="0" err="1">
                <a:solidFill>
                  <a:prstClr val="black"/>
                </a:solidFill>
                <a:latin typeface="DINPro-Medium"/>
              </a:rPr>
              <a:t>до</a:t>
            </a:r>
            <a:r>
              <a:rPr lang="en-US" sz="1451" dirty="0">
                <a:solidFill>
                  <a:prstClr val="black"/>
                </a:solidFill>
                <a:latin typeface="DINPro-Medium"/>
              </a:rPr>
              <a:t> -0,31); р &lt;0 · 0001</a:t>
            </a:r>
          </a:p>
        </p:txBody>
      </p:sp>
      <p:sp>
        <p:nvSpPr>
          <p:cNvPr id="11" name="Rectangle 10">
            <a:extLst>
              <a:ext uri="{FF2B5EF4-FFF2-40B4-BE49-F238E27FC236}">
                <a16:creationId xmlns:a16="http://schemas.microsoft.com/office/drawing/2014/main" id="{3CF1A474-095F-4385-B8EB-F2397D6C668E}"/>
              </a:ext>
            </a:extLst>
          </p:cNvPr>
          <p:cNvSpPr/>
          <p:nvPr/>
        </p:nvSpPr>
        <p:spPr>
          <a:xfrm rot="16200000">
            <a:off x="1470527" y="3535391"/>
            <a:ext cx="1787669" cy="343492"/>
          </a:xfrm>
          <a:prstGeom prst="rect">
            <a:avLst/>
          </a:prstGeom>
        </p:spPr>
        <p:txBody>
          <a:bodyPr wrap="none">
            <a:spAutoFit/>
          </a:bodyPr>
          <a:lstStyle/>
          <a:p>
            <a:pPr defTabSz="829178">
              <a:defRPr/>
            </a:pPr>
            <a:r>
              <a:rPr lang="ru-RU" sz="1632" dirty="0">
                <a:solidFill>
                  <a:prstClr val="black"/>
                </a:solidFill>
                <a:latin typeface="DINPro-Medium"/>
              </a:rPr>
              <a:t>динамика HbA1c</a:t>
            </a:r>
            <a:endParaRPr lang="en-US" sz="1632" dirty="0">
              <a:solidFill>
                <a:prstClr val="black"/>
              </a:solidFill>
              <a:latin typeface="DINPro-Medium"/>
            </a:endParaRPr>
          </a:p>
        </p:txBody>
      </p:sp>
      <p:sp>
        <p:nvSpPr>
          <p:cNvPr id="12" name="Rectangle 11">
            <a:extLst>
              <a:ext uri="{FF2B5EF4-FFF2-40B4-BE49-F238E27FC236}">
                <a16:creationId xmlns:a16="http://schemas.microsoft.com/office/drawing/2014/main" id="{6E22ECD2-2AB4-4D6A-82AA-95BF1AB84E5C}"/>
              </a:ext>
            </a:extLst>
          </p:cNvPr>
          <p:cNvSpPr/>
          <p:nvPr/>
        </p:nvSpPr>
        <p:spPr>
          <a:xfrm>
            <a:off x="4644937" y="1236134"/>
            <a:ext cx="3102131" cy="343492"/>
          </a:xfrm>
          <a:prstGeom prst="rect">
            <a:avLst/>
          </a:prstGeom>
        </p:spPr>
        <p:txBody>
          <a:bodyPr wrap="none">
            <a:spAutoFit/>
          </a:bodyPr>
          <a:lstStyle/>
          <a:p>
            <a:pPr defTabSz="829178">
              <a:defRPr/>
            </a:pPr>
            <a:r>
              <a:rPr lang="ru-RU" sz="1632" dirty="0">
                <a:solidFill>
                  <a:prstClr val="black"/>
                </a:solidFill>
                <a:latin typeface="DINPro-Medium"/>
              </a:rPr>
              <a:t>Динамика </a:t>
            </a:r>
            <a:r>
              <a:rPr lang="en-US" sz="1632" dirty="0">
                <a:solidFill>
                  <a:prstClr val="black"/>
                </a:solidFill>
                <a:latin typeface="DINPro-Medium"/>
              </a:rPr>
              <a:t>HbA1c </a:t>
            </a:r>
            <a:r>
              <a:rPr lang="en-US" sz="1632" dirty="0" err="1">
                <a:solidFill>
                  <a:prstClr val="black"/>
                </a:solidFill>
                <a:latin typeface="DINPro-Medium"/>
              </a:rPr>
              <a:t>за</a:t>
            </a:r>
            <a:r>
              <a:rPr lang="en-US" sz="1632" dirty="0">
                <a:solidFill>
                  <a:prstClr val="black"/>
                </a:solidFill>
                <a:latin typeface="DINPro-Medium"/>
              </a:rPr>
              <a:t> 24 </a:t>
            </a:r>
            <a:r>
              <a:rPr lang="en-US" sz="1632" dirty="0" err="1">
                <a:solidFill>
                  <a:prstClr val="black"/>
                </a:solidFill>
                <a:latin typeface="DINPro-Medium"/>
              </a:rPr>
              <a:t>недели</a:t>
            </a:r>
            <a:endParaRPr lang="en-US" sz="1632" dirty="0">
              <a:solidFill>
                <a:prstClr val="black"/>
              </a:solidFill>
              <a:latin typeface="DINPro-Medium"/>
            </a:endParaRPr>
          </a:p>
        </p:txBody>
      </p:sp>
      <p:sp>
        <p:nvSpPr>
          <p:cNvPr id="13" name="Slide Number Placeholder 12">
            <a:extLst>
              <a:ext uri="{FF2B5EF4-FFF2-40B4-BE49-F238E27FC236}">
                <a16:creationId xmlns:a16="http://schemas.microsoft.com/office/drawing/2014/main" id="{11288875-57B0-41A7-A3F7-EEF42FDEDCFD}"/>
              </a:ext>
            </a:extLst>
          </p:cNvPr>
          <p:cNvSpPr>
            <a:spLocks noGrp="1"/>
          </p:cNvSpPr>
          <p:nvPr>
            <p:ph type="sldNum" sz="quarter" idx="4"/>
          </p:nvPr>
        </p:nvSpPr>
        <p:spPr/>
        <p:txBody>
          <a:bodyPr/>
          <a:lstStyle/>
          <a:p>
            <a:fld id="{4E810A67-170D-4C73-8E29-995CD80C41FC}" type="slidenum">
              <a:rPr lang="en-GB" smtClean="0">
                <a:solidFill>
                  <a:srgbClr val="FFFFFF"/>
                </a:solidFill>
              </a:rPr>
              <a:pPr/>
              <a:t>96</a:t>
            </a:fld>
            <a:endParaRPr lang="en-GB">
              <a:solidFill>
                <a:srgbClr val="FFFFFF"/>
              </a:solidFill>
            </a:endParaRPr>
          </a:p>
        </p:txBody>
      </p:sp>
    </p:spTree>
    <p:extLst>
      <p:ext uri="{BB962C8B-B14F-4D97-AF65-F5344CB8AC3E}">
        <p14:creationId xmlns:p14="http://schemas.microsoft.com/office/powerpoint/2010/main" val="3614276509"/>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37F9-5383-4513-89E1-6F461B2E5A4F}"/>
              </a:ext>
            </a:extLst>
          </p:cNvPr>
          <p:cNvSpPr>
            <a:spLocks noGrp="1"/>
          </p:cNvSpPr>
          <p:nvPr>
            <p:ph type="title"/>
          </p:nvPr>
        </p:nvSpPr>
        <p:spPr/>
        <p:txBody>
          <a:bodyPr/>
          <a:lstStyle/>
          <a:p>
            <a:r>
              <a:rPr lang="en-US" dirty="0"/>
              <a:t>DEPICT-1</a:t>
            </a:r>
          </a:p>
        </p:txBody>
      </p:sp>
      <p:sp>
        <p:nvSpPr>
          <p:cNvPr id="115" name="Rectangle 114">
            <a:extLst>
              <a:ext uri="{FF2B5EF4-FFF2-40B4-BE49-F238E27FC236}">
                <a16:creationId xmlns:a16="http://schemas.microsoft.com/office/drawing/2014/main" id="{4AB0D7DE-6478-4476-93D0-DD9692A6878C}"/>
              </a:ext>
            </a:extLst>
          </p:cNvPr>
          <p:cNvSpPr/>
          <p:nvPr/>
        </p:nvSpPr>
        <p:spPr>
          <a:xfrm>
            <a:off x="1321466" y="6423251"/>
            <a:ext cx="9335018" cy="399212"/>
          </a:xfrm>
          <a:prstGeom prst="rect">
            <a:avLst/>
          </a:prstGeom>
        </p:spPr>
        <p:txBody>
          <a:bodyPr wrap="square">
            <a:spAutoFit/>
          </a:bodyPr>
          <a:lstStyle/>
          <a:p>
            <a:pPr defTabSz="829178">
              <a:defRPr/>
            </a:pPr>
            <a:r>
              <a:rPr lang="en-US" sz="997" dirty="0">
                <a:solidFill>
                  <a:prstClr val="black"/>
                </a:solidFill>
                <a:latin typeface="DINPro-Medium"/>
              </a:rPr>
              <a:t>[1] P. </a:t>
            </a:r>
            <a:r>
              <a:rPr lang="en-US" sz="997" dirty="0" err="1">
                <a:solidFill>
                  <a:prstClr val="black"/>
                </a:solidFill>
                <a:latin typeface="DINPro-Medium"/>
              </a:rPr>
              <a:t>Dandona</a:t>
            </a:r>
            <a:r>
              <a:rPr lang="en-US" sz="997" dirty="0">
                <a:solidFill>
                  <a:prstClr val="black"/>
                </a:solidFill>
                <a:latin typeface="DINPro-Medium"/>
              </a:rPr>
              <a:t> et al., “Efficacy and safety of dapagliflozin in patients with inadequately controlled type 1 diabetes (DEPICT-1): 24 week results from a </a:t>
            </a:r>
            <a:r>
              <a:rPr lang="en-US" sz="997" dirty="0" err="1">
                <a:solidFill>
                  <a:prstClr val="black"/>
                </a:solidFill>
                <a:latin typeface="DINPro-Medium"/>
              </a:rPr>
              <a:t>multicentre</a:t>
            </a:r>
            <a:r>
              <a:rPr lang="en-US" sz="997" dirty="0">
                <a:solidFill>
                  <a:prstClr val="black"/>
                </a:solidFill>
                <a:latin typeface="DINPro-Medium"/>
              </a:rPr>
              <a:t>, double-blind, phase 3, </a:t>
            </a:r>
            <a:r>
              <a:rPr lang="en-US" sz="997" dirty="0" err="1">
                <a:solidFill>
                  <a:prstClr val="black"/>
                </a:solidFill>
                <a:latin typeface="DINPro-Medium"/>
              </a:rPr>
              <a:t>randomised</a:t>
            </a:r>
            <a:r>
              <a:rPr lang="en-US" sz="997" dirty="0">
                <a:solidFill>
                  <a:prstClr val="black"/>
                </a:solidFill>
                <a:latin typeface="DINPro-Medium"/>
              </a:rPr>
              <a:t> controlled trial,” Lancet Diabetes Endocrinol., vol. 8587, no. 17, pp. 1–13, 2017.</a:t>
            </a:r>
          </a:p>
        </p:txBody>
      </p:sp>
      <p:sp>
        <p:nvSpPr>
          <p:cNvPr id="8" name="Rectangle 7">
            <a:extLst>
              <a:ext uri="{FF2B5EF4-FFF2-40B4-BE49-F238E27FC236}">
                <a16:creationId xmlns:a16="http://schemas.microsoft.com/office/drawing/2014/main" id="{9E00A21C-5D49-4AE1-8BCC-9A9414E458A9}"/>
              </a:ext>
            </a:extLst>
          </p:cNvPr>
          <p:cNvSpPr/>
          <p:nvPr/>
        </p:nvSpPr>
        <p:spPr>
          <a:xfrm>
            <a:off x="3124776" y="1701544"/>
            <a:ext cx="483688" cy="96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632">
              <a:solidFill>
                <a:prstClr val="white"/>
              </a:solidFill>
              <a:latin typeface="DINPro-Medium"/>
            </a:endParaRPr>
          </a:p>
        </p:txBody>
      </p:sp>
      <p:sp>
        <p:nvSpPr>
          <p:cNvPr id="9" name="TextBox 8">
            <a:extLst>
              <a:ext uri="{FF2B5EF4-FFF2-40B4-BE49-F238E27FC236}">
                <a16:creationId xmlns:a16="http://schemas.microsoft.com/office/drawing/2014/main" id="{D271FE48-15A8-474F-9344-1A83370AD741}"/>
              </a:ext>
            </a:extLst>
          </p:cNvPr>
          <p:cNvSpPr txBox="1"/>
          <p:nvPr/>
        </p:nvSpPr>
        <p:spPr>
          <a:xfrm>
            <a:off x="9570544" y="5645060"/>
            <a:ext cx="872355" cy="343492"/>
          </a:xfrm>
          <a:prstGeom prst="rect">
            <a:avLst/>
          </a:prstGeom>
          <a:noFill/>
        </p:spPr>
        <p:txBody>
          <a:bodyPr wrap="none" rtlCol="0">
            <a:spAutoFit/>
          </a:bodyPr>
          <a:lstStyle/>
          <a:p>
            <a:pPr defTabSz="829178">
              <a:defRPr/>
            </a:pPr>
            <a:r>
              <a:rPr lang="ru-RU" sz="1632" dirty="0">
                <a:solidFill>
                  <a:prstClr val="black"/>
                </a:solidFill>
                <a:latin typeface="DINPro-Medium"/>
              </a:rPr>
              <a:t>недель</a:t>
            </a:r>
            <a:endParaRPr lang="en-US" sz="1632" dirty="0">
              <a:solidFill>
                <a:prstClr val="black"/>
              </a:solidFill>
              <a:latin typeface="DINPro-Medium"/>
            </a:endParaRPr>
          </a:p>
        </p:txBody>
      </p:sp>
      <p:sp>
        <p:nvSpPr>
          <p:cNvPr id="12" name="Rectangle 11">
            <a:extLst>
              <a:ext uri="{FF2B5EF4-FFF2-40B4-BE49-F238E27FC236}">
                <a16:creationId xmlns:a16="http://schemas.microsoft.com/office/drawing/2014/main" id="{6E22ECD2-2AB4-4D6A-82AA-95BF1AB84E5C}"/>
              </a:ext>
            </a:extLst>
          </p:cNvPr>
          <p:cNvSpPr/>
          <p:nvPr/>
        </p:nvSpPr>
        <p:spPr>
          <a:xfrm>
            <a:off x="3944520" y="1129864"/>
            <a:ext cx="4305987" cy="343492"/>
          </a:xfrm>
          <a:prstGeom prst="rect">
            <a:avLst/>
          </a:prstGeom>
        </p:spPr>
        <p:txBody>
          <a:bodyPr wrap="none">
            <a:spAutoFit/>
          </a:bodyPr>
          <a:lstStyle/>
          <a:p>
            <a:pPr defTabSz="829178">
              <a:defRPr/>
            </a:pPr>
            <a:r>
              <a:rPr lang="ru-RU" sz="1632" dirty="0">
                <a:solidFill>
                  <a:prstClr val="black"/>
                </a:solidFill>
                <a:latin typeface="DINPro-Medium"/>
              </a:rPr>
              <a:t>Динамика  общей суточной дозы инсулина</a:t>
            </a:r>
            <a:endParaRPr lang="en-US" sz="1632" dirty="0">
              <a:solidFill>
                <a:prstClr val="black"/>
              </a:solidFill>
              <a:latin typeface="DINPro-Medium"/>
            </a:endParaRPr>
          </a:p>
        </p:txBody>
      </p:sp>
      <p:graphicFrame>
        <p:nvGraphicFramePr>
          <p:cNvPr id="13" name="Object 12">
            <a:extLst>
              <a:ext uri="{FF2B5EF4-FFF2-40B4-BE49-F238E27FC236}">
                <a16:creationId xmlns:a16="http://schemas.microsoft.com/office/drawing/2014/main" id="{10316887-8471-4400-A7E6-27DB5FCBAD77}"/>
              </a:ext>
            </a:extLst>
          </p:cNvPr>
          <p:cNvGraphicFramePr>
            <a:graphicFrameLocks noChangeAspect="1"/>
          </p:cNvGraphicFramePr>
          <p:nvPr>
            <p:extLst/>
          </p:nvPr>
        </p:nvGraphicFramePr>
        <p:xfrm>
          <a:off x="2355759" y="1701544"/>
          <a:ext cx="7188752" cy="4278427"/>
        </p:xfrm>
        <a:graphic>
          <a:graphicData uri="http://schemas.openxmlformats.org/presentationml/2006/ole">
            <mc:AlternateContent xmlns:mc="http://schemas.openxmlformats.org/markup-compatibility/2006">
              <mc:Choice xmlns:v="urn:schemas-microsoft-com:vml" Requires="v">
                <p:oleObj spid="_x0000_s68611" name="Image" r:id="rId4" imgW="10945800" imgH="6539400" progId="Photoshop.Image.16">
                  <p:embed/>
                </p:oleObj>
              </mc:Choice>
              <mc:Fallback>
                <p:oleObj name="Image" r:id="rId4" imgW="10945800" imgH="6539400" progId="Photoshop.Image.16">
                  <p:embed/>
                  <p:pic>
                    <p:nvPicPr>
                      <p:cNvPr id="13" name="Object 12">
                        <a:extLst>
                          <a:ext uri="{FF2B5EF4-FFF2-40B4-BE49-F238E27FC236}">
                            <a16:creationId xmlns:a16="http://schemas.microsoft.com/office/drawing/2014/main" id="{10316887-8471-4400-A7E6-27DB5FCBAD77}"/>
                          </a:ext>
                        </a:extLst>
                      </p:cNvPr>
                      <p:cNvPicPr/>
                      <p:nvPr/>
                    </p:nvPicPr>
                    <p:blipFill>
                      <a:blip r:embed="rId5"/>
                      <a:stretch>
                        <a:fillRect/>
                      </a:stretch>
                    </p:blipFill>
                    <p:spPr>
                      <a:xfrm>
                        <a:off x="2355759" y="1701544"/>
                        <a:ext cx="7188752" cy="427842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3CF1A474-095F-4385-B8EB-F2397D6C668E}"/>
              </a:ext>
            </a:extLst>
          </p:cNvPr>
          <p:cNvSpPr/>
          <p:nvPr/>
        </p:nvSpPr>
        <p:spPr>
          <a:xfrm rot="16200000">
            <a:off x="390205" y="3489289"/>
            <a:ext cx="4305987" cy="343492"/>
          </a:xfrm>
          <a:prstGeom prst="rect">
            <a:avLst/>
          </a:prstGeom>
        </p:spPr>
        <p:txBody>
          <a:bodyPr wrap="none">
            <a:spAutoFit/>
          </a:bodyPr>
          <a:lstStyle/>
          <a:p>
            <a:pPr defTabSz="829178">
              <a:defRPr/>
            </a:pPr>
            <a:r>
              <a:rPr lang="ru-RU" sz="1632" dirty="0">
                <a:solidFill>
                  <a:prstClr val="black"/>
                </a:solidFill>
                <a:latin typeface="DINPro-Medium"/>
              </a:rPr>
              <a:t>Динамика  общей суточной дозы инсулина</a:t>
            </a:r>
            <a:endParaRPr lang="en-US" sz="1632" dirty="0">
              <a:solidFill>
                <a:prstClr val="black"/>
              </a:solidFill>
              <a:latin typeface="DINPro-Medium"/>
            </a:endParaRPr>
          </a:p>
        </p:txBody>
      </p:sp>
      <p:grpSp>
        <p:nvGrpSpPr>
          <p:cNvPr id="7" name="Group 6">
            <a:extLst>
              <a:ext uri="{FF2B5EF4-FFF2-40B4-BE49-F238E27FC236}">
                <a16:creationId xmlns:a16="http://schemas.microsoft.com/office/drawing/2014/main" id="{9140B24F-11AE-4708-942D-B0B8F49A57DD}"/>
              </a:ext>
            </a:extLst>
          </p:cNvPr>
          <p:cNvGrpSpPr/>
          <p:nvPr/>
        </p:nvGrpSpPr>
        <p:grpSpPr>
          <a:xfrm>
            <a:off x="6994278" y="4548400"/>
            <a:ext cx="3263852" cy="1022646"/>
            <a:chOff x="2143760" y="1809997"/>
            <a:chExt cx="3599303" cy="1127751"/>
          </a:xfrm>
        </p:grpSpPr>
        <p:sp>
          <p:nvSpPr>
            <p:cNvPr id="4" name="Rectangle 3">
              <a:extLst>
                <a:ext uri="{FF2B5EF4-FFF2-40B4-BE49-F238E27FC236}">
                  <a16:creationId xmlns:a16="http://schemas.microsoft.com/office/drawing/2014/main" id="{0080B015-7A8D-4E90-9591-1F847A989A6E}"/>
                </a:ext>
              </a:extLst>
            </p:cNvPr>
            <p:cNvSpPr/>
            <p:nvPr/>
          </p:nvSpPr>
          <p:spPr>
            <a:xfrm>
              <a:off x="2484409" y="1809997"/>
              <a:ext cx="3136353" cy="348035"/>
            </a:xfrm>
            <a:prstGeom prst="rect">
              <a:avLst/>
            </a:prstGeom>
          </p:spPr>
          <p:txBody>
            <a:bodyPr wrap="none">
              <a:spAutoFit/>
            </a:bodyPr>
            <a:lstStyle/>
            <a:p>
              <a:pPr defTabSz="829178">
                <a:defRPr/>
              </a:pPr>
              <a:r>
                <a:rPr lang="en-US" sz="1451" dirty="0">
                  <a:solidFill>
                    <a:prstClr val="black"/>
                  </a:solidFill>
                  <a:latin typeface="DINPro-Medium"/>
                </a:rPr>
                <a:t>Дапаглифлозин 5 </a:t>
              </a:r>
              <a:r>
                <a:rPr lang="en-US" sz="1451" dirty="0" err="1">
                  <a:solidFill>
                    <a:prstClr val="black"/>
                  </a:solidFill>
                  <a:latin typeface="DINPro-Medium"/>
                </a:rPr>
                <a:t>мг</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34" name="Rectangle 33">
              <a:extLst>
                <a:ext uri="{FF2B5EF4-FFF2-40B4-BE49-F238E27FC236}">
                  <a16:creationId xmlns:a16="http://schemas.microsoft.com/office/drawing/2014/main" id="{422DFE9F-87B6-433B-ADFB-B60171BA8F31}"/>
                </a:ext>
              </a:extLst>
            </p:cNvPr>
            <p:cNvSpPr/>
            <p:nvPr/>
          </p:nvSpPr>
          <p:spPr>
            <a:xfrm>
              <a:off x="2497109" y="2200379"/>
              <a:ext cx="3245954" cy="348035"/>
            </a:xfrm>
            <a:prstGeom prst="rect">
              <a:avLst/>
            </a:prstGeom>
          </p:spPr>
          <p:txBody>
            <a:bodyPr wrap="none">
              <a:spAutoFit/>
            </a:bodyPr>
            <a:lstStyle/>
            <a:p>
              <a:pPr defTabSz="829178">
                <a:defRPr/>
              </a:pPr>
              <a:r>
                <a:rPr lang="en-US" sz="1451" dirty="0">
                  <a:solidFill>
                    <a:prstClr val="black"/>
                  </a:solidFill>
                  <a:latin typeface="DINPro-Medium"/>
                </a:rPr>
                <a:t>Дапаглифлозин 10 </a:t>
              </a:r>
              <a:r>
                <a:rPr lang="en-US" sz="1451" dirty="0" err="1">
                  <a:solidFill>
                    <a:prstClr val="black"/>
                  </a:solidFill>
                  <a:latin typeface="DINPro-Medium"/>
                </a:rPr>
                <a:t>мг</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5" name="Rectangle 4">
              <a:extLst>
                <a:ext uri="{FF2B5EF4-FFF2-40B4-BE49-F238E27FC236}">
                  <a16:creationId xmlns:a16="http://schemas.microsoft.com/office/drawing/2014/main" id="{5D902C50-C7C5-48C2-BE15-397C9CB519EF}"/>
                </a:ext>
              </a:extLst>
            </p:cNvPr>
            <p:cNvSpPr/>
            <p:nvPr/>
          </p:nvSpPr>
          <p:spPr>
            <a:xfrm>
              <a:off x="2498234" y="2581378"/>
              <a:ext cx="2015595" cy="348035"/>
            </a:xfrm>
            <a:prstGeom prst="rect">
              <a:avLst/>
            </a:prstGeom>
          </p:spPr>
          <p:txBody>
            <a:bodyPr wrap="none">
              <a:spAutoFit/>
            </a:bodyPr>
            <a:lstStyle/>
            <a:p>
              <a:pPr defTabSz="829178">
                <a:defRPr/>
              </a:pPr>
              <a:r>
                <a:rPr lang="en-US" sz="1451" dirty="0" err="1">
                  <a:solidFill>
                    <a:prstClr val="black"/>
                  </a:solidFill>
                  <a:latin typeface="DINPro-Medium"/>
                </a:rPr>
                <a:t>Плацебо</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6" name="Oval 5">
              <a:extLst>
                <a:ext uri="{FF2B5EF4-FFF2-40B4-BE49-F238E27FC236}">
                  <a16:creationId xmlns:a16="http://schemas.microsoft.com/office/drawing/2014/main" id="{1B021575-E9BE-4987-B342-55CB0AB0B7FF}"/>
                </a:ext>
              </a:extLst>
            </p:cNvPr>
            <p:cNvSpPr/>
            <p:nvPr/>
          </p:nvSpPr>
          <p:spPr>
            <a:xfrm>
              <a:off x="2146300" y="1816656"/>
              <a:ext cx="304800" cy="319246"/>
            </a:xfrm>
            <a:prstGeom prst="ellipse">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7" name="Oval 36">
              <a:extLst>
                <a:ext uri="{FF2B5EF4-FFF2-40B4-BE49-F238E27FC236}">
                  <a16:creationId xmlns:a16="http://schemas.microsoft.com/office/drawing/2014/main" id="{1A6254A2-00C1-4689-87E4-DC87F41893E2}"/>
                </a:ext>
              </a:extLst>
            </p:cNvPr>
            <p:cNvSpPr/>
            <p:nvPr/>
          </p:nvSpPr>
          <p:spPr>
            <a:xfrm>
              <a:off x="2143760" y="2257425"/>
              <a:ext cx="304800" cy="279400"/>
            </a:xfrm>
            <a:prstGeom prst="ellipse">
              <a:avLst/>
            </a:prstGeom>
            <a:solidFill>
              <a:srgbClr val="6C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8" name="Oval 37">
              <a:extLst>
                <a:ext uri="{FF2B5EF4-FFF2-40B4-BE49-F238E27FC236}">
                  <a16:creationId xmlns:a16="http://schemas.microsoft.com/office/drawing/2014/main" id="{ACDFE3E8-D5DE-49ED-AA02-B75F9E3ACA87}"/>
                </a:ext>
              </a:extLst>
            </p:cNvPr>
            <p:cNvSpPr/>
            <p:nvPr/>
          </p:nvSpPr>
          <p:spPr>
            <a:xfrm>
              <a:off x="2143760" y="2658348"/>
              <a:ext cx="304800" cy="279400"/>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grpSp>
      <p:sp>
        <p:nvSpPr>
          <p:cNvPr id="14" name="Rectangle 13">
            <a:extLst>
              <a:ext uri="{FF2B5EF4-FFF2-40B4-BE49-F238E27FC236}">
                <a16:creationId xmlns:a16="http://schemas.microsoft.com/office/drawing/2014/main" id="{BA7526A4-EDA7-4728-A445-54E465112480}"/>
              </a:ext>
            </a:extLst>
          </p:cNvPr>
          <p:cNvSpPr/>
          <p:nvPr/>
        </p:nvSpPr>
        <p:spPr>
          <a:xfrm>
            <a:off x="3767796" y="2797562"/>
            <a:ext cx="7176597" cy="538865"/>
          </a:xfrm>
          <a:prstGeom prst="rect">
            <a:avLst/>
          </a:prstGeom>
        </p:spPr>
        <p:txBody>
          <a:bodyPr wrap="square">
            <a:spAutoFit/>
          </a:bodyPr>
          <a:lstStyle/>
          <a:p>
            <a:pPr defTabSz="829178">
              <a:defRPr/>
            </a:pPr>
            <a:r>
              <a:rPr lang="en-US" sz="1451" dirty="0">
                <a:solidFill>
                  <a:prstClr val="black"/>
                </a:solidFill>
                <a:latin typeface="DINPro-Medium"/>
              </a:rPr>
              <a:t>Дапаглифлозин 5 </a:t>
            </a:r>
            <a:r>
              <a:rPr lang="en-US" sz="1451" dirty="0" err="1">
                <a:solidFill>
                  <a:prstClr val="black"/>
                </a:solidFill>
                <a:latin typeface="DINPro-Medium"/>
              </a:rPr>
              <a:t>мг</a:t>
            </a:r>
            <a:r>
              <a:rPr lang="en-US" sz="1451" dirty="0">
                <a:solidFill>
                  <a:prstClr val="black"/>
                </a:solidFill>
                <a:latin typeface="DINPro-Medium"/>
              </a:rPr>
              <a:t> (</a:t>
            </a:r>
            <a:r>
              <a:rPr lang="ru-RU" sz="1451" dirty="0">
                <a:solidFill>
                  <a:prstClr val="black"/>
                </a:solidFill>
                <a:latin typeface="DINPro-Medium"/>
              </a:rPr>
              <a:t> </a:t>
            </a:r>
            <a:r>
              <a:rPr lang="en-US" sz="1451" dirty="0">
                <a:solidFill>
                  <a:prstClr val="black"/>
                </a:solidFill>
                <a:latin typeface="DINPro-Medium"/>
              </a:rPr>
              <a:t>vs </a:t>
            </a:r>
            <a:r>
              <a:rPr lang="en-US" sz="1451" dirty="0" err="1">
                <a:solidFill>
                  <a:prstClr val="black"/>
                </a:solidFill>
                <a:latin typeface="DINPro-Medium"/>
              </a:rPr>
              <a:t>плацебо</a:t>
            </a:r>
            <a:r>
              <a:rPr lang="en-US" sz="1451" dirty="0">
                <a:solidFill>
                  <a:prstClr val="black"/>
                </a:solidFill>
                <a:latin typeface="DINPro-Medium"/>
              </a:rPr>
              <a:t>): -8 · 80 (95% ДИ -12,5-44,88); р &lt;0·0001</a:t>
            </a:r>
          </a:p>
          <a:p>
            <a:pPr defTabSz="829178">
              <a:defRPr/>
            </a:pPr>
            <a:r>
              <a:rPr lang="en-US" sz="1451" dirty="0">
                <a:solidFill>
                  <a:prstClr val="black"/>
                </a:solidFill>
                <a:latin typeface="DINPro-Medium"/>
              </a:rPr>
              <a:t>Дапаглифлозин 10 </a:t>
            </a:r>
            <a:r>
              <a:rPr lang="en-US" sz="1451" dirty="0" err="1">
                <a:solidFill>
                  <a:prstClr val="black"/>
                </a:solidFill>
                <a:latin typeface="DINPro-Medium"/>
              </a:rPr>
              <a:t>мг</a:t>
            </a:r>
            <a:r>
              <a:rPr lang="en-US" sz="1451" dirty="0">
                <a:solidFill>
                  <a:prstClr val="black"/>
                </a:solidFill>
                <a:latin typeface="DINPro-Medium"/>
              </a:rPr>
              <a:t> (vs </a:t>
            </a:r>
            <a:r>
              <a:rPr lang="en-US" sz="1451" dirty="0" err="1">
                <a:solidFill>
                  <a:prstClr val="black"/>
                </a:solidFill>
                <a:latin typeface="DINPro-Medium"/>
              </a:rPr>
              <a:t>плацебо</a:t>
            </a:r>
            <a:r>
              <a:rPr lang="en-US" sz="1451" dirty="0">
                <a:solidFill>
                  <a:prstClr val="black"/>
                </a:solidFill>
                <a:latin typeface="DINPro-Medium"/>
              </a:rPr>
              <a:t>): -13 · 17 (95% ДИ -16 · 75 </a:t>
            </a:r>
            <a:r>
              <a:rPr lang="en-US" sz="1451" dirty="0" err="1">
                <a:solidFill>
                  <a:prstClr val="black"/>
                </a:solidFill>
                <a:latin typeface="DINPro-Medium"/>
              </a:rPr>
              <a:t>до</a:t>
            </a:r>
            <a:r>
              <a:rPr lang="en-US" sz="1451" dirty="0">
                <a:solidFill>
                  <a:prstClr val="black"/>
                </a:solidFill>
                <a:latin typeface="DINPro-Medium"/>
              </a:rPr>
              <a:t> -9·43), p &lt;0·0001</a:t>
            </a:r>
          </a:p>
        </p:txBody>
      </p:sp>
      <p:sp>
        <p:nvSpPr>
          <p:cNvPr id="3" name="Slide Number Placeholder 2">
            <a:extLst>
              <a:ext uri="{FF2B5EF4-FFF2-40B4-BE49-F238E27FC236}">
                <a16:creationId xmlns:a16="http://schemas.microsoft.com/office/drawing/2014/main" id="{4BCA259C-21FE-4F1D-942A-22A6C9ABB6A0}"/>
              </a:ext>
            </a:extLst>
          </p:cNvPr>
          <p:cNvSpPr>
            <a:spLocks noGrp="1"/>
          </p:cNvSpPr>
          <p:nvPr>
            <p:ph type="sldNum" sz="quarter" idx="4"/>
          </p:nvPr>
        </p:nvSpPr>
        <p:spPr/>
        <p:txBody>
          <a:bodyPr/>
          <a:lstStyle/>
          <a:p>
            <a:fld id="{4E810A67-170D-4C73-8E29-995CD80C41FC}" type="slidenum">
              <a:rPr lang="en-GB" smtClean="0">
                <a:solidFill>
                  <a:srgbClr val="FFFFFF"/>
                </a:solidFill>
              </a:rPr>
              <a:pPr/>
              <a:t>97</a:t>
            </a:fld>
            <a:endParaRPr lang="en-GB">
              <a:solidFill>
                <a:srgbClr val="FFFFFF"/>
              </a:solidFill>
            </a:endParaRPr>
          </a:p>
        </p:txBody>
      </p:sp>
    </p:spTree>
    <p:extLst>
      <p:ext uri="{BB962C8B-B14F-4D97-AF65-F5344CB8AC3E}">
        <p14:creationId xmlns:p14="http://schemas.microsoft.com/office/powerpoint/2010/main" val="3396094793"/>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5DEC8C6-2C68-4D61-AF98-EB24524A11FE}"/>
              </a:ext>
            </a:extLst>
          </p:cNvPr>
          <p:cNvGraphicFramePr>
            <a:graphicFrameLocks noChangeAspect="1"/>
          </p:cNvGraphicFramePr>
          <p:nvPr>
            <p:extLst/>
          </p:nvPr>
        </p:nvGraphicFramePr>
        <p:xfrm>
          <a:off x="2185127" y="1505497"/>
          <a:ext cx="7358215" cy="4422287"/>
        </p:xfrm>
        <a:graphic>
          <a:graphicData uri="http://schemas.openxmlformats.org/presentationml/2006/ole">
            <mc:AlternateContent xmlns:mc="http://schemas.openxmlformats.org/markup-compatibility/2006">
              <mc:Choice xmlns:v="urn:schemas-microsoft-com:vml" Requires="v">
                <p:oleObj spid="_x0000_s69635" name="Image" r:id="rId4" imgW="12634920" imgH="7606080" progId="Photoshop.Image.16">
                  <p:embed/>
                </p:oleObj>
              </mc:Choice>
              <mc:Fallback>
                <p:oleObj name="Image" r:id="rId4" imgW="12634920" imgH="7606080" progId="Photoshop.Image.16">
                  <p:embed/>
                  <p:pic>
                    <p:nvPicPr>
                      <p:cNvPr id="3" name="Object 2">
                        <a:extLst>
                          <a:ext uri="{FF2B5EF4-FFF2-40B4-BE49-F238E27FC236}">
                            <a16:creationId xmlns:a16="http://schemas.microsoft.com/office/drawing/2014/main" id="{B5DEC8C6-2C68-4D61-AF98-EB24524A11FE}"/>
                          </a:ext>
                        </a:extLst>
                      </p:cNvPr>
                      <p:cNvPicPr/>
                      <p:nvPr/>
                    </p:nvPicPr>
                    <p:blipFill>
                      <a:blip r:embed="rId5"/>
                      <a:stretch>
                        <a:fillRect/>
                      </a:stretch>
                    </p:blipFill>
                    <p:spPr>
                      <a:xfrm>
                        <a:off x="2185127" y="1505497"/>
                        <a:ext cx="7358215" cy="44222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DD8C9D1C-3AE5-4B91-9BC2-13DE21AF09D5}"/>
              </a:ext>
            </a:extLst>
          </p:cNvPr>
          <p:cNvSpPr/>
          <p:nvPr/>
        </p:nvSpPr>
        <p:spPr>
          <a:xfrm>
            <a:off x="3677562" y="4949162"/>
            <a:ext cx="3524010" cy="11906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632">
              <a:solidFill>
                <a:prstClr val="white"/>
              </a:solidFill>
              <a:latin typeface="DINPro-Medium"/>
            </a:endParaRPr>
          </a:p>
        </p:txBody>
      </p:sp>
      <p:sp>
        <p:nvSpPr>
          <p:cNvPr id="2" name="Title 1">
            <a:extLst>
              <a:ext uri="{FF2B5EF4-FFF2-40B4-BE49-F238E27FC236}">
                <a16:creationId xmlns:a16="http://schemas.microsoft.com/office/drawing/2014/main" id="{9A2E37F9-5383-4513-89E1-6F461B2E5A4F}"/>
              </a:ext>
            </a:extLst>
          </p:cNvPr>
          <p:cNvSpPr>
            <a:spLocks noGrp="1"/>
          </p:cNvSpPr>
          <p:nvPr>
            <p:ph type="title"/>
          </p:nvPr>
        </p:nvSpPr>
        <p:spPr/>
        <p:txBody>
          <a:bodyPr/>
          <a:lstStyle/>
          <a:p>
            <a:r>
              <a:rPr lang="en-US" dirty="0"/>
              <a:t>DEPICT-1</a:t>
            </a:r>
          </a:p>
        </p:txBody>
      </p:sp>
      <p:sp>
        <p:nvSpPr>
          <p:cNvPr id="115" name="Rectangle 114">
            <a:extLst>
              <a:ext uri="{FF2B5EF4-FFF2-40B4-BE49-F238E27FC236}">
                <a16:creationId xmlns:a16="http://schemas.microsoft.com/office/drawing/2014/main" id="{4AB0D7DE-6478-4476-93D0-DD9692A6878C}"/>
              </a:ext>
            </a:extLst>
          </p:cNvPr>
          <p:cNvSpPr/>
          <p:nvPr/>
        </p:nvSpPr>
        <p:spPr>
          <a:xfrm>
            <a:off x="1321466" y="6423251"/>
            <a:ext cx="9335018" cy="399212"/>
          </a:xfrm>
          <a:prstGeom prst="rect">
            <a:avLst/>
          </a:prstGeom>
        </p:spPr>
        <p:txBody>
          <a:bodyPr wrap="square">
            <a:spAutoFit/>
          </a:bodyPr>
          <a:lstStyle/>
          <a:p>
            <a:pPr defTabSz="829178">
              <a:defRPr/>
            </a:pPr>
            <a:r>
              <a:rPr lang="en-US" sz="997" dirty="0">
                <a:solidFill>
                  <a:prstClr val="black"/>
                </a:solidFill>
                <a:latin typeface="DINPro-Medium"/>
              </a:rPr>
              <a:t>[1] P. </a:t>
            </a:r>
            <a:r>
              <a:rPr lang="en-US" sz="997" dirty="0" err="1">
                <a:solidFill>
                  <a:prstClr val="black"/>
                </a:solidFill>
                <a:latin typeface="DINPro-Medium"/>
              </a:rPr>
              <a:t>Dandona</a:t>
            </a:r>
            <a:r>
              <a:rPr lang="en-US" sz="997" dirty="0">
                <a:solidFill>
                  <a:prstClr val="black"/>
                </a:solidFill>
                <a:latin typeface="DINPro-Medium"/>
              </a:rPr>
              <a:t> et al., “Efficacy and safety of dapagliflozin in patients with inadequately controlled type 1 diabetes (DEPICT-1): 24 week results from a </a:t>
            </a:r>
            <a:r>
              <a:rPr lang="en-US" sz="997" dirty="0" err="1">
                <a:solidFill>
                  <a:prstClr val="black"/>
                </a:solidFill>
                <a:latin typeface="DINPro-Medium"/>
              </a:rPr>
              <a:t>multicentre</a:t>
            </a:r>
            <a:r>
              <a:rPr lang="en-US" sz="997" dirty="0">
                <a:solidFill>
                  <a:prstClr val="black"/>
                </a:solidFill>
                <a:latin typeface="DINPro-Medium"/>
              </a:rPr>
              <a:t>, double-blind, phase 3, </a:t>
            </a:r>
            <a:r>
              <a:rPr lang="en-US" sz="997" dirty="0" err="1">
                <a:solidFill>
                  <a:prstClr val="black"/>
                </a:solidFill>
                <a:latin typeface="DINPro-Medium"/>
              </a:rPr>
              <a:t>randomised</a:t>
            </a:r>
            <a:r>
              <a:rPr lang="en-US" sz="997" dirty="0">
                <a:solidFill>
                  <a:prstClr val="black"/>
                </a:solidFill>
                <a:latin typeface="DINPro-Medium"/>
              </a:rPr>
              <a:t> controlled trial,” Lancet Diabetes Endocrinol., vol. 8587, no. 17, pp. 1–13, 2017.</a:t>
            </a:r>
          </a:p>
        </p:txBody>
      </p:sp>
      <p:sp>
        <p:nvSpPr>
          <p:cNvPr id="10" name="TextBox 9">
            <a:extLst>
              <a:ext uri="{FF2B5EF4-FFF2-40B4-BE49-F238E27FC236}">
                <a16:creationId xmlns:a16="http://schemas.microsoft.com/office/drawing/2014/main" id="{69A67952-541D-4451-8375-7373A144D494}"/>
              </a:ext>
            </a:extLst>
          </p:cNvPr>
          <p:cNvSpPr txBox="1"/>
          <p:nvPr/>
        </p:nvSpPr>
        <p:spPr>
          <a:xfrm>
            <a:off x="4990428" y="1395892"/>
            <a:ext cx="3800403" cy="343492"/>
          </a:xfrm>
          <a:prstGeom prst="rect">
            <a:avLst/>
          </a:prstGeom>
          <a:noFill/>
        </p:spPr>
        <p:txBody>
          <a:bodyPr wrap="square" rtlCol="0">
            <a:spAutoFit/>
          </a:bodyPr>
          <a:lstStyle/>
          <a:p>
            <a:pPr defTabSz="829178">
              <a:defRPr/>
            </a:pPr>
            <a:r>
              <a:rPr lang="ru-RU" sz="1632" dirty="0">
                <a:solidFill>
                  <a:prstClr val="black"/>
                </a:solidFill>
                <a:latin typeface="DINPro-Medium"/>
              </a:rPr>
              <a:t>Динамика массы тела</a:t>
            </a:r>
            <a:endParaRPr lang="en-US" sz="1632" dirty="0">
              <a:solidFill>
                <a:prstClr val="black"/>
              </a:solidFill>
              <a:latin typeface="DINPro-Medium"/>
            </a:endParaRPr>
          </a:p>
        </p:txBody>
      </p:sp>
      <p:sp>
        <p:nvSpPr>
          <p:cNvPr id="18" name="TextBox 17">
            <a:extLst>
              <a:ext uri="{FF2B5EF4-FFF2-40B4-BE49-F238E27FC236}">
                <a16:creationId xmlns:a16="http://schemas.microsoft.com/office/drawing/2014/main" id="{BD027141-EF38-4754-B16D-3C32D66F263B}"/>
              </a:ext>
            </a:extLst>
          </p:cNvPr>
          <p:cNvSpPr txBox="1"/>
          <p:nvPr/>
        </p:nvSpPr>
        <p:spPr>
          <a:xfrm>
            <a:off x="2197226" y="1633795"/>
            <a:ext cx="483688" cy="343492"/>
          </a:xfrm>
          <a:prstGeom prst="rect">
            <a:avLst/>
          </a:prstGeom>
          <a:noFill/>
        </p:spPr>
        <p:txBody>
          <a:bodyPr wrap="square" rtlCol="0">
            <a:spAutoFit/>
          </a:bodyPr>
          <a:lstStyle/>
          <a:p>
            <a:pPr defTabSz="829178">
              <a:defRPr/>
            </a:pPr>
            <a:r>
              <a:rPr lang="ru-RU" sz="1632" dirty="0">
                <a:solidFill>
                  <a:prstClr val="black"/>
                </a:solidFill>
                <a:latin typeface="DINPro-Medium"/>
              </a:rPr>
              <a:t>кг</a:t>
            </a:r>
            <a:endParaRPr lang="en-US" sz="1632" dirty="0">
              <a:solidFill>
                <a:prstClr val="black"/>
              </a:solidFill>
              <a:latin typeface="DINPro-Medium"/>
            </a:endParaRPr>
          </a:p>
        </p:txBody>
      </p:sp>
      <p:sp>
        <p:nvSpPr>
          <p:cNvPr id="19" name="TextBox 18">
            <a:extLst>
              <a:ext uri="{FF2B5EF4-FFF2-40B4-BE49-F238E27FC236}">
                <a16:creationId xmlns:a16="http://schemas.microsoft.com/office/drawing/2014/main" id="{F4A7798E-9B56-48A1-9F06-B3B5B6650B0B}"/>
              </a:ext>
            </a:extLst>
          </p:cNvPr>
          <p:cNvSpPr txBox="1"/>
          <p:nvPr/>
        </p:nvSpPr>
        <p:spPr>
          <a:xfrm>
            <a:off x="9570544" y="5645060"/>
            <a:ext cx="872355" cy="343492"/>
          </a:xfrm>
          <a:prstGeom prst="rect">
            <a:avLst/>
          </a:prstGeom>
          <a:noFill/>
        </p:spPr>
        <p:txBody>
          <a:bodyPr wrap="none" rtlCol="0">
            <a:spAutoFit/>
          </a:bodyPr>
          <a:lstStyle/>
          <a:p>
            <a:pPr defTabSz="829178">
              <a:defRPr/>
            </a:pPr>
            <a:r>
              <a:rPr lang="ru-RU" sz="1632" dirty="0">
                <a:solidFill>
                  <a:prstClr val="black"/>
                </a:solidFill>
                <a:latin typeface="DINPro-Medium"/>
              </a:rPr>
              <a:t>недель</a:t>
            </a:r>
            <a:endParaRPr lang="en-US" sz="1632" dirty="0">
              <a:solidFill>
                <a:prstClr val="black"/>
              </a:solidFill>
              <a:latin typeface="DINPro-Medium"/>
            </a:endParaRPr>
          </a:p>
        </p:txBody>
      </p:sp>
      <p:grpSp>
        <p:nvGrpSpPr>
          <p:cNvPr id="20" name="Group 19">
            <a:extLst>
              <a:ext uri="{FF2B5EF4-FFF2-40B4-BE49-F238E27FC236}">
                <a16:creationId xmlns:a16="http://schemas.microsoft.com/office/drawing/2014/main" id="{FCD79677-BE75-4AFB-8DDE-BC1266071890}"/>
              </a:ext>
            </a:extLst>
          </p:cNvPr>
          <p:cNvGrpSpPr/>
          <p:nvPr/>
        </p:nvGrpSpPr>
        <p:grpSpPr>
          <a:xfrm>
            <a:off x="3815759" y="5059722"/>
            <a:ext cx="3263852" cy="1022646"/>
            <a:chOff x="2143760" y="1809997"/>
            <a:chExt cx="3599303" cy="1127751"/>
          </a:xfrm>
        </p:grpSpPr>
        <p:sp>
          <p:nvSpPr>
            <p:cNvPr id="21" name="Rectangle 20">
              <a:extLst>
                <a:ext uri="{FF2B5EF4-FFF2-40B4-BE49-F238E27FC236}">
                  <a16:creationId xmlns:a16="http://schemas.microsoft.com/office/drawing/2014/main" id="{EE69C749-B95F-4608-98B7-4555755CFCD1}"/>
                </a:ext>
              </a:extLst>
            </p:cNvPr>
            <p:cNvSpPr/>
            <p:nvPr/>
          </p:nvSpPr>
          <p:spPr>
            <a:xfrm>
              <a:off x="2484409" y="1809997"/>
              <a:ext cx="3136353" cy="348035"/>
            </a:xfrm>
            <a:prstGeom prst="rect">
              <a:avLst/>
            </a:prstGeom>
          </p:spPr>
          <p:txBody>
            <a:bodyPr wrap="none">
              <a:spAutoFit/>
            </a:bodyPr>
            <a:lstStyle/>
            <a:p>
              <a:pPr defTabSz="829178">
                <a:defRPr/>
              </a:pPr>
              <a:r>
                <a:rPr lang="en-US" sz="1451" dirty="0">
                  <a:solidFill>
                    <a:prstClr val="black"/>
                  </a:solidFill>
                  <a:latin typeface="DINPro-Medium"/>
                </a:rPr>
                <a:t>Дапаглифлозин 5 </a:t>
              </a:r>
              <a:r>
                <a:rPr lang="en-US" sz="1451" dirty="0" err="1">
                  <a:solidFill>
                    <a:prstClr val="black"/>
                  </a:solidFill>
                  <a:latin typeface="DINPro-Medium"/>
                </a:rPr>
                <a:t>мг</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22" name="Rectangle 21">
              <a:extLst>
                <a:ext uri="{FF2B5EF4-FFF2-40B4-BE49-F238E27FC236}">
                  <a16:creationId xmlns:a16="http://schemas.microsoft.com/office/drawing/2014/main" id="{44B3DD2D-7A55-4743-9069-152BF80DDF4A}"/>
                </a:ext>
              </a:extLst>
            </p:cNvPr>
            <p:cNvSpPr/>
            <p:nvPr/>
          </p:nvSpPr>
          <p:spPr>
            <a:xfrm>
              <a:off x="2497109" y="2200379"/>
              <a:ext cx="3245954" cy="348035"/>
            </a:xfrm>
            <a:prstGeom prst="rect">
              <a:avLst/>
            </a:prstGeom>
          </p:spPr>
          <p:txBody>
            <a:bodyPr wrap="none">
              <a:spAutoFit/>
            </a:bodyPr>
            <a:lstStyle/>
            <a:p>
              <a:pPr defTabSz="829178">
                <a:defRPr/>
              </a:pPr>
              <a:r>
                <a:rPr lang="en-US" sz="1451" dirty="0">
                  <a:solidFill>
                    <a:prstClr val="black"/>
                  </a:solidFill>
                  <a:latin typeface="DINPro-Medium"/>
                </a:rPr>
                <a:t>Дапаглифлозин 10 </a:t>
              </a:r>
              <a:r>
                <a:rPr lang="en-US" sz="1451" dirty="0" err="1">
                  <a:solidFill>
                    <a:prstClr val="black"/>
                  </a:solidFill>
                  <a:latin typeface="DINPro-Medium"/>
                </a:rPr>
                <a:t>мг</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23" name="Rectangle 22">
              <a:extLst>
                <a:ext uri="{FF2B5EF4-FFF2-40B4-BE49-F238E27FC236}">
                  <a16:creationId xmlns:a16="http://schemas.microsoft.com/office/drawing/2014/main" id="{F7819941-E1E8-4C2C-A0C1-42668CA323F4}"/>
                </a:ext>
              </a:extLst>
            </p:cNvPr>
            <p:cNvSpPr/>
            <p:nvPr/>
          </p:nvSpPr>
          <p:spPr>
            <a:xfrm>
              <a:off x="2498234" y="2581378"/>
              <a:ext cx="2015595" cy="348035"/>
            </a:xfrm>
            <a:prstGeom prst="rect">
              <a:avLst/>
            </a:prstGeom>
          </p:spPr>
          <p:txBody>
            <a:bodyPr wrap="none">
              <a:spAutoFit/>
            </a:bodyPr>
            <a:lstStyle/>
            <a:p>
              <a:pPr defTabSz="829178">
                <a:defRPr/>
              </a:pPr>
              <a:r>
                <a:rPr lang="en-US" sz="1451" dirty="0" err="1">
                  <a:solidFill>
                    <a:prstClr val="black"/>
                  </a:solidFill>
                  <a:latin typeface="DINPro-Medium"/>
                </a:rPr>
                <a:t>Плацебо</a:t>
              </a:r>
              <a:r>
                <a:rPr lang="en-US" sz="1451" dirty="0">
                  <a:solidFill>
                    <a:prstClr val="black"/>
                  </a:solidFill>
                  <a:latin typeface="DINPro-Medium"/>
                </a:rPr>
                <a:t> + </a:t>
              </a:r>
              <a:r>
                <a:rPr lang="en-US" sz="1451" dirty="0" err="1">
                  <a:solidFill>
                    <a:prstClr val="black"/>
                  </a:solidFill>
                  <a:latin typeface="DINPro-Medium"/>
                </a:rPr>
                <a:t>инсулин</a:t>
              </a:r>
              <a:endParaRPr lang="en-US" sz="1451" dirty="0">
                <a:solidFill>
                  <a:prstClr val="black"/>
                </a:solidFill>
                <a:latin typeface="DINPro-Medium"/>
              </a:endParaRPr>
            </a:p>
          </p:txBody>
        </p:sp>
        <p:sp>
          <p:nvSpPr>
            <p:cNvPr id="24" name="Oval 23">
              <a:extLst>
                <a:ext uri="{FF2B5EF4-FFF2-40B4-BE49-F238E27FC236}">
                  <a16:creationId xmlns:a16="http://schemas.microsoft.com/office/drawing/2014/main" id="{04D60B02-9F45-428F-9B99-1AB16DD5A818}"/>
                </a:ext>
              </a:extLst>
            </p:cNvPr>
            <p:cNvSpPr/>
            <p:nvPr/>
          </p:nvSpPr>
          <p:spPr>
            <a:xfrm>
              <a:off x="2146300" y="1816656"/>
              <a:ext cx="304800" cy="319246"/>
            </a:xfrm>
            <a:prstGeom prst="ellipse">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25" name="Oval 24">
              <a:extLst>
                <a:ext uri="{FF2B5EF4-FFF2-40B4-BE49-F238E27FC236}">
                  <a16:creationId xmlns:a16="http://schemas.microsoft.com/office/drawing/2014/main" id="{90F675DE-EEC7-4EB3-9824-0B6C7DB30361}"/>
                </a:ext>
              </a:extLst>
            </p:cNvPr>
            <p:cNvSpPr/>
            <p:nvPr/>
          </p:nvSpPr>
          <p:spPr>
            <a:xfrm>
              <a:off x="2143760" y="2257425"/>
              <a:ext cx="304800" cy="279400"/>
            </a:xfrm>
            <a:prstGeom prst="ellipse">
              <a:avLst/>
            </a:prstGeom>
            <a:solidFill>
              <a:srgbClr val="6C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26" name="Oval 25">
              <a:extLst>
                <a:ext uri="{FF2B5EF4-FFF2-40B4-BE49-F238E27FC236}">
                  <a16:creationId xmlns:a16="http://schemas.microsoft.com/office/drawing/2014/main" id="{875D05B9-FF90-4722-ACA7-CF03C6C445FE}"/>
                </a:ext>
              </a:extLst>
            </p:cNvPr>
            <p:cNvSpPr/>
            <p:nvPr/>
          </p:nvSpPr>
          <p:spPr>
            <a:xfrm>
              <a:off x="2143760" y="2658348"/>
              <a:ext cx="304800" cy="279400"/>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grpSp>
      <p:sp>
        <p:nvSpPr>
          <p:cNvPr id="15" name="Rectangle 14">
            <a:extLst>
              <a:ext uri="{FF2B5EF4-FFF2-40B4-BE49-F238E27FC236}">
                <a16:creationId xmlns:a16="http://schemas.microsoft.com/office/drawing/2014/main" id="{B18AD99F-DF8D-4187-AE97-024876AFE348}"/>
              </a:ext>
            </a:extLst>
          </p:cNvPr>
          <p:cNvSpPr/>
          <p:nvPr/>
        </p:nvSpPr>
        <p:spPr>
          <a:xfrm>
            <a:off x="3242244" y="1942795"/>
            <a:ext cx="7186217" cy="538865"/>
          </a:xfrm>
          <a:prstGeom prst="rect">
            <a:avLst/>
          </a:prstGeom>
          <a:solidFill>
            <a:schemeClr val="bg1">
              <a:alpha val="77000"/>
            </a:schemeClr>
          </a:solidFill>
        </p:spPr>
        <p:txBody>
          <a:bodyPr wrap="square">
            <a:spAutoFit/>
          </a:bodyPr>
          <a:lstStyle/>
          <a:p>
            <a:pPr defTabSz="829178">
              <a:defRPr/>
            </a:pPr>
            <a:r>
              <a:rPr lang="ru-RU" sz="1451" dirty="0">
                <a:solidFill>
                  <a:prstClr val="black"/>
                </a:solidFill>
                <a:latin typeface="DINPro-Medium"/>
              </a:rPr>
              <a:t>Дапаглифлозин 5 мг (</a:t>
            </a:r>
            <a:r>
              <a:rPr lang="en-US" sz="1451" dirty="0">
                <a:solidFill>
                  <a:prstClr val="black"/>
                </a:solidFill>
                <a:latin typeface="DINPro-Medium"/>
              </a:rPr>
              <a:t>vs</a:t>
            </a:r>
            <a:r>
              <a:rPr lang="ru-RU" sz="1451" dirty="0">
                <a:solidFill>
                  <a:prstClr val="black"/>
                </a:solidFill>
                <a:latin typeface="DINPro-Medium"/>
              </a:rPr>
              <a:t> плацебо): -2·96 (95% ДИ от -3 до 63 до -2 · 28); р &lt;0·0001</a:t>
            </a:r>
          </a:p>
          <a:p>
            <a:pPr defTabSz="829178">
              <a:defRPr/>
            </a:pPr>
            <a:r>
              <a:rPr lang="ru-RU" sz="1451" dirty="0">
                <a:solidFill>
                  <a:prstClr val="black"/>
                </a:solidFill>
                <a:latin typeface="DINPro-Medium"/>
              </a:rPr>
              <a:t>Дапаглифлозин 10 мг (</a:t>
            </a:r>
            <a:r>
              <a:rPr lang="en-US" sz="1451" dirty="0">
                <a:solidFill>
                  <a:prstClr val="black"/>
                </a:solidFill>
                <a:latin typeface="DINPro-Medium"/>
              </a:rPr>
              <a:t>vs </a:t>
            </a:r>
            <a:r>
              <a:rPr lang="ru-RU" sz="1451" dirty="0">
                <a:solidFill>
                  <a:prstClr val="black"/>
                </a:solidFill>
                <a:latin typeface="DINPro-Medium"/>
              </a:rPr>
              <a:t>плацебо): -3·72 (95% ДИ от -4 до 38,5); р &lt;0·0001</a:t>
            </a:r>
            <a:endParaRPr lang="en-US" sz="1451" dirty="0">
              <a:solidFill>
                <a:prstClr val="black"/>
              </a:solidFill>
              <a:latin typeface="DINPro-Medium"/>
            </a:endParaRPr>
          </a:p>
        </p:txBody>
      </p:sp>
      <p:sp>
        <p:nvSpPr>
          <p:cNvPr id="4" name="Slide Number Placeholder 3">
            <a:extLst>
              <a:ext uri="{FF2B5EF4-FFF2-40B4-BE49-F238E27FC236}">
                <a16:creationId xmlns:a16="http://schemas.microsoft.com/office/drawing/2014/main" id="{D149E237-C4F4-4D47-A679-9544607FD52B}"/>
              </a:ext>
            </a:extLst>
          </p:cNvPr>
          <p:cNvSpPr>
            <a:spLocks noGrp="1"/>
          </p:cNvSpPr>
          <p:nvPr>
            <p:ph type="sldNum" sz="quarter" idx="4"/>
          </p:nvPr>
        </p:nvSpPr>
        <p:spPr/>
        <p:txBody>
          <a:bodyPr/>
          <a:lstStyle/>
          <a:p>
            <a:fld id="{4E810A67-170D-4C73-8E29-995CD80C41FC}" type="slidenum">
              <a:rPr lang="en-GB" smtClean="0">
                <a:solidFill>
                  <a:srgbClr val="FFFFFF"/>
                </a:solidFill>
              </a:rPr>
              <a:pPr/>
              <a:t>98</a:t>
            </a:fld>
            <a:endParaRPr lang="en-GB">
              <a:solidFill>
                <a:srgbClr val="FFFFFF"/>
              </a:solidFill>
            </a:endParaRPr>
          </a:p>
        </p:txBody>
      </p:sp>
    </p:spTree>
    <p:extLst>
      <p:ext uri="{BB962C8B-B14F-4D97-AF65-F5344CB8AC3E}">
        <p14:creationId xmlns:p14="http://schemas.microsoft.com/office/powerpoint/2010/main" val="4254283715"/>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37F9-5383-4513-89E1-6F461B2E5A4F}"/>
              </a:ext>
            </a:extLst>
          </p:cNvPr>
          <p:cNvSpPr>
            <a:spLocks noGrp="1"/>
          </p:cNvSpPr>
          <p:nvPr>
            <p:ph type="title"/>
          </p:nvPr>
        </p:nvSpPr>
        <p:spPr/>
        <p:txBody>
          <a:bodyPr/>
          <a:lstStyle/>
          <a:p>
            <a:r>
              <a:rPr lang="en-US" dirty="0"/>
              <a:t>DEPICT-1</a:t>
            </a:r>
          </a:p>
        </p:txBody>
      </p:sp>
      <p:sp>
        <p:nvSpPr>
          <p:cNvPr id="115" name="Rectangle 114">
            <a:extLst>
              <a:ext uri="{FF2B5EF4-FFF2-40B4-BE49-F238E27FC236}">
                <a16:creationId xmlns:a16="http://schemas.microsoft.com/office/drawing/2014/main" id="{4AB0D7DE-6478-4476-93D0-DD9692A6878C}"/>
              </a:ext>
            </a:extLst>
          </p:cNvPr>
          <p:cNvSpPr/>
          <p:nvPr/>
        </p:nvSpPr>
        <p:spPr>
          <a:xfrm>
            <a:off x="1321466" y="6423251"/>
            <a:ext cx="9335018" cy="399212"/>
          </a:xfrm>
          <a:prstGeom prst="rect">
            <a:avLst/>
          </a:prstGeom>
        </p:spPr>
        <p:txBody>
          <a:bodyPr wrap="square">
            <a:spAutoFit/>
          </a:bodyPr>
          <a:lstStyle/>
          <a:p>
            <a:pPr defTabSz="829178">
              <a:defRPr/>
            </a:pPr>
            <a:r>
              <a:rPr lang="en-US" sz="997" dirty="0">
                <a:solidFill>
                  <a:prstClr val="black"/>
                </a:solidFill>
                <a:latin typeface="DINPro-Medium"/>
              </a:rPr>
              <a:t>[1] P. </a:t>
            </a:r>
            <a:r>
              <a:rPr lang="en-US" sz="997" dirty="0" err="1">
                <a:solidFill>
                  <a:prstClr val="black"/>
                </a:solidFill>
                <a:latin typeface="DINPro-Medium"/>
              </a:rPr>
              <a:t>Dandona</a:t>
            </a:r>
            <a:r>
              <a:rPr lang="en-US" sz="997" dirty="0">
                <a:solidFill>
                  <a:prstClr val="black"/>
                </a:solidFill>
                <a:latin typeface="DINPro-Medium"/>
              </a:rPr>
              <a:t> et al., “Efficacy and safety of dapagliflozin in patients with inadequately controlled type 1 diabetes (DEPICT-1): 24 week results from a </a:t>
            </a:r>
            <a:r>
              <a:rPr lang="en-US" sz="997" dirty="0" err="1">
                <a:solidFill>
                  <a:prstClr val="black"/>
                </a:solidFill>
                <a:latin typeface="DINPro-Medium"/>
              </a:rPr>
              <a:t>multicentre</a:t>
            </a:r>
            <a:r>
              <a:rPr lang="en-US" sz="997" dirty="0">
                <a:solidFill>
                  <a:prstClr val="black"/>
                </a:solidFill>
                <a:latin typeface="DINPro-Medium"/>
              </a:rPr>
              <a:t>, double-blind, phase 3, </a:t>
            </a:r>
            <a:r>
              <a:rPr lang="en-US" sz="997" dirty="0" err="1">
                <a:solidFill>
                  <a:prstClr val="black"/>
                </a:solidFill>
                <a:latin typeface="DINPro-Medium"/>
              </a:rPr>
              <a:t>randomised</a:t>
            </a:r>
            <a:r>
              <a:rPr lang="en-US" sz="997" dirty="0">
                <a:solidFill>
                  <a:prstClr val="black"/>
                </a:solidFill>
                <a:latin typeface="DINPro-Medium"/>
              </a:rPr>
              <a:t> controlled trial,” Lancet Diabetes Endocrinol., vol. 8587, no. 17, pp. 1–13, 2017.</a:t>
            </a:r>
          </a:p>
        </p:txBody>
      </p:sp>
      <p:graphicFrame>
        <p:nvGraphicFramePr>
          <p:cNvPr id="5" name="Object 4">
            <a:extLst>
              <a:ext uri="{FF2B5EF4-FFF2-40B4-BE49-F238E27FC236}">
                <a16:creationId xmlns:a16="http://schemas.microsoft.com/office/drawing/2014/main" id="{E5241D78-9963-4FAF-942F-8ECFD2B45AF2}"/>
              </a:ext>
            </a:extLst>
          </p:cNvPr>
          <p:cNvGraphicFramePr>
            <a:graphicFrameLocks noChangeAspect="1"/>
          </p:cNvGraphicFramePr>
          <p:nvPr>
            <p:extLst/>
          </p:nvPr>
        </p:nvGraphicFramePr>
        <p:xfrm>
          <a:off x="2088302" y="1977937"/>
          <a:ext cx="3388931" cy="3800403"/>
        </p:xfrm>
        <a:graphic>
          <a:graphicData uri="http://schemas.openxmlformats.org/presentationml/2006/ole">
            <mc:AlternateContent xmlns:mc="http://schemas.openxmlformats.org/markup-compatibility/2006">
              <mc:Choice xmlns:v="urn:schemas-microsoft-com:vml" Requires="v">
                <p:oleObj spid="_x0000_s70659" name="Image" r:id="rId4" imgW="6590160" imgH="7390440" progId="Photoshop.Image.16">
                  <p:embed/>
                </p:oleObj>
              </mc:Choice>
              <mc:Fallback>
                <p:oleObj name="Image" r:id="rId4" imgW="6590160" imgH="7390440" progId="Photoshop.Image.16">
                  <p:embed/>
                  <p:pic>
                    <p:nvPicPr>
                      <p:cNvPr id="5" name="Object 4">
                        <a:extLst>
                          <a:ext uri="{FF2B5EF4-FFF2-40B4-BE49-F238E27FC236}">
                            <a16:creationId xmlns:a16="http://schemas.microsoft.com/office/drawing/2014/main" id="{E5241D78-9963-4FAF-942F-8ECFD2B45AF2}"/>
                          </a:ext>
                        </a:extLst>
                      </p:cNvPr>
                      <p:cNvPicPr/>
                      <p:nvPr/>
                    </p:nvPicPr>
                    <p:blipFill>
                      <a:blip r:embed="rId5"/>
                      <a:stretch>
                        <a:fillRect/>
                      </a:stretch>
                    </p:blipFill>
                    <p:spPr>
                      <a:xfrm>
                        <a:off x="2088302" y="1977937"/>
                        <a:ext cx="3388931" cy="3800403"/>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90750722-ACDB-4BEE-9D31-79A5A662086F}"/>
              </a:ext>
            </a:extLst>
          </p:cNvPr>
          <p:cNvSpPr/>
          <p:nvPr/>
        </p:nvSpPr>
        <p:spPr>
          <a:xfrm>
            <a:off x="1321466" y="5505489"/>
            <a:ext cx="4774534" cy="906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grpSp>
        <p:nvGrpSpPr>
          <p:cNvPr id="28" name="Group 27">
            <a:extLst>
              <a:ext uri="{FF2B5EF4-FFF2-40B4-BE49-F238E27FC236}">
                <a16:creationId xmlns:a16="http://schemas.microsoft.com/office/drawing/2014/main" id="{E9BFCA40-5011-4313-96C1-C1AF5018DE55}"/>
              </a:ext>
            </a:extLst>
          </p:cNvPr>
          <p:cNvGrpSpPr/>
          <p:nvPr/>
        </p:nvGrpSpPr>
        <p:grpSpPr>
          <a:xfrm>
            <a:off x="2641088" y="5389135"/>
            <a:ext cx="2564943" cy="1022646"/>
            <a:chOff x="2143760" y="1809997"/>
            <a:chExt cx="2828561" cy="1127751"/>
          </a:xfrm>
        </p:grpSpPr>
        <p:sp>
          <p:nvSpPr>
            <p:cNvPr id="29" name="Rectangle 28">
              <a:extLst>
                <a:ext uri="{FF2B5EF4-FFF2-40B4-BE49-F238E27FC236}">
                  <a16:creationId xmlns:a16="http://schemas.microsoft.com/office/drawing/2014/main" id="{88FF1652-D533-4B23-9038-5D7DA541F9F2}"/>
                </a:ext>
              </a:extLst>
            </p:cNvPr>
            <p:cNvSpPr/>
            <p:nvPr/>
          </p:nvSpPr>
          <p:spPr>
            <a:xfrm>
              <a:off x="2484409" y="1809997"/>
              <a:ext cx="2393895" cy="286448"/>
            </a:xfrm>
            <a:prstGeom prst="rect">
              <a:avLst/>
            </a:prstGeom>
          </p:spPr>
          <p:txBody>
            <a:bodyPr wrap="none">
              <a:spAutoFit/>
            </a:bodyPr>
            <a:lstStyle/>
            <a:p>
              <a:pPr defTabSz="829178">
                <a:defRPr/>
              </a:pPr>
              <a:r>
                <a:rPr lang="en-US" sz="1088" dirty="0">
                  <a:solidFill>
                    <a:prstClr val="black"/>
                  </a:solidFill>
                  <a:latin typeface="DINPro-Medium"/>
                </a:rPr>
                <a:t>Дапаглифлозин 5 </a:t>
              </a:r>
              <a:r>
                <a:rPr lang="en-US" sz="1088" dirty="0" err="1">
                  <a:solidFill>
                    <a:prstClr val="black"/>
                  </a:solidFill>
                  <a:latin typeface="DINPro-Medium"/>
                </a:rPr>
                <a:t>мг</a:t>
              </a:r>
              <a:r>
                <a:rPr lang="en-US" sz="1088" dirty="0">
                  <a:solidFill>
                    <a:prstClr val="black"/>
                  </a:solidFill>
                  <a:latin typeface="DINPro-Medium"/>
                </a:rPr>
                <a:t> + </a:t>
              </a:r>
              <a:r>
                <a:rPr lang="en-US" sz="1088" dirty="0" err="1">
                  <a:solidFill>
                    <a:prstClr val="black"/>
                  </a:solidFill>
                  <a:latin typeface="DINPro-Medium"/>
                </a:rPr>
                <a:t>инсулин</a:t>
              </a:r>
              <a:endParaRPr lang="en-US" sz="1088" dirty="0">
                <a:solidFill>
                  <a:prstClr val="black"/>
                </a:solidFill>
                <a:latin typeface="DINPro-Medium"/>
              </a:endParaRPr>
            </a:p>
          </p:txBody>
        </p:sp>
        <p:sp>
          <p:nvSpPr>
            <p:cNvPr id="30" name="Rectangle 29">
              <a:extLst>
                <a:ext uri="{FF2B5EF4-FFF2-40B4-BE49-F238E27FC236}">
                  <a16:creationId xmlns:a16="http://schemas.microsoft.com/office/drawing/2014/main" id="{50F27266-5BDE-419B-8EB0-38FB2ECB91C3}"/>
                </a:ext>
              </a:extLst>
            </p:cNvPr>
            <p:cNvSpPr/>
            <p:nvPr/>
          </p:nvSpPr>
          <p:spPr>
            <a:xfrm>
              <a:off x="2497109" y="2200379"/>
              <a:ext cx="2475212" cy="286448"/>
            </a:xfrm>
            <a:prstGeom prst="rect">
              <a:avLst/>
            </a:prstGeom>
          </p:spPr>
          <p:txBody>
            <a:bodyPr wrap="none">
              <a:spAutoFit/>
            </a:bodyPr>
            <a:lstStyle/>
            <a:p>
              <a:pPr defTabSz="829178">
                <a:defRPr/>
              </a:pPr>
              <a:r>
                <a:rPr lang="en-US" sz="1088" dirty="0">
                  <a:solidFill>
                    <a:prstClr val="black"/>
                  </a:solidFill>
                  <a:latin typeface="DINPro-Medium"/>
                </a:rPr>
                <a:t>Дапаглифлозин 10 </a:t>
              </a:r>
              <a:r>
                <a:rPr lang="en-US" sz="1088" dirty="0" err="1">
                  <a:solidFill>
                    <a:prstClr val="black"/>
                  </a:solidFill>
                  <a:latin typeface="DINPro-Medium"/>
                </a:rPr>
                <a:t>мг</a:t>
              </a:r>
              <a:r>
                <a:rPr lang="en-US" sz="1088" dirty="0">
                  <a:solidFill>
                    <a:prstClr val="black"/>
                  </a:solidFill>
                  <a:latin typeface="DINPro-Medium"/>
                </a:rPr>
                <a:t> + </a:t>
              </a:r>
              <a:r>
                <a:rPr lang="en-US" sz="1088" dirty="0" err="1">
                  <a:solidFill>
                    <a:prstClr val="black"/>
                  </a:solidFill>
                  <a:latin typeface="DINPro-Medium"/>
                </a:rPr>
                <a:t>инсулин</a:t>
              </a:r>
              <a:endParaRPr lang="en-US" sz="1088" dirty="0">
                <a:solidFill>
                  <a:prstClr val="black"/>
                </a:solidFill>
                <a:latin typeface="DINPro-Medium"/>
              </a:endParaRPr>
            </a:p>
          </p:txBody>
        </p:sp>
        <p:sp>
          <p:nvSpPr>
            <p:cNvPr id="31" name="Rectangle 30">
              <a:extLst>
                <a:ext uri="{FF2B5EF4-FFF2-40B4-BE49-F238E27FC236}">
                  <a16:creationId xmlns:a16="http://schemas.microsoft.com/office/drawing/2014/main" id="{7228761A-9E4D-4D3F-909D-36A14FC12EBB}"/>
                </a:ext>
              </a:extLst>
            </p:cNvPr>
            <p:cNvSpPr/>
            <p:nvPr/>
          </p:nvSpPr>
          <p:spPr>
            <a:xfrm>
              <a:off x="2498235" y="2581378"/>
              <a:ext cx="1555979" cy="286448"/>
            </a:xfrm>
            <a:prstGeom prst="rect">
              <a:avLst/>
            </a:prstGeom>
          </p:spPr>
          <p:txBody>
            <a:bodyPr wrap="none">
              <a:spAutoFit/>
            </a:bodyPr>
            <a:lstStyle/>
            <a:p>
              <a:pPr defTabSz="829178">
                <a:defRPr/>
              </a:pPr>
              <a:r>
                <a:rPr lang="en-US" sz="1088" dirty="0" err="1">
                  <a:solidFill>
                    <a:prstClr val="black"/>
                  </a:solidFill>
                  <a:latin typeface="DINPro-Medium"/>
                </a:rPr>
                <a:t>Плацебо</a:t>
              </a:r>
              <a:r>
                <a:rPr lang="en-US" sz="1088" dirty="0">
                  <a:solidFill>
                    <a:prstClr val="black"/>
                  </a:solidFill>
                  <a:latin typeface="DINPro-Medium"/>
                </a:rPr>
                <a:t> + </a:t>
              </a:r>
              <a:r>
                <a:rPr lang="en-US" sz="1088" dirty="0" err="1">
                  <a:solidFill>
                    <a:prstClr val="black"/>
                  </a:solidFill>
                  <a:latin typeface="DINPro-Medium"/>
                </a:rPr>
                <a:t>инсулин</a:t>
              </a:r>
              <a:endParaRPr lang="en-US" sz="1088" dirty="0">
                <a:solidFill>
                  <a:prstClr val="black"/>
                </a:solidFill>
                <a:latin typeface="DINPro-Medium"/>
              </a:endParaRPr>
            </a:p>
          </p:txBody>
        </p:sp>
        <p:sp>
          <p:nvSpPr>
            <p:cNvPr id="32" name="Oval 31">
              <a:extLst>
                <a:ext uri="{FF2B5EF4-FFF2-40B4-BE49-F238E27FC236}">
                  <a16:creationId xmlns:a16="http://schemas.microsoft.com/office/drawing/2014/main" id="{98C2C2E8-8FAA-4524-983E-9EF4525B92B3}"/>
                </a:ext>
              </a:extLst>
            </p:cNvPr>
            <p:cNvSpPr/>
            <p:nvPr/>
          </p:nvSpPr>
          <p:spPr>
            <a:xfrm>
              <a:off x="2146300" y="1816656"/>
              <a:ext cx="304800" cy="319246"/>
            </a:xfrm>
            <a:prstGeom prst="ellipse">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3" name="Oval 32">
              <a:extLst>
                <a:ext uri="{FF2B5EF4-FFF2-40B4-BE49-F238E27FC236}">
                  <a16:creationId xmlns:a16="http://schemas.microsoft.com/office/drawing/2014/main" id="{542D9A34-04C8-4FAD-92B2-AEDCBBCBE087}"/>
                </a:ext>
              </a:extLst>
            </p:cNvPr>
            <p:cNvSpPr/>
            <p:nvPr/>
          </p:nvSpPr>
          <p:spPr>
            <a:xfrm>
              <a:off x="2143760" y="2257425"/>
              <a:ext cx="304800" cy="279400"/>
            </a:xfrm>
            <a:prstGeom prst="ellipse">
              <a:avLst/>
            </a:prstGeom>
            <a:solidFill>
              <a:srgbClr val="6C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4" name="Oval 33">
              <a:extLst>
                <a:ext uri="{FF2B5EF4-FFF2-40B4-BE49-F238E27FC236}">
                  <a16:creationId xmlns:a16="http://schemas.microsoft.com/office/drawing/2014/main" id="{506F402F-E086-4E74-BB36-C5A97B08B8E3}"/>
                </a:ext>
              </a:extLst>
            </p:cNvPr>
            <p:cNvSpPr/>
            <p:nvPr/>
          </p:nvSpPr>
          <p:spPr>
            <a:xfrm>
              <a:off x="2143760" y="2658348"/>
              <a:ext cx="304800" cy="279400"/>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grpSp>
      <p:sp>
        <p:nvSpPr>
          <p:cNvPr id="8" name="Rectangle 7">
            <a:extLst>
              <a:ext uri="{FF2B5EF4-FFF2-40B4-BE49-F238E27FC236}">
                <a16:creationId xmlns:a16="http://schemas.microsoft.com/office/drawing/2014/main" id="{C88549BB-D791-49F3-8660-6C9FB018D328}"/>
              </a:ext>
            </a:extLst>
          </p:cNvPr>
          <p:cNvSpPr/>
          <p:nvPr/>
        </p:nvSpPr>
        <p:spPr>
          <a:xfrm>
            <a:off x="2226499" y="1184549"/>
            <a:ext cx="3869501" cy="594650"/>
          </a:xfrm>
          <a:prstGeom prst="rect">
            <a:avLst/>
          </a:prstGeom>
        </p:spPr>
        <p:txBody>
          <a:bodyPr wrap="square">
            <a:spAutoFit/>
          </a:bodyPr>
          <a:lstStyle/>
          <a:p>
            <a:pPr algn="ctr" defTabSz="829178">
              <a:defRPr/>
            </a:pPr>
            <a:r>
              <a:rPr lang="en-US" sz="1632" dirty="0">
                <a:solidFill>
                  <a:prstClr val="black"/>
                </a:solidFill>
                <a:latin typeface="DINPro-Medium"/>
              </a:rPr>
              <a:t>% </a:t>
            </a:r>
            <a:r>
              <a:rPr lang="ru-RU" sz="1632" dirty="0">
                <a:solidFill>
                  <a:prstClr val="black"/>
                </a:solidFill>
                <a:latin typeface="DINPro-Medium"/>
              </a:rPr>
              <a:t>п</a:t>
            </a:r>
            <a:r>
              <a:rPr lang="en-US" sz="1632" dirty="0" err="1">
                <a:solidFill>
                  <a:prstClr val="black"/>
                </a:solidFill>
                <a:latin typeface="DINPro-Medium"/>
              </a:rPr>
              <a:t>ациент</a:t>
            </a:r>
            <a:r>
              <a:rPr lang="ru-RU" sz="1632" dirty="0" err="1">
                <a:solidFill>
                  <a:prstClr val="black"/>
                </a:solidFill>
                <a:latin typeface="DINPro-Medium"/>
              </a:rPr>
              <a:t>ов</a:t>
            </a:r>
            <a:r>
              <a:rPr lang="en-US" sz="1632" dirty="0">
                <a:solidFill>
                  <a:prstClr val="black"/>
                </a:solidFill>
                <a:latin typeface="DINPro-Medium"/>
              </a:rPr>
              <a:t> с </a:t>
            </a:r>
            <a:r>
              <a:rPr lang="en-US" sz="1632" dirty="0">
                <a:solidFill>
                  <a:prstClr val="black"/>
                </a:solidFill>
                <a:latin typeface="DINPro-Medium"/>
                <a:sym typeface="Wingdings" panose="05000000000000000000" pitchFamily="2" charset="2"/>
              </a:rPr>
              <a:t></a:t>
            </a:r>
            <a:r>
              <a:rPr lang="en-US" sz="1632" dirty="0">
                <a:solidFill>
                  <a:prstClr val="black"/>
                </a:solidFill>
                <a:latin typeface="DINPro-Medium"/>
              </a:rPr>
              <a:t> HbA1c ≥0,5% </a:t>
            </a:r>
          </a:p>
          <a:p>
            <a:pPr algn="ctr" defTabSz="829178">
              <a:defRPr/>
            </a:pPr>
            <a:r>
              <a:rPr lang="en-US" sz="1632" dirty="0" err="1">
                <a:solidFill>
                  <a:prstClr val="black"/>
                </a:solidFill>
                <a:latin typeface="DINPro-Medium"/>
              </a:rPr>
              <a:t>без</a:t>
            </a:r>
            <a:r>
              <a:rPr lang="en-US" sz="1632" dirty="0">
                <a:solidFill>
                  <a:prstClr val="black"/>
                </a:solidFill>
                <a:latin typeface="DINPro-Medium"/>
              </a:rPr>
              <a:t> </a:t>
            </a:r>
            <a:r>
              <a:rPr lang="en-US" sz="1632" dirty="0" err="1">
                <a:solidFill>
                  <a:prstClr val="black"/>
                </a:solidFill>
                <a:latin typeface="DINPro-Medium"/>
              </a:rPr>
              <a:t>тяжелой</a:t>
            </a:r>
            <a:r>
              <a:rPr lang="en-US" sz="1632" dirty="0">
                <a:solidFill>
                  <a:prstClr val="black"/>
                </a:solidFill>
                <a:latin typeface="DINPro-Medium"/>
              </a:rPr>
              <a:t> </a:t>
            </a:r>
            <a:r>
              <a:rPr lang="en-US" sz="1632" dirty="0" err="1">
                <a:solidFill>
                  <a:prstClr val="black"/>
                </a:solidFill>
                <a:latin typeface="DINPro-Medium"/>
              </a:rPr>
              <a:t>гипогликемии</a:t>
            </a:r>
            <a:r>
              <a:rPr lang="en-US" sz="1632" dirty="0">
                <a:solidFill>
                  <a:prstClr val="black"/>
                </a:solidFill>
                <a:latin typeface="DINPro-Medium"/>
              </a:rPr>
              <a:t> (%)</a:t>
            </a:r>
          </a:p>
        </p:txBody>
      </p:sp>
      <p:sp>
        <p:nvSpPr>
          <p:cNvPr id="9" name="Rectangle 8">
            <a:extLst>
              <a:ext uri="{FF2B5EF4-FFF2-40B4-BE49-F238E27FC236}">
                <a16:creationId xmlns:a16="http://schemas.microsoft.com/office/drawing/2014/main" id="{8EF8D35C-B599-431D-B21B-8B43E8875646}"/>
              </a:ext>
            </a:extLst>
          </p:cNvPr>
          <p:cNvSpPr/>
          <p:nvPr/>
        </p:nvSpPr>
        <p:spPr>
          <a:xfrm>
            <a:off x="2917482" y="1886996"/>
            <a:ext cx="2282997" cy="259751"/>
          </a:xfrm>
          <a:prstGeom prst="rect">
            <a:avLst/>
          </a:prstGeom>
        </p:spPr>
        <p:txBody>
          <a:bodyPr wrap="none">
            <a:spAutoFit/>
          </a:bodyPr>
          <a:lstStyle/>
          <a:p>
            <a:pPr defTabSz="829178">
              <a:defRPr/>
            </a:pPr>
            <a:r>
              <a:rPr lang="en-US" sz="1088" dirty="0">
                <a:solidFill>
                  <a:prstClr val="black"/>
                </a:solidFill>
                <a:latin typeface="DINPro-Medium"/>
              </a:rPr>
              <a:t>odds ratio 3·09 (95% CI 2·10–4·56)</a:t>
            </a:r>
          </a:p>
        </p:txBody>
      </p:sp>
      <p:sp>
        <p:nvSpPr>
          <p:cNvPr id="11" name="Rectangle 10">
            <a:extLst>
              <a:ext uri="{FF2B5EF4-FFF2-40B4-BE49-F238E27FC236}">
                <a16:creationId xmlns:a16="http://schemas.microsoft.com/office/drawing/2014/main" id="{E268650A-983B-4AB8-9B41-03C0ADE6925B}"/>
              </a:ext>
            </a:extLst>
          </p:cNvPr>
          <p:cNvSpPr/>
          <p:nvPr/>
        </p:nvSpPr>
        <p:spPr>
          <a:xfrm>
            <a:off x="3619930" y="2269386"/>
            <a:ext cx="2282997" cy="259751"/>
          </a:xfrm>
          <a:prstGeom prst="rect">
            <a:avLst/>
          </a:prstGeom>
        </p:spPr>
        <p:txBody>
          <a:bodyPr wrap="none">
            <a:spAutoFit/>
          </a:bodyPr>
          <a:lstStyle/>
          <a:p>
            <a:pPr defTabSz="829178">
              <a:defRPr/>
            </a:pPr>
            <a:r>
              <a:rPr lang="en-US" sz="1088" dirty="0">
                <a:solidFill>
                  <a:prstClr val="black"/>
                </a:solidFill>
                <a:latin typeface="DINPro-Medium"/>
              </a:rPr>
              <a:t>odds ratio 3·29 (95% CI 2·23–4·85)</a:t>
            </a:r>
          </a:p>
        </p:txBody>
      </p:sp>
      <p:sp>
        <p:nvSpPr>
          <p:cNvPr id="13" name="Rectangle 12">
            <a:extLst>
              <a:ext uri="{FF2B5EF4-FFF2-40B4-BE49-F238E27FC236}">
                <a16:creationId xmlns:a16="http://schemas.microsoft.com/office/drawing/2014/main" id="{FBACF46C-5929-4599-BA27-D97EFA7090E9}"/>
              </a:ext>
            </a:extLst>
          </p:cNvPr>
          <p:cNvSpPr/>
          <p:nvPr/>
        </p:nvSpPr>
        <p:spPr>
          <a:xfrm>
            <a:off x="6001256" y="2323062"/>
            <a:ext cx="4929761" cy="1851276"/>
          </a:xfrm>
          <a:prstGeom prst="rect">
            <a:avLst/>
          </a:prstGeom>
        </p:spPr>
        <p:txBody>
          <a:bodyPr wrap="square">
            <a:spAutoFit/>
          </a:bodyPr>
          <a:lstStyle/>
          <a:p>
            <a:pPr defTabSz="829178">
              <a:defRPr/>
            </a:pPr>
            <a:r>
              <a:rPr lang="ru-RU" sz="1270" dirty="0">
                <a:solidFill>
                  <a:prstClr val="black"/>
                </a:solidFill>
                <a:latin typeface="DINPro-Medium"/>
              </a:rPr>
              <a:t> </a:t>
            </a:r>
            <a:endParaRPr lang="en-US" sz="1270" dirty="0">
              <a:solidFill>
                <a:prstClr val="black"/>
              </a:solidFill>
              <a:latin typeface="DINPro-Medium"/>
            </a:endParaRPr>
          </a:p>
          <a:p>
            <a:pPr marL="259118" indent="-259118" defTabSz="829178">
              <a:buFont typeface="Arial" panose="020B0604020202020204" pitchFamily="34" charset="0"/>
              <a:buChar char="•"/>
              <a:defRPr/>
            </a:pPr>
            <a:r>
              <a:rPr lang="ru-RU" sz="1270" dirty="0" err="1">
                <a:solidFill>
                  <a:prstClr val="black"/>
                </a:solidFill>
                <a:latin typeface="DINPro-Medium"/>
              </a:rPr>
              <a:t>назофарингит</a:t>
            </a:r>
            <a:r>
              <a:rPr lang="ru-RU" sz="1270" dirty="0">
                <a:solidFill>
                  <a:prstClr val="black"/>
                </a:solidFill>
                <a:latin typeface="DINPro-Medium"/>
              </a:rPr>
              <a:t> </a:t>
            </a:r>
            <a:r>
              <a:rPr lang="en-US" sz="1270" dirty="0">
                <a:solidFill>
                  <a:prstClr val="black"/>
                </a:solidFill>
                <a:latin typeface="DINPro-Medium"/>
              </a:rPr>
              <a:t>		</a:t>
            </a:r>
            <a:r>
              <a:rPr lang="ru-RU" sz="1270" dirty="0">
                <a:solidFill>
                  <a:prstClr val="black"/>
                </a:solidFill>
                <a:latin typeface="DINPro-Medium"/>
              </a:rPr>
              <a:t>14%      12%       15% </a:t>
            </a:r>
            <a:endParaRPr lang="en-US" sz="1270" dirty="0">
              <a:solidFill>
                <a:prstClr val="black"/>
              </a:solidFill>
              <a:latin typeface="DINPro-Medium"/>
            </a:endParaRPr>
          </a:p>
          <a:p>
            <a:pPr marL="259118" indent="-259118" defTabSz="829178">
              <a:buFont typeface="Arial" panose="020B0604020202020204" pitchFamily="34" charset="0"/>
              <a:buChar char="•"/>
              <a:defRPr/>
            </a:pPr>
            <a:r>
              <a:rPr lang="ru-RU" sz="1270" dirty="0">
                <a:solidFill>
                  <a:prstClr val="black"/>
                </a:solidFill>
                <a:latin typeface="DINPro-Medium"/>
              </a:rPr>
              <a:t>инфекции МВП		  7%         4%         5%</a:t>
            </a:r>
            <a:endParaRPr lang="en-US" sz="1270" dirty="0">
              <a:solidFill>
                <a:prstClr val="black"/>
              </a:solidFill>
              <a:latin typeface="DINPro-Medium"/>
            </a:endParaRPr>
          </a:p>
          <a:p>
            <a:pPr marL="259118" indent="-259118" defTabSz="829178">
              <a:buFont typeface="Arial" panose="020B0604020202020204" pitchFamily="34" charset="0"/>
              <a:buChar char="•"/>
              <a:defRPr/>
            </a:pPr>
            <a:r>
              <a:rPr lang="ru-RU" sz="1270" dirty="0">
                <a:solidFill>
                  <a:prstClr val="black"/>
                </a:solidFill>
                <a:latin typeface="DINPro-Medium"/>
              </a:rPr>
              <a:t>инфекции ВДП		  5%         5%         4% </a:t>
            </a:r>
            <a:endParaRPr lang="en-US" sz="1270" dirty="0">
              <a:solidFill>
                <a:prstClr val="black"/>
              </a:solidFill>
              <a:latin typeface="DINPro-Medium"/>
            </a:endParaRPr>
          </a:p>
          <a:p>
            <a:pPr marL="259118" indent="-259118" defTabSz="829178">
              <a:buFont typeface="Arial" panose="020B0604020202020204" pitchFamily="34" charset="0"/>
              <a:buChar char="•"/>
              <a:defRPr/>
            </a:pPr>
            <a:r>
              <a:rPr lang="ru-RU" sz="1270" dirty="0">
                <a:solidFill>
                  <a:prstClr val="black"/>
                </a:solidFill>
                <a:latin typeface="DINPro-Medium"/>
              </a:rPr>
              <a:t>головная боль                                4%         6%         4%</a:t>
            </a:r>
          </a:p>
          <a:p>
            <a:pPr marL="259118" indent="-259118" defTabSz="829178">
              <a:buFont typeface="Arial" panose="020B0604020202020204" pitchFamily="34" charset="0"/>
              <a:buChar char="•"/>
              <a:defRPr/>
            </a:pPr>
            <a:r>
              <a:rPr lang="ru-RU" sz="1270" dirty="0">
                <a:solidFill>
                  <a:prstClr val="black"/>
                </a:solidFill>
                <a:latin typeface="DINPro-Medium"/>
              </a:rPr>
              <a:t>Гипогликемия  		79%       79%       80% </a:t>
            </a:r>
          </a:p>
          <a:p>
            <a:pPr marL="259118" indent="-259118" defTabSz="829178">
              <a:buFont typeface="Arial" panose="020B0604020202020204" pitchFamily="34" charset="0"/>
              <a:buChar char="•"/>
              <a:defRPr/>
            </a:pPr>
            <a:r>
              <a:rPr lang="ru-RU" sz="1270" dirty="0">
                <a:solidFill>
                  <a:prstClr val="black"/>
                </a:solidFill>
                <a:latin typeface="DINPro-Medium"/>
              </a:rPr>
              <a:t>Тяжелая гипогликемия  	  8%          6%         7%</a:t>
            </a:r>
          </a:p>
          <a:p>
            <a:pPr marL="259118" indent="-259118" defTabSz="829178">
              <a:buFont typeface="Arial" panose="020B0604020202020204" pitchFamily="34" charset="0"/>
              <a:buChar char="•"/>
              <a:defRPr/>
            </a:pPr>
            <a:r>
              <a:rPr lang="ru-RU" sz="1270" dirty="0">
                <a:solidFill>
                  <a:prstClr val="black"/>
                </a:solidFill>
                <a:latin typeface="DINPro-Medium"/>
              </a:rPr>
              <a:t>Д</a:t>
            </a:r>
            <a:r>
              <a:rPr lang="en-US" sz="1270" dirty="0" err="1">
                <a:solidFill>
                  <a:prstClr val="black"/>
                </a:solidFill>
                <a:latin typeface="DINPro-Medium"/>
              </a:rPr>
              <a:t>иабетический</a:t>
            </a:r>
            <a:r>
              <a:rPr lang="en-US" sz="1270" dirty="0">
                <a:solidFill>
                  <a:prstClr val="black"/>
                </a:solidFill>
                <a:latin typeface="DINPro-Medium"/>
              </a:rPr>
              <a:t> </a:t>
            </a:r>
            <a:r>
              <a:rPr lang="en-US" sz="1270" dirty="0" err="1">
                <a:solidFill>
                  <a:prstClr val="black"/>
                </a:solidFill>
                <a:latin typeface="DINPro-Medium"/>
              </a:rPr>
              <a:t>кетоацидоз</a:t>
            </a:r>
            <a:r>
              <a:rPr lang="ru-RU" sz="1270" dirty="0">
                <a:solidFill>
                  <a:prstClr val="black"/>
                </a:solidFill>
                <a:latin typeface="DINPro-Medium"/>
              </a:rPr>
              <a:t>       1%          2%         1%</a:t>
            </a:r>
            <a:endParaRPr lang="en-US" sz="1270" dirty="0">
              <a:solidFill>
                <a:prstClr val="black"/>
              </a:solidFill>
              <a:latin typeface="DINPro-Medium"/>
            </a:endParaRPr>
          </a:p>
          <a:p>
            <a:pPr marL="259118" indent="-259118" defTabSz="829178">
              <a:buFont typeface="Arial" panose="020B0604020202020204" pitchFamily="34" charset="0"/>
              <a:buChar char="•"/>
              <a:defRPr/>
            </a:pPr>
            <a:endParaRPr lang="en-US" sz="1270" dirty="0">
              <a:solidFill>
                <a:prstClr val="black"/>
              </a:solidFill>
              <a:latin typeface="DINPro-Medium"/>
            </a:endParaRPr>
          </a:p>
        </p:txBody>
      </p:sp>
      <p:sp>
        <p:nvSpPr>
          <p:cNvPr id="36" name="Oval 35">
            <a:extLst>
              <a:ext uri="{FF2B5EF4-FFF2-40B4-BE49-F238E27FC236}">
                <a16:creationId xmlns:a16="http://schemas.microsoft.com/office/drawing/2014/main" id="{29E1E2C3-693E-41DA-8968-C5CA52B0762F}"/>
              </a:ext>
            </a:extLst>
          </p:cNvPr>
          <p:cNvSpPr/>
          <p:nvPr/>
        </p:nvSpPr>
        <p:spPr>
          <a:xfrm>
            <a:off x="8583536" y="2156789"/>
            <a:ext cx="331672" cy="331672"/>
          </a:xfrm>
          <a:prstGeom prst="ellipse">
            <a:avLst/>
          </a:prstGeom>
          <a:solidFill>
            <a:srgbClr val="009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7" name="Oval 36">
            <a:extLst>
              <a:ext uri="{FF2B5EF4-FFF2-40B4-BE49-F238E27FC236}">
                <a16:creationId xmlns:a16="http://schemas.microsoft.com/office/drawing/2014/main" id="{BF1CF334-8C7E-41EA-845C-74B680DF2BB9}"/>
              </a:ext>
            </a:extLst>
          </p:cNvPr>
          <p:cNvSpPr/>
          <p:nvPr/>
        </p:nvSpPr>
        <p:spPr>
          <a:xfrm>
            <a:off x="9128106" y="2156789"/>
            <a:ext cx="331672" cy="331672"/>
          </a:xfrm>
          <a:prstGeom prst="ellipse">
            <a:avLst/>
          </a:prstGeom>
          <a:solidFill>
            <a:srgbClr val="6CB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8" name="Oval 37">
            <a:extLst>
              <a:ext uri="{FF2B5EF4-FFF2-40B4-BE49-F238E27FC236}">
                <a16:creationId xmlns:a16="http://schemas.microsoft.com/office/drawing/2014/main" id="{4E6CF661-B801-40EF-91D7-FF335E93C10A}"/>
              </a:ext>
            </a:extLst>
          </p:cNvPr>
          <p:cNvSpPr/>
          <p:nvPr/>
        </p:nvSpPr>
        <p:spPr>
          <a:xfrm>
            <a:off x="9672675" y="2158510"/>
            <a:ext cx="331672" cy="331672"/>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en-US" sz="1451">
              <a:solidFill>
                <a:prstClr val="white"/>
              </a:solidFill>
              <a:latin typeface="DINPro-Medium"/>
            </a:endParaRPr>
          </a:p>
        </p:txBody>
      </p:sp>
      <p:sp>
        <p:nvSpPr>
          <p:cNvPr id="35" name="Rectangle 34">
            <a:extLst>
              <a:ext uri="{FF2B5EF4-FFF2-40B4-BE49-F238E27FC236}">
                <a16:creationId xmlns:a16="http://schemas.microsoft.com/office/drawing/2014/main" id="{E1F362DA-6C6B-47FC-9F90-D98905C603DD}"/>
              </a:ext>
            </a:extLst>
          </p:cNvPr>
          <p:cNvSpPr/>
          <p:nvPr/>
        </p:nvSpPr>
        <p:spPr>
          <a:xfrm>
            <a:off x="6925179" y="1643026"/>
            <a:ext cx="2605200" cy="343492"/>
          </a:xfrm>
          <a:prstGeom prst="rect">
            <a:avLst/>
          </a:prstGeom>
        </p:spPr>
        <p:txBody>
          <a:bodyPr wrap="none">
            <a:spAutoFit/>
          </a:bodyPr>
          <a:lstStyle/>
          <a:p>
            <a:pPr defTabSz="829178">
              <a:defRPr/>
            </a:pPr>
            <a:r>
              <a:rPr lang="ru-RU" sz="1632" dirty="0">
                <a:solidFill>
                  <a:prstClr val="black"/>
                </a:solidFill>
                <a:latin typeface="DINPro-Medium"/>
              </a:rPr>
              <a:t>Нежелательные явления</a:t>
            </a:r>
            <a:endParaRPr lang="en-US" sz="1632" dirty="0">
              <a:solidFill>
                <a:prstClr val="black"/>
              </a:solidFill>
              <a:latin typeface="DINPro-Medium"/>
            </a:endParaRPr>
          </a:p>
        </p:txBody>
      </p:sp>
      <p:sp>
        <p:nvSpPr>
          <p:cNvPr id="39" name="Rectangle 38">
            <a:extLst>
              <a:ext uri="{FF2B5EF4-FFF2-40B4-BE49-F238E27FC236}">
                <a16:creationId xmlns:a16="http://schemas.microsoft.com/office/drawing/2014/main" id="{47CAADCA-EF6C-418D-8DEF-2EA0E5359C05}"/>
              </a:ext>
            </a:extLst>
          </p:cNvPr>
          <p:cNvSpPr/>
          <p:nvPr/>
        </p:nvSpPr>
        <p:spPr>
          <a:xfrm>
            <a:off x="6297537" y="4189280"/>
            <a:ext cx="4428045" cy="483209"/>
          </a:xfrm>
          <a:prstGeom prst="rect">
            <a:avLst/>
          </a:prstGeom>
        </p:spPr>
        <p:txBody>
          <a:bodyPr wrap="square">
            <a:spAutoFit/>
          </a:bodyPr>
          <a:lstStyle/>
          <a:p>
            <a:pPr defTabSz="829178">
              <a:defRPr/>
            </a:pPr>
            <a:r>
              <a:rPr lang="en-US" sz="1270" dirty="0" err="1">
                <a:solidFill>
                  <a:prstClr val="black"/>
                </a:solidFill>
                <a:latin typeface="DINPro-Medium"/>
              </a:rPr>
              <a:t>Тяжелый</a:t>
            </a:r>
            <a:r>
              <a:rPr lang="en-US" sz="1270" dirty="0">
                <a:solidFill>
                  <a:prstClr val="black"/>
                </a:solidFill>
                <a:latin typeface="DINPro-Medium"/>
              </a:rPr>
              <a:t> </a:t>
            </a:r>
            <a:r>
              <a:rPr lang="en-US" sz="1270" dirty="0" err="1">
                <a:solidFill>
                  <a:prstClr val="black"/>
                </a:solidFill>
                <a:latin typeface="DINPro-Medium"/>
              </a:rPr>
              <a:t>кетоацидоз</a:t>
            </a:r>
            <a:r>
              <a:rPr lang="en-US" sz="1270" dirty="0">
                <a:solidFill>
                  <a:prstClr val="black"/>
                </a:solidFill>
                <a:latin typeface="DINPro-Medium"/>
              </a:rPr>
              <a:t> (</a:t>
            </a:r>
            <a:r>
              <a:rPr lang="en-US" sz="1270" dirty="0" err="1">
                <a:solidFill>
                  <a:prstClr val="black"/>
                </a:solidFill>
                <a:latin typeface="DINPro-Medium"/>
              </a:rPr>
              <a:t>заболеваемость</a:t>
            </a:r>
            <a:r>
              <a:rPr lang="en-US" sz="1270" dirty="0">
                <a:solidFill>
                  <a:prstClr val="black"/>
                </a:solidFill>
                <a:latin typeface="DINPro-Medium"/>
              </a:rPr>
              <a:t> </a:t>
            </a:r>
            <a:r>
              <a:rPr lang="en-US" sz="1270" dirty="0" err="1">
                <a:solidFill>
                  <a:prstClr val="black"/>
                </a:solidFill>
                <a:latin typeface="DINPro-Medium"/>
              </a:rPr>
              <a:t>на</a:t>
            </a:r>
            <a:r>
              <a:rPr lang="en-US" sz="1270" dirty="0">
                <a:solidFill>
                  <a:prstClr val="black"/>
                </a:solidFill>
                <a:latin typeface="DINPro-Medium"/>
              </a:rPr>
              <a:t> 100 пациентов-</a:t>
            </a:r>
            <a:r>
              <a:rPr lang="en-US" sz="1270" dirty="0" err="1">
                <a:solidFill>
                  <a:prstClr val="black"/>
                </a:solidFill>
                <a:latin typeface="DINPro-Medium"/>
              </a:rPr>
              <a:t>лет</a:t>
            </a:r>
            <a:r>
              <a:rPr lang="en-US" sz="1270" dirty="0">
                <a:solidFill>
                  <a:prstClr val="black"/>
                </a:solidFill>
                <a:latin typeface="DINPro-Medium"/>
              </a:rPr>
              <a:t>) </a:t>
            </a:r>
            <a:r>
              <a:rPr lang="ru-RU" sz="1270" dirty="0">
                <a:solidFill>
                  <a:prstClr val="black"/>
                </a:solidFill>
                <a:latin typeface="DINPro-Medium"/>
              </a:rPr>
              <a:t> </a:t>
            </a:r>
            <a:r>
              <a:rPr lang="en-US" sz="1270" dirty="0">
                <a:solidFill>
                  <a:prstClr val="black"/>
                </a:solidFill>
                <a:latin typeface="DINPro-Medium"/>
              </a:rPr>
              <a:t> </a:t>
            </a:r>
            <a:r>
              <a:rPr lang="ru-RU" sz="1270" dirty="0">
                <a:solidFill>
                  <a:prstClr val="black"/>
                </a:solidFill>
                <a:latin typeface="DINPro-Medium"/>
              </a:rPr>
              <a:t>1:1:1</a:t>
            </a:r>
            <a:r>
              <a:rPr lang="en-US" sz="1270" dirty="0">
                <a:solidFill>
                  <a:prstClr val="black"/>
                </a:solidFill>
                <a:latin typeface="DINPro-Medium"/>
              </a:rPr>
              <a:t>.</a:t>
            </a:r>
          </a:p>
        </p:txBody>
      </p:sp>
      <p:sp>
        <p:nvSpPr>
          <p:cNvPr id="3" name="Slide Number Placeholder 2">
            <a:extLst>
              <a:ext uri="{FF2B5EF4-FFF2-40B4-BE49-F238E27FC236}">
                <a16:creationId xmlns:a16="http://schemas.microsoft.com/office/drawing/2014/main" id="{5D2AD366-E6BE-40F2-8D10-A3DF95C40974}"/>
              </a:ext>
            </a:extLst>
          </p:cNvPr>
          <p:cNvSpPr>
            <a:spLocks noGrp="1"/>
          </p:cNvSpPr>
          <p:nvPr>
            <p:ph type="sldNum" sz="quarter" idx="4"/>
          </p:nvPr>
        </p:nvSpPr>
        <p:spPr/>
        <p:txBody>
          <a:bodyPr/>
          <a:lstStyle/>
          <a:p>
            <a:fld id="{4E810A67-170D-4C73-8E29-995CD80C41FC}" type="slidenum">
              <a:rPr lang="en-GB" smtClean="0">
                <a:solidFill>
                  <a:srgbClr val="FFFFFF"/>
                </a:solidFill>
              </a:rPr>
              <a:pPr/>
              <a:t>99</a:t>
            </a:fld>
            <a:endParaRPr lang="en-GB">
              <a:solidFill>
                <a:srgbClr val="FFFFFF"/>
              </a:solidFill>
            </a:endParaRPr>
          </a:p>
        </p:txBody>
      </p:sp>
    </p:spTree>
    <p:extLst>
      <p:ext uri="{BB962C8B-B14F-4D97-AF65-F5344CB8AC3E}">
        <p14:creationId xmlns:p14="http://schemas.microsoft.com/office/powerpoint/2010/main" val="813078731"/>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98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4.68559000000000036579E+00&quot;&gt;&lt;m_msothmcolidx val=&quot;0&quot;/&gt;&lt;m_rgb r=&quot;4B&quot; g=&quot;99&quot; b=&quot;80&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1PmyMASREuvWYUJtDHfH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dj9gSt2SEWE5jgVnQwl6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GXmYw79Qb6ZsQ.wteUP9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BbbxNI0Sn.Vp1aSgSzAJ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s9iRUWjQj2xO.vy8VVaM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KdmHSUGRsWSJc9hifQtV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FXekUzR3.OAn6rnPvH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WumMrueQGCG0mD3gIl3G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1jyOmzVToqHvzPhMr7.t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FLIVYmhQI6BEE6SgM2sX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szeW51qRme32KeZtAPxK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w2Zp5hHSUKA32UYKC2rB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22yYuicTU.uwcJGcZiMk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6Ra3p0KQ76K1XtfcULtd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5lTVlHQGSFabafnB3seDu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t7W2GoOTa2wk7Dt7bmBz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7iBIUakSp2_fApkU21BQ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t7W2GoOTa2wk7Dt7bmBz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kuTvuAtRpi9bTtlN8XiZ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lTVlHQGSFabafnB3seDu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sryWilWDTpimCyx0wcqtL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nQoVYwcQhKOFOn5suuvl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rMlUHelQqCiQVH_Deo4v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iDk.yYvSLSF7i.C8o68P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MmwqLCQTTuGWZ3MaunI5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z.JQWjJQ8WMLgI0om68d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vYRrMKMQM2h.nwoLsWUd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J5n_48RZKc5xxgGWSsi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OTV9AvsfSJG_o_OWQ0syf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SSNXlfXT9KVLoEz20WL8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68QcpKHSEGVk7WFVn85a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Kal.iNROQzK8iiqdhej5j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DWxrr4pnTmSULHblDvrT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_EkGiJT3QlKr.ZE.kSYAL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mahq0lDjSeq7R6lsc7vY6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kctd6TN7SnaWNh_q1JFCh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kctd6TN7SnaWNh_q1JFCh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ctd6TN7SnaWNh_q1JFCh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ctd6TN7SnaWNh_q1JFCh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l89mR0YSfWJ95pR2f8hk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qmawAxURzejeomnSjKuG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BmV272GeRWi.IbJs7P2jF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mxeWstomSY.xsJ2NJddCD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Xnaq37mTQmYgDxNlULet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DxjaBRWQRCWoNhevF.e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XwPMms9S1Ke.ytzTviU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PcSTgaqQDGZ6uQm6S6SY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9Jarj9raTMS8ruR9XQiFB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KmYnhEPTy.iC29T1tTsT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YBQ_8ipQqmaj7i8YJdUH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V7z6qvVR.iD0qDmUoSpw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OStkCJ_XQ6mHvvWnxH.2u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QnCG67DTpWkApOqlmX7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6OidBfPaSjeqbtpgnCRB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njMpPu4RJKAcuHJrPZWv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njMpPu4RJKAcuHJrPZWv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njMpPu4RJKAcuHJrPZWv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Bp8ApvTQD6qhB54Boay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mOg9uARRfqpnoFk1t6Yd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8Fnxs5ZkRH62NUcr5IdWY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MTUVt0oSi61BqFynGx1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MmwqLCQTTuGWZ3MaunI5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SrMrfMmQ0i4j9CC5kuF6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HtWm1R2Royy1hkXH58Ek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XyzMX2eQL.3uWNODn1.E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eUAxjA1SBGPS05kPvr7c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3DF5NIVR7WtWerNI95ER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uM49QTE_Rpi2x1mBAq7iL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LWLBNwLiTiW320yGEJmNX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UVRy8mwT8mt7iY2uLuJE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26Hr.SsrRoCOjF78zjkf6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Y2kX0obmRRqmwpEUp8rl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b40wl8ESRmWUVKX.85cX9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LlsdyKr0Qga2.jdIRhjLS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2qWo.fWQoGa.vUWmDRNH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mAmi.4_XQianxHp9pslx.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Bs6Sz0HuRCCj65x9xsbco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efUljxYIRJG9tAMDNULd4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yuBiqI4ATUWOCvVjMEFyz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8Z5YiDtPSPWAyUofexP8N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6Rq_G0vqSmSoYS2CPBj9C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fy1myIWSNGhBQIN_rWiL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tmTta7CQJCy9kg3JGarS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y1VKvKTAQOKYyerVZSxZQ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zdqZVZJ7RiSdtQ3xOG0hL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1ffXZJYbRNacFF_95TJnQ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hOe4Kw_ROia1D632CMU7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oyAVIU6gSWCmEZAeWaM_U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OKIpnO1TU2A_WbuOcIiV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CeKeFg_1QAu4ZofUFRfbt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nVIHe8onQJSYP4oll6rzR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PM2sKvES1ORsil_nuUeF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_SdjEanbRBKYV4cq.S7gY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xJh0cJcSDyf0ymdU6CQN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4VKLJ9RS3apPfoAI7cyd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ne1JaOPQoG8nf7pW0LN2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SSoXK3OmR2WpV1sdDSz6w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RMhPWtDwTYaUAHeOn0.tI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COEdoNrMSsqkGkqD5Ef2c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JjUEivCRcWDaAvVEGNN7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LyNYsQe4Q4OArpg9A7nkQ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DYGZzl_wTNGmpQMI4Ivxd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6JpbdCEBQPi5U3mj.YAmz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DHU.66XfSCGkVyEWmOC65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_8dbatiSj2RfDO52U1GX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EWQpcSdTCydQeVgsPrS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_YaNb8PwT4KZjDdtVhmr2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l.CXHPTCQOSvaoQJtRf.9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1W1UhdSaSqyLmEgf.8G6x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ymruCYmQ4WQeUrv55ANQ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wyAn94IbRPKb3nQoOYjC5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yWJqJM8USWaDkRAlQ1CWu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4OmLVhwSQmCICEjGFFFgQ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VDoyBqnoTHmgCoo2hJt1x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vJI0iI7Qpy.7ZV_YH58B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Yg6af8iQCeGbEyKiar_i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0Ed54WwReO7yI7zLGwHt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cS6kGPWRvKAtwKfrfAcB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gdrpZh6iRbSEpFgHJutWD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wSHSDZs4TuOf.XaBFxV4d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zSl5MpuGSMmDE.PNr9QTI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NK1PB8rTTHOMjtQCXKeAm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xSG62y7ETKG5m9G7sGNTf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0Bt0nmHURLaSMC3Ez2k.e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dKHePwznRFas2NWKc0wZW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wDqgsjGnQWKQ3jNNn88tV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hOQfadKScyidxy4H6MWk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6C4zh4q9TWingh.WlPbMn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ptbqpf6Ry.rXLIamcg_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x0LB5kiyRqm9FMeh5GLsg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KxaRbBmbRUWbS0AkU78Mb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x7flitBT1qE9iJIUPSYt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tA3J35.TSuEI6tiITdYw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EzmaF3ETQE22vtuFp55.h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3ZDxsNrURm.W7qNTi9xUC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ZD.ZzG0RY6HCPPbDYF3_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02ZsXlLqSa6LOMFt93olY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ye7HU47SWq9rer2tOIGJ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R3LCkDfkT.y7SSck_T0gi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etjMmSIRRSONlwu3BC5EE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UVIW_DgQ.yNJrQZYZXV8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bSlPUR9yW5jnraD5y6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k2TV2bfHSQajNHaZw8sb1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9Vqp50YWTKqK0lPkadM9A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JnjMpPu4RJKAcuHJrPZWv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Bp8ApvTQD6qhB54BoayK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MmOg9uARRfqpnoFk1t6Y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XAcYzmiRDOHKspFsIMRw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Fnxs5ZkRH62NUcr5IdWY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SMTUVt0oSi61BqFynGx1B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fSrMrfMmQ0i4j9CC5kuF6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PHtWm1R2Royy1hkXH58Ek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XyzMX2eQL.3uWNODn1.E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qeUAxjA1SBGPS05kPvr7c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3DF5NIVR7WtWerNI95ER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uM49QTE_Rpi2x1mBAq7iL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WLBNwLiTiW320yGEJmNX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pUVRy8mwT8mt7iY2uLuJ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BySqW3VQVaWU_WlTk0xY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26Hr.SsrRoCOjF78zjkf6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Y2kX0obmRRqmwpEUp8rlB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b40wl8ESRmWUVKX.85cX9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LlsdyKr0Qga2.jdIRhjLS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2qWo.fWQoGa.vUWmDRNH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mAmi.4_XQianxHp9pslx.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s6Sz0HuRCCj65x9xsbco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fUljxYIRJG9tAMDNULd4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yuBiqI4ATUWOCvVjMEFyz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8Z5YiDtPSPWAyUofexP8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52XuZaBTvS.KvjBCiBGV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6Rq_G0vqSmSoYS2CPBj9C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bfy1myIWSNGhBQIN_rWiL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y1VKvKTAQOKYyerVZSxZQ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dqZVZJ7RiSdtQ3xOG0hL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1ffXZJYbRNacFF_95TJnQ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hOe4Kw_ROia1D632CMU7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oyAVIU6gSWCmEZAeWaM_U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UOKIpnO1TU2A_WbuOcIiV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CeKeFg_1QAu4ZofUFRfbt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nVIHe8onQJSYP4oll6rz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tTPocMGTGSdIRDchnke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vvzgBEjTbmcBez7iiKUD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sPM2sKvES1ORsil_nuUeF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_SdjEanbRBKYV4cq.S7gY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X4VKLJ9RS3apPfoAI7cyd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ne1JaOPQoG8nf7pW0LN2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SSoXK3OmR2WpV1sdDSz6w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RMhPWtDwTYaUAHeOn0.tI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OEdoNrMSsqkGkqD5Ef2c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dJjUEivCRcWDaAvVEGNN7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yNYsQe4Q4OArpg9A7nkQ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YGZzl_wTNGmpQMI4Ivx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9ziMJQOvTDGMKpEHVIFer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6JpbdCEBQPi5U3mj.YAmz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HU.66XfSCGkVyEWmOC65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EWQpcSdTCydQeVgsPrSV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_YaNb8PwT4KZjDdtVhmr2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l.CXHPTCQOSvaoQJtRf.9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1W1UhdSaSqyLmEgf.8G6x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ymruCYmQ4WQeUrv55ANQ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wyAn94IbRPKb3nQoOYjC5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yWJqJM8USWaDkRAlQ1CWu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4OmLVhwSQmCICEjGFFFg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VDoyBqnoTHmgCoo2hJt1x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vvJI0iI7Qpy.7ZV_YH58B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e0Ed54WwReO7yI7zLGwHt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AcS6kGPWRvKAtwKfrfAcB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drpZh6iRbSEpFgHJutWD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SHSDZs4TuOf.XaBFxV4d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zSl5MpuGSMmDE.PNr9QTI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NK1PB8rTTHOMjtQCXKeAm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xSG62y7ETKG5m9G7sGNTf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0Bt0nmHURLaSMC3Ez2k.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tmTta7CQJCy9kg3JGarS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KHePwznRFas2NWKc0wZW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wDqgsjGnQWKQ3jNNn88tV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6C4zh4q9TWingh.WlPbMn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Pptbqpf6Ry.rXLIamcg_x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jCJWlTIuQRG.LCyvc7VED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EzmaF3ETQE22vtuFp55.h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3ZDxsNrURm.W7qNTi9xUC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kZD.ZzG0RY6HCPPbDYF3_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02ZsXlLqSa6LOMFt93olY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R3LCkDfkT.y7SSck_T0g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d_SpasoQo.F9N4DCVPeO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etjMmSIRRSONlwu3BC5EE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GUVIW_DgQ.yNJrQZYZXV8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g.bSlPUR9yW5jnraD5y6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9Vqp50YWTKqK0lPkadM9A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rnelkYnQyODno6LOkOXp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lJCGo9Y1TvWsTCrVGDPR_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q0374qrtSl2P5D0aC7KUr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72o6G2ZqSqCFTJqeA3q2o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MgrtK3gRhCsN8eWZ4E5u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R1.HnwywTTW.rgV8eL7bl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wF_63WqQ.ODyAYzzaWDx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bDu2tRmnQE2PgfXt4l0PR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CqT.YQ3bQG2rLgndMPWzF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lNK5gB6iTwG.MC2.lDxUt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RKTm1wSR6WbtA7kn4Zrz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zbeSdtySsCgxF2t8Q_xg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0kHJq5HZTbun4UKU.S0Wa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Qb803WgQH6y6p9zqgKm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kYPX3RJTValQ_8YLvCZ9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gx3YSVJjSu2__fJ8NEuh5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4GzpZeLmSRyJD336MFcCL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FiOtj5lhTVSJX3l_esy1c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2LiIgBaQL6dJFkKiLpxB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2aqSgTZwQYytcXbC.Jlh3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ESdFd5oTiqr09J9I.bjB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8ajuyIJTCeVtdOIwtaMC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TvMUDhwyQr2JSy.68_OwO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QjpTOEMNTEavPetPqMwje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zMYBEHY2R4ucpiYKPWD42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iWy1ZxtRgqg52Uu6emct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lNK5gB6iTwG.MC2.lDxUt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Z74Ei1s2QrKoUnDJs0aha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O24ThgU3T12pCqrafnfF8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JwkZGBxSpWMcJPhG5ycQ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AWqheBsTLii5eW.A9xNs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qzIhPNWMRdShESXfTxtYT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eNzMW_KvSOyb5IwcXUnr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xUuV9MwT5OvGTic4Jfe7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RftZ2281Rn2GaR1YDM0s5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_yKFIgn3RlmvJgDPw7IC_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QMS_m40ORoS_WdeDoh9bA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stNT5JMkTk2g_j8uIFkyC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WAzgn9YR6m8mQ1slg7ys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1Go6YvtjS6eFX_cd2Tfj3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i4jVK_w6RFWsY7GMoH7oi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GOdbfTtpRy6G0hx.PMXlL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xzX2ss6sTE6a8igJp7UiS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9FdWddijTWS9_r7lDSVWE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_mB0gseTK.MNnYIv4VDj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5Buqu8BQhq6RvT5ScTo4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tpbxb1v7QqqoTMxRplFbG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eZK53QCBSFqEe_jW5WjRl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NkvIb9XSPq8Lv2iRDDqN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wM1FnUU4QsmpHN.ZiHj4N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khFyl6NS2qS5PGe.qAzR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7ooBeLoZRfSHTrGcizXzx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a9eX_QGShazCIci.qfJ4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bvZ8d90KQOaOYLIGK0kB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ye7HU47SWq9rer2tOIGJ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L8mhyEaRG2zMo3a.hgDV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vqlr43fxS0Sobu0IDYDl9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n3.UbWKcRs6WgjdjO90mq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mAfofPpQRWKDZTniS5Ytd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mZn6QpjTZK7w2TtCquBw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oJih3X14SMygb.KQtuF54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IKzEN8FURxmE3sCYuUG31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OJPH7aQbTemcuCQRxf9UF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JzLe9S2CSbiaNDEh8S.ya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dXwIfs1OS9Wn7qCu.nNVK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XAcYzmiRDOHKspFsIMRw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voicgYDcTDeVeUMyolrMJ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d_92jnstSkCF_2pQwYDIi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LZ1YwOuMR0G1BMZJAH1GY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SIVXZ4hTHeyAaY8AM1ns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zkiZuVrBSx66Gdt1Pf6c7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9CBfUJs3S4.tGfvfo7Nxg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IH5dKY.fQ9W3yGBbdF4aR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QkC8rFUIT4e.YD5tda3O.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sLOdoQDSRA6N6cSAXiEQ9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S1sTUeZ7RUy5QKD066v2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BySqW3VQVaWU_WlTk0xY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VfG.T9D0Sh6eLRJSXqQpd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QnaQmZUSvC_6iam0pYVA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xMoDWJ6lStm_fv87M0zCR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7HoogJGBQk6xU7GYwW.._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rsuHMB_5QSao82PbbVj3C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oneziPUQg2iazT19IrPn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i9Zqp7utTg.aOyao6yrj2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5RXTxES7TRS6zJdKgwaVt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zHWwEXRFTR6wg.INxudQ1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52XuZaBTvS.KvjBCiBGV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_uJxbEtSTgitEbl1cmSSj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yn4hq0w_RM.Q0mjd0kefh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tPX3RRptSx2LZDygbjP5m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vzm4iWRcQCC2NksCev_OO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l8WYOCxCR1iQPhFqb87bj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5RcgiC4BSOC8O1.olZMkM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1Ia7scSHScO07wSLC67ZS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G5J7bDKXQTGNGDJ8UskZr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vhICIKTmS1.A1Rx1K8rj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ekFGm.mGT4qSgQSoTxAtk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vvzgBEjTbmcBez7iiKUD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kNrYKuBwTfmd9qxRPruxF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Cz05K37Tby6VbL1NQVSP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E8cIosQTA6K.cP27Qw2B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cVEgw53NSHm5z34NByMxi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vzxaKZTSTaWXNHwXFfrok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eqRK94pkR8i8E.99XLenq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kSvqKaBFROm3RSDsQFb_D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Fah.BjCETFWD2ygx_q0aj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U.r.37n4T3CFjyC3Yal8r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K09Mxrz3TtWA8xW8w0_pV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9ziMJQOvTDGMKpEHVIFer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Z4gSR9SKQaann.zYpIEUR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RxkGOIZ1QASTa_Y5_IulR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L5ETGyLyQ0qBb8_u6fxJO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7OXx5cG9StiUSKkqFJ3gX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9aHGE4ogR_K42Ig.g8J18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lFls_D_cSD2vizf9xY2dw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0a5vjmZVTZ.fyMGSd8n5_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I1mboH7mQiiGeNFAqQXiv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AHlu.J_nQoiSnZuqgx5VF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I2lqVSxTGu0JgtJZkcc5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jCYZrDqPTZ6vcVaRtlZlU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R1DQ0y1rRQmFE4LaGklZD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rozxsu.RIaUy6YQswHWN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4Ra4UAVEQ.mAd9iyDjomo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Nxc3FPAfTwKlJ0eOTwvXx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RKOGHqnWRHuWen8sG7Bnz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iXWqIaCQSAaP7gNyTRPzq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ga_TTBAFQmCr3pnZlpowh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o4QpwFjYTnKKr4FODCV8g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5FBrrrPYSiCNCd711HHtl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tmTta7CQJCy9kg3JGarS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qF2_H3WRxy2PkFRnFh_H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HJ214xiTgSFEbGn2SEVV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4tCv275ES9ir7b17rIg9L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luFBETSTyGz.FEpqsdM2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MVjzfyU4QFKZ557X8lW2R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1gHesctlQPulfVm6txjNS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q.lKgh1T2C2tTE1ez5wl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ujbbm5C8TH.sLetH_M9J0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D5EaeXvQfifM2nDaNBv_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kwn39t4PSi2DCkT1ToJKL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22gJq4MRJ.buq7q0LnF1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K22gJq4MRJ.buq7q0LnF1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22gJq4MRJ.buq7q0LnF1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cWT01oi8QsqLBr.d_4BP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XHMK5ASSfW20yFSgSuz3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vTsUNkpZR8Kgthq_3rHfT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NluFBETSTyGz.FEpqsdM2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MVjzfyU4QFKZ557X8lW2R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1gHesctlQPulfVm6txjNS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vq.lKgh1T2C2tTE1ez5wl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YLsGwVORvibgp47LWdk0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iQhyjH3DQYi9gyjt9LfN.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CGUN4acHSpme4A1mqE0cS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jv69tWmUQX6B9vX_lsfSZ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P17WebAScKZHQVG5.gZl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SQUBybRT52zxihM26eBP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U10sG7UYSjmdc6oS6Vj2B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tmciBvM4QGOPH969jgeqh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NluFBETSTyGz.FEpqsdM2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MVjzfyU4QFKZ557X8lW2R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1gHesctlQPulfVm6txjNS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vq.lKgh1T2C2tTE1ez5wl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KwZDVvqaRVGpaGFbkuCAw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QhyjH3DQYi9gyjt9LfN.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auqa2z29T7azdcRSPUgN0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Xz3E8Z8TEubFyHJNsuBo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M8ULy0sPQamtl4sfppWhF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ysWQhIZKStKiXGatowbg0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LTbQskMXRD621U80ni.mi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MZvA32kTTWutvs_KvU4wt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NluFBETSTyGz.FEpqsdM2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MVjzfyU4QFKZ557X8lW2R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1gHesctlQPulfVm6txjNS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q.lKgh1T2C2tTE1ez5wl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GuTRwUpQRnOPcqGs0SHJ2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KTo1aQMR9Op0gtvxNP3M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iQhyjH3DQYi9gyjt9LfN.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auqa2z29T7azdcRSPUgN0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gUn_Zkn5RHKzGhrwwNmTC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iOcG0iTQTOxIUSckFHl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d4_dppKTxG8_I5n7SLWw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U_BD4CDS.eTsIe9zDhQ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WfodK9gRCO0BlUbK.EAu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braK_cGOQ8eCGMKVMh6xd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73N5QGQxRbCjPD8jfbWz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FtFHb0mRJubWyXSTLuO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ioHU2xyTxO4n5HY6F_r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4Wr8xHHRHCOU3w20crH8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4Wr8xHHRHCOU3w20crH8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cv9JGEY5Qhuwg4c6httY4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tmTta7CQJCy9kg3JGarS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tmTta7CQJCy9kg3JGarS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TBfqAVJRtWbSd0V2H04l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mmDCbfnSmW4VtiM7RBvX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WZRRd4fSMWNngRYN.BUb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xWnbxw4RbyYMGp3KdzR5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NsLqeKRRF.CesJZxj85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lsnI9oR8mQ1s_OIxRk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NyqdGgU_RX.JeFHuv4.x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RZR8NSCRsqPWxOnnBRBS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WLii2UYTu6jOvY9Y9kzb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d8YMBzwQ46eQuGhFNL2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8lO7UMiSy22amhQABZai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g.ROJJURU6mdMr56fS.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ySdF4K.wSaGD9X_OzbVT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Lva07bUiSlCaKPV89oFoO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tmTta7CQJCy9kg3JGarS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Zh8tKY6SkmT3VaAlFCQ3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s.aLAMVRwiW5PBhnBBuZ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3_r0j47ySIadFfxvJDnud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eVef4u5SRySrqrQbfWe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O5cQG02Tc2Z_RlvF7.b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gUKyyxySu2dIP8t8Oq9L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3K7v0.3TTYKHqwfig_Bi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dbx1jqHTV29HNJ6zkbw8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_5b2QsOwRHumrHtJf1JNp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nyqIU9PR5uKK.wcWkyiR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zWI9EdHTi.zkwwXSZt_6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0XwPMms9S1Ke.ytzTviU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0XwPMms9S1Ke.ytzTviUtQ"/>
</p:tagLst>
</file>

<file path=ppt/theme/theme1.xml><?xml version="1.0" encoding="utf-8"?>
<a:theme xmlns:a="http://schemas.openxmlformats.org/drawingml/2006/main" name="MA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_presentation template" id="{7EBBAEA5-C5BD-4845-8BA8-BD663E138B8E}" vid="{98F515D7-1E6F-47DE-8014-1A7A46C2049D}"/>
    </a:ext>
  </a:extLst>
</a:theme>
</file>

<file path=ppt/theme/theme2.xml><?xml version="1.0" encoding="utf-8"?>
<a:theme xmlns:a="http://schemas.openxmlformats.org/drawingml/2006/main" name="1_MA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 id="{7391B128-370A-482B-B59C-A17FE9767C4E}" vid="{A5D99DF9-7B89-425B-B03C-B4EB624137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DINPro-Medium"/>
      <a:ea typeface=""/>
      <a:cs typeface=""/>
    </a:majorFont>
    <a:minorFont>
      <a:latin typeface="DINPro-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flevy.com</Template>
  <TotalTime>2897</TotalTime>
  <Words>8528</Words>
  <Application>Microsoft Office PowerPoint</Application>
  <PresentationFormat>Widescreen</PresentationFormat>
  <Paragraphs>1636</Paragraphs>
  <Slides>99</Slides>
  <Notes>23</Notes>
  <HiddenSlides>3</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99</vt:i4>
      </vt:variant>
    </vt:vector>
  </HeadingPairs>
  <TitlesOfParts>
    <vt:vector size="113" baseType="lpstr">
      <vt:lpstr>MS PGothic</vt:lpstr>
      <vt:lpstr>Arial</vt:lpstr>
      <vt:lpstr>Calibri</vt:lpstr>
      <vt:lpstr>Candara</vt:lpstr>
      <vt:lpstr>DINPro-Medium</vt:lpstr>
      <vt:lpstr>proxima_nova_rgregular</vt:lpstr>
      <vt:lpstr>Source Sans Pro</vt:lpstr>
      <vt:lpstr>StarSymbol</vt:lpstr>
      <vt:lpstr>Verdana</vt:lpstr>
      <vt:lpstr>Wingdings</vt:lpstr>
      <vt:lpstr>MAG</vt:lpstr>
      <vt:lpstr>1_MAG</vt:lpstr>
      <vt:lpstr>think-cell Slide</vt:lpstr>
      <vt:lpstr>Image</vt:lpstr>
      <vt:lpstr>ФУТУРОscope: Ada 2018</vt:lpstr>
      <vt:lpstr>Заявление о конфликте интересов</vt:lpstr>
      <vt:lpstr>www.mdwrt.com</vt:lpstr>
      <vt:lpstr>Заявление об отказе об ответственности</vt:lpstr>
      <vt:lpstr>ADA 2017: Идеальный Шторм</vt:lpstr>
      <vt:lpstr>PowerPoint Presentation</vt:lpstr>
      <vt:lpstr>Терапевтические подходы лечения гипергликемии у пациентов с СД2</vt:lpstr>
      <vt:lpstr>Пациенто-ориентированное управление гликемическим контролем в пациентов с СД2 </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DiRECT</vt:lpstr>
      <vt:lpstr>DiRECT</vt:lpstr>
      <vt:lpstr>DiRECT</vt:lpstr>
      <vt:lpstr>DiRECT</vt:lpstr>
      <vt:lpstr>DiRECT</vt:lpstr>
      <vt:lpstr>DiRECT</vt:lpstr>
      <vt:lpstr>DiRECT</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Пациенто-ориентированное управление гликемическим контролем в пациентов с СД2 </vt:lpstr>
      <vt:lpstr>Пациенто-ориентированное управление гликемическим контролем в пациентов с СД2 </vt:lpstr>
      <vt:lpstr>Пациенто-ориентированное управление гликемическим контролем в пациентов с СД2 </vt:lpstr>
      <vt:lpstr>Шаг 1: оценка сердечно сосудистых заболеваний</vt:lpstr>
      <vt:lpstr>Новая рекомендация (с 2015 года)</vt:lpstr>
      <vt:lpstr>Замечание</vt:lpstr>
      <vt:lpstr>Если АССЗ превалирует</vt:lpstr>
      <vt:lpstr>EMPA-REG Outcome           vs   LEADER</vt:lpstr>
      <vt:lpstr>EMPA-REG Outcome           vs   LEADER</vt:lpstr>
      <vt:lpstr>EMPA-REG Outcome           vs   LEADER</vt:lpstr>
      <vt:lpstr>PowerPoint Presentation</vt:lpstr>
      <vt:lpstr>Проблемы и вопросы</vt:lpstr>
      <vt:lpstr>Выбор препарата в пациентов с АССЗ &amp; сердечной недостаточностью</vt:lpstr>
      <vt:lpstr> В случае превалирования сердечной недостаточности, рассмотрите НГЗТ-2 в качестве стратегии лечения</vt:lpstr>
      <vt:lpstr>EMPA-REG Outcome           vs   LEADER</vt:lpstr>
      <vt:lpstr>Предварительные рекомендации консенсуса</vt:lpstr>
      <vt:lpstr>Рекомендации для пациентов с ХБП</vt:lpstr>
      <vt:lpstr>EMPA-REG Outcome           vs   LEADER</vt:lpstr>
      <vt:lpstr>Заключение</vt:lpstr>
      <vt:lpstr>Резюме</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Терапевтические подходы лечения гипергликемии у пациентов с СД2</vt:lpstr>
      <vt:lpstr>НЕОБХОДИМОСТЬ СНИЖЕНИЯ ВЕСА ИЛИ В СВЯЗИ С АССОЦИИРОВАННЫМИ С ВЕСОМ ОСЛОЖНЕНИЯМИ</vt:lpstr>
      <vt:lpstr>НЕОБХОДИМОСТЬ МИНИМИЗАЦИИ ГИПОГЛИКЕМИЙ у пациентов без АССЗ или СН</vt:lpstr>
      <vt:lpstr>Интенсификация инъекционной терапии</vt:lpstr>
      <vt:lpstr>Интенсификация инъекционной терапии</vt:lpstr>
      <vt:lpstr>Общий подход к лечению</vt:lpstr>
      <vt:lpstr>Терапевтические подходы лечения гипергликемии у пациентов с СД2</vt:lpstr>
      <vt:lpstr>Agenda</vt:lpstr>
      <vt:lpstr>Исследование VADT: краткое изложение основных результатов</vt:lpstr>
      <vt:lpstr>PowerPoint Presentation</vt:lpstr>
      <vt:lpstr>Исследование VADT: краткое изложение основных результатов</vt:lpstr>
      <vt:lpstr>Estimated glycaemic legacy of patients recruited in VADT</vt:lpstr>
      <vt:lpstr>Estimated glycaemic legacy of patients recruited in VADT</vt:lpstr>
      <vt:lpstr>Исследование VADT: 15 Years: No Legacy Effect From Intensive HbA1c Control</vt:lpstr>
      <vt:lpstr>Исследование VADT:</vt:lpstr>
      <vt:lpstr>PowerPoint Presentation</vt:lpstr>
      <vt:lpstr>Программа</vt:lpstr>
      <vt:lpstr>Человеческий инсулин vs Аналоги для пациентов с СД2</vt:lpstr>
      <vt:lpstr>Человеческий инсулин vs Аналоги для пациентов с СД2</vt:lpstr>
      <vt:lpstr>Человеческий инсулин vs Аналоги для пациентов с СД2</vt:lpstr>
      <vt:lpstr>Человеческий инсулин vs Аналоги для пациентов с СД2</vt:lpstr>
      <vt:lpstr>Agenda</vt:lpstr>
      <vt:lpstr>PowerPoint Presentation</vt:lpstr>
      <vt:lpstr>CONFIRM: Тресиба®  vs Туджео</vt:lpstr>
      <vt:lpstr>CONFIRM: Тресиба®  vs Туджео</vt:lpstr>
      <vt:lpstr>Программа</vt:lpstr>
      <vt:lpstr>BRIGHT</vt:lpstr>
      <vt:lpstr>BRIGHT</vt:lpstr>
      <vt:lpstr>Программа</vt:lpstr>
      <vt:lpstr>inTandem2 Study</vt:lpstr>
      <vt:lpstr>inTandem2 Study</vt:lpstr>
      <vt:lpstr>inTandem2 Study</vt:lpstr>
      <vt:lpstr>PowerPoint Presentation</vt:lpstr>
      <vt:lpstr>PowerPoint Presentation</vt:lpstr>
      <vt:lpstr>Программа</vt:lpstr>
      <vt:lpstr>Программа</vt:lpstr>
      <vt:lpstr>InTandem3</vt:lpstr>
      <vt:lpstr>InTandem3</vt:lpstr>
      <vt:lpstr>InTandem3</vt:lpstr>
      <vt:lpstr>InTandem3</vt:lpstr>
      <vt:lpstr>InTandem3</vt:lpstr>
      <vt:lpstr>InTandem3</vt:lpstr>
      <vt:lpstr>Программа</vt:lpstr>
      <vt:lpstr>DEPICT-1</vt:lpstr>
      <vt:lpstr>DEPICT-1</vt:lpstr>
      <vt:lpstr>DEPICT-1</vt:lpstr>
      <vt:lpstr>DEPICT-1</vt:lpstr>
      <vt:lpstr>DEPICT-1</vt:lpstr>
      <vt:lpstr>DEPICT-1</vt:lpstr>
      <vt:lpstr>DEPICT-1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flevy.com</dc:creator>
  <cp:lastModifiedBy>Yakov Pakhomov</cp:lastModifiedBy>
  <cp:revision>9</cp:revision>
  <dcterms:created xsi:type="dcterms:W3CDTF">2018-07-01T08:52:01Z</dcterms:created>
  <dcterms:modified xsi:type="dcterms:W3CDTF">2018-09-27T06:49:08Z</dcterms:modified>
</cp:coreProperties>
</file>